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76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515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114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079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5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686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370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26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23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409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877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18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5.sv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svg"/><Relationship Id="rId7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7360292" y="-1014623"/>
            <a:ext cx="2962415" cy="5924831"/>
          </a:xfrm>
          <a:custGeom>
            <a:avLst/>
            <a:gdLst/>
            <a:ahLst/>
            <a:cxnLst/>
            <a:rect l="l" t="t" r="r" b="b"/>
            <a:pathLst>
              <a:path w="4443623" h="8887247">
                <a:moveTo>
                  <a:pt x="0" y="0"/>
                </a:moveTo>
                <a:lnTo>
                  <a:pt x="4443623" y="0"/>
                </a:lnTo>
                <a:lnTo>
                  <a:pt x="4443623" y="8887247"/>
                </a:lnTo>
                <a:lnTo>
                  <a:pt x="0" y="88872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ID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6" name="Group 6"/>
          <p:cNvGrpSpPr/>
          <p:nvPr/>
        </p:nvGrpSpPr>
        <p:grpSpPr>
          <a:xfrm rot="-10800000">
            <a:off x="0" y="4165903"/>
            <a:ext cx="12192000" cy="1069084"/>
            <a:chOff x="0" y="0"/>
            <a:chExt cx="4904847" cy="42235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904847" cy="422354"/>
            </a:xfrm>
            <a:custGeom>
              <a:avLst/>
              <a:gdLst/>
              <a:ahLst/>
              <a:cxnLst/>
              <a:rect l="l" t="t" r="r" b="b"/>
              <a:pathLst>
                <a:path w="4904847" h="422354">
                  <a:moveTo>
                    <a:pt x="0" y="0"/>
                  </a:moveTo>
                  <a:lnTo>
                    <a:pt x="4904847" y="0"/>
                  </a:lnTo>
                  <a:lnTo>
                    <a:pt x="4904847" y="422354"/>
                  </a:lnTo>
                  <a:lnTo>
                    <a:pt x="0" y="422354"/>
                  </a:lnTo>
                  <a:close/>
                </a:path>
              </a:pathLst>
            </a:custGeom>
            <a:solidFill>
              <a:srgbClr val="EDFFCC"/>
            </a:solidFill>
          </p:spPr>
          <p:txBody>
            <a:bodyPr/>
            <a:lstStyle/>
            <a:p>
              <a:pPr defTabSz="609630"/>
              <a:endParaRPr lang="en-ID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4904847" cy="46997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4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098299" y="685800"/>
            <a:ext cx="5486400" cy="548640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47020"/>
            </a:solidFill>
          </p:spPr>
          <p:txBody>
            <a:bodyPr/>
            <a:lstStyle/>
            <a:p>
              <a:pPr defTabSz="609630"/>
              <a:endParaRPr lang="en-ID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4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368261" y="955762"/>
            <a:ext cx="4946477" cy="4946477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DD241"/>
            </a:solidFill>
            <a:ln w="762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pPr defTabSz="609630"/>
              <a:endParaRPr lang="en-ID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4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659350" y="1246851"/>
            <a:ext cx="4364298" cy="4364298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38888" r="-38888"/>
              </a:stretch>
            </a:blipFill>
            <a:ln w="76200" cap="sq">
              <a:solidFill>
                <a:srgbClr val="EDFFCC"/>
              </a:solidFill>
              <a:prstDash val="solid"/>
              <a:miter/>
            </a:ln>
          </p:spPr>
          <p:txBody>
            <a:bodyPr/>
            <a:lstStyle/>
            <a:p>
              <a:pPr defTabSz="609630"/>
              <a:endParaRPr lang="en-ID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7" name="Freeform 17"/>
          <p:cNvSpPr/>
          <p:nvPr/>
        </p:nvSpPr>
        <p:spPr>
          <a:xfrm rot="5400000">
            <a:off x="5285093" y="843119"/>
            <a:ext cx="363307" cy="214351"/>
          </a:xfrm>
          <a:custGeom>
            <a:avLst/>
            <a:gdLst/>
            <a:ahLst/>
            <a:cxnLst/>
            <a:rect l="l" t="t" r="r" b="b"/>
            <a:pathLst>
              <a:path w="544960" h="321526">
                <a:moveTo>
                  <a:pt x="0" y="0"/>
                </a:moveTo>
                <a:lnTo>
                  <a:pt x="544960" y="0"/>
                </a:lnTo>
                <a:lnTo>
                  <a:pt x="544960" y="321526"/>
                </a:lnTo>
                <a:lnTo>
                  <a:pt x="0" y="3215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ID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Freeform 18"/>
          <p:cNvSpPr/>
          <p:nvPr/>
        </p:nvSpPr>
        <p:spPr>
          <a:xfrm rot="5400000">
            <a:off x="10914652" y="6243060"/>
            <a:ext cx="485469" cy="286427"/>
          </a:xfrm>
          <a:custGeom>
            <a:avLst/>
            <a:gdLst/>
            <a:ahLst/>
            <a:cxnLst/>
            <a:rect l="l" t="t" r="r" b="b"/>
            <a:pathLst>
              <a:path w="728203" h="429640">
                <a:moveTo>
                  <a:pt x="0" y="0"/>
                </a:moveTo>
                <a:lnTo>
                  <a:pt x="728203" y="0"/>
                </a:lnTo>
                <a:lnTo>
                  <a:pt x="728203" y="429639"/>
                </a:lnTo>
                <a:lnTo>
                  <a:pt x="0" y="42963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ID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Freeform 19"/>
          <p:cNvSpPr/>
          <p:nvPr/>
        </p:nvSpPr>
        <p:spPr>
          <a:xfrm rot="5400000">
            <a:off x="5546132" y="843119"/>
            <a:ext cx="363307" cy="214351"/>
          </a:xfrm>
          <a:custGeom>
            <a:avLst/>
            <a:gdLst/>
            <a:ahLst/>
            <a:cxnLst/>
            <a:rect l="l" t="t" r="r" b="b"/>
            <a:pathLst>
              <a:path w="544960" h="321526">
                <a:moveTo>
                  <a:pt x="0" y="0"/>
                </a:moveTo>
                <a:lnTo>
                  <a:pt x="544960" y="0"/>
                </a:lnTo>
                <a:lnTo>
                  <a:pt x="544960" y="321526"/>
                </a:lnTo>
                <a:lnTo>
                  <a:pt x="0" y="3215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ID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Freeform 20"/>
          <p:cNvSpPr/>
          <p:nvPr/>
        </p:nvSpPr>
        <p:spPr>
          <a:xfrm rot="5400000">
            <a:off x="11263466" y="6243060"/>
            <a:ext cx="485469" cy="286427"/>
          </a:xfrm>
          <a:custGeom>
            <a:avLst/>
            <a:gdLst/>
            <a:ahLst/>
            <a:cxnLst/>
            <a:rect l="l" t="t" r="r" b="b"/>
            <a:pathLst>
              <a:path w="728203" h="429640">
                <a:moveTo>
                  <a:pt x="0" y="0"/>
                </a:moveTo>
                <a:lnTo>
                  <a:pt x="728204" y="0"/>
                </a:lnTo>
                <a:lnTo>
                  <a:pt x="728204" y="429639"/>
                </a:lnTo>
                <a:lnTo>
                  <a:pt x="0" y="42963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ID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Freeform 21"/>
          <p:cNvSpPr/>
          <p:nvPr/>
        </p:nvSpPr>
        <p:spPr>
          <a:xfrm rot="5400000">
            <a:off x="5807171" y="843119"/>
            <a:ext cx="363307" cy="214351"/>
          </a:xfrm>
          <a:custGeom>
            <a:avLst/>
            <a:gdLst/>
            <a:ahLst/>
            <a:cxnLst/>
            <a:rect l="l" t="t" r="r" b="b"/>
            <a:pathLst>
              <a:path w="544960" h="321526">
                <a:moveTo>
                  <a:pt x="0" y="0"/>
                </a:moveTo>
                <a:lnTo>
                  <a:pt x="544960" y="0"/>
                </a:lnTo>
                <a:lnTo>
                  <a:pt x="544960" y="321526"/>
                </a:lnTo>
                <a:lnTo>
                  <a:pt x="0" y="3215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ID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Freeform 22"/>
          <p:cNvSpPr/>
          <p:nvPr/>
        </p:nvSpPr>
        <p:spPr>
          <a:xfrm rot="5400000">
            <a:off x="11612280" y="6243060"/>
            <a:ext cx="485469" cy="286427"/>
          </a:xfrm>
          <a:custGeom>
            <a:avLst/>
            <a:gdLst/>
            <a:ahLst/>
            <a:cxnLst/>
            <a:rect l="l" t="t" r="r" b="b"/>
            <a:pathLst>
              <a:path w="728203" h="429640">
                <a:moveTo>
                  <a:pt x="0" y="0"/>
                </a:moveTo>
                <a:lnTo>
                  <a:pt x="728203" y="0"/>
                </a:lnTo>
                <a:lnTo>
                  <a:pt x="728203" y="429639"/>
                </a:lnTo>
                <a:lnTo>
                  <a:pt x="0" y="42963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ID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3" name="Group 23"/>
          <p:cNvGrpSpPr/>
          <p:nvPr/>
        </p:nvGrpSpPr>
        <p:grpSpPr>
          <a:xfrm>
            <a:off x="6226497" y="5611149"/>
            <a:ext cx="561051" cy="561051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1B62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defTabSz="609630"/>
              <a:endParaRPr lang="en-ID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4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 rot="-5400000">
            <a:off x="5906511" y="5470015"/>
            <a:ext cx="189489" cy="189489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1B62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defTabSz="609630"/>
              <a:endParaRPr lang="en-ID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4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 rot="-5400000">
            <a:off x="5805686" y="3340606"/>
            <a:ext cx="189489" cy="189489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9981A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defTabSz="609630"/>
              <a:endParaRPr lang="en-ID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4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2" name="Group 32"/>
          <p:cNvGrpSpPr/>
          <p:nvPr/>
        </p:nvGrpSpPr>
        <p:grpSpPr>
          <a:xfrm rot="-5400000">
            <a:off x="11687824" y="3340606"/>
            <a:ext cx="189489" cy="189489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9981A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defTabSz="609630"/>
              <a:endParaRPr lang="en-ID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4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5" name="Freeform 35"/>
          <p:cNvSpPr/>
          <p:nvPr/>
        </p:nvSpPr>
        <p:spPr>
          <a:xfrm>
            <a:off x="365440" y="111486"/>
            <a:ext cx="640722" cy="710197"/>
          </a:xfrm>
          <a:custGeom>
            <a:avLst/>
            <a:gdLst/>
            <a:ahLst/>
            <a:cxnLst/>
            <a:rect l="l" t="t" r="r" b="b"/>
            <a:pathLst>
              <a:path w="961083" h="1065296">
                <a:moveTo>
                  <a:pt x="0" y="0"/>
                </a:moveTo>
                <a:lnTo>
                  <a:pt x="961082" y="0"/>
                </a:lnTo>
                <a:lnTo>
                  <a:pt x="961082" y="1065297"/>
                </a:lnTo>
                <a:lnTo>
                  <a:pt x="0" y="106529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 defTabSz="609630"/>
            <a:endParaRPr lang="en-ID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210410" y="1947792"/>
            <a:ext cx="5410200" cy="443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667"/>
              </a:lnSpc>
            </a:pPr>
            <a:r>
              <a:rPr lang="en-US" sz="3000" b="1" dirty="0">
                <a:solidFill>
                  <a:srgbClr val="3B5704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“</a:t>
            </a:r>
            <a:r>
              <a:rPr lang="en-US" sz="3000" b="1" dirty="0" err="1">
                <a:solidFill>
                  <a:srgbClr val="3B5704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Judul</a:t>
            </a:r>
            <a:r>
              <a:rPr lang="en-US" sz="3000" b="1" dirty="0">
                <a:solidFill>
                  <a:srgbClr val="3B5704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 Proposal”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210409" y="4215488"/>
            <a:ext cx="4966613" cy="283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400"/>
              </a:lnSpc>
            </a:pPr>
            <a:r>
              <a:rPr lang="en-US" b="1" dirty="0">
                <a:solidFill>
                  <a:srgbClr val="3B5704"/>
                </a:solidFill>
                <a:latin typeface="Archivo Narrow Bold"/>
                <a:ea typeface="Archivo Narrow Bold"/>
                <a:cs typeface="Archivo Narrow Bold"/>
                <a:sym typeface="Archivo Narrow Bold"/>
              </a:rPr>
              <a:t>Project Leader :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210410" y="5311265"/>
            <a:ext cx="4966613" cy="283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400"/>
              </a:lnSpc>
            </a:pPr>
            <a:r>
              <a:rPr lang="en-US" b="1" dirty="0">
                <a:solidFill>
                  <a:srgbClr val="3B5704"/>
                </a:solidFill>
                <a:latin typeface="Archivo Narrow Bold"/>
                <a:ea typeface="Archivo Narrow Bold"/>
                <a:cs typeface="Archivo Narrow Bold"/>
                <a:sym typeface="Archivo Narrow Bold"/>
              </a:rPr>
              <a:t>Team Project :</a:t>
            </a:r>
          </a:p>
        </p:txBody>
      </p:sp>
      <p:grpSp>
        <p:nvGrpSpPr>
          <p:cNvPr id="39" name="Group 39"/>
          <p:cNvGrpSpPr/>
          <p:nvPr/>
        </p:nvGrpSpPr>
        <p:grpSpPr>
          <a:xfrm rot="5400000">
            <a:off x="11316262" y="-788908"/>
            <a:ext cx="1792160" cy="1792160"/>
            <a:chOff x="0" y="0"/>
            <a:chExt cx="812800" cy="8128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CC0DF">
                    <a:alpha val="100000"/>
                  </a:srgbClr>
                </a:gs>
                <a:gs pos="100000">
                  <a:srgbClr val="FFDE59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pPr defTabSz="609630"/>
              <a:endParaRPr lang="en-ID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4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111696" y="4165903"/>
            <a:ext cx="12415394" cy="1069084"/>
            <a:chOff x="0" y="0"/>
            <a:chExt cx="4904847" cy="4223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04847" cy="422354"/>
            </a:xfrm>
            <a:custGeom>
              <a:avLst/>
              <a:gdLst/>
              <a:ahLst/>
              <a:cxnLst/>
              <a:rect l="l" t="t" r="r" b="b"/>
              <a:pathLst>
                <a:path w="4904847" h="422354">
                  <a:moveTo>
                    <a:pt x="0" y="0"/>
                  </a:moveTo>
                  <a:lnTo>
                    <a:pt x="4904847" y="0"/>
                  </a:lnTo>
                  <a:lnTo>
                    <a:pt x="4904847" y="422354"/>
                  </a:lnTo>
                  <a:lnTo>
                    <a:pt x="0" y="422354"/>
                  </a:lnTo>
                  <a:close/>
                </a:path>
              </a:pathLst>
            </a:custGeom>
            <a:solidFill>
              <a:srgbClr val="EDFFCC"/>
            </a:solidFill>
          </p:spPr>
          <p:txBody>
            <a:bodyPr/>
            <a:lstStyle/>
            <a:p>
              <a:pPr defTabSz="609630"/>
              <a:endParaRPr lang="en-ID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904847" cy="46997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4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096000" y="685800"/>
            <a:ext cx="5486400" cy="548640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9981A"/>
            </a:solidFill>
          </p:spPr>
          <p:txBody>
            <a:bodyPr/>
            <a:lstStyle/>
            <a:p>
              <a:pPr defTabSz="609630"/>
              <a:endParaRPr lang="en-ID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4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365962" y="955762"/>
            <a:ext cx="4946477" cy="4946477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FFCC"/>
            </a:solidFill>
            <a:ln w="762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pPr defTabSz="609630"/>
              <a:endParaRPr lang="en-ID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4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657051" y="1246851"/>
            <a:ext cx="4364298" cy="4364298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25046" r="-25046"/>
              </a:stretch>
            </a:blipFill>
            <a:ln w="762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pPr defTabSz="609630"/>
              <a:endParaRPr lang="en-ID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 rot="-10800000">
            <a:off x="11750651" y="-117767"/>
            <a:ext cx="561051" cy="561051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CC0DF">
                    <a:alpha val="100000"/>
                  </a:srgbClr>
                </a:gs>
                <a:gs pos="100000">
                  <a:srgbClr val="FFDE59">
                    <a:alpha val="100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pPr defTabSz="609630"/>
              <a:endParaRPr lang="en-ID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4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685800" y="2701291"/>
            <a:ext cx="4984673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6160"/>
              </a:lnSpc>
            </a:pPr>
            <a:r>
              <a:rPr lang="en-US" sz="5600" b="1">
                <a:solidFill>
                  <a:srgbClr val="000000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Terimakasih</a:t>
            </a:r>
          </a:p>
        </p:txBody>
      </p:sp>
      <p:sp>
        <p:nvSpPr>
          <p:cNvPr id="17" name="Freeform 17"/>
          <p:cNvSpPr/>
          <p:nvPr/>
        </p:nvSpPr>
        <p:spPr>
          <a:xfrm>
            <a:off x="2499941" y="712774"/>
            <a:ext cx="1356392" cy="1503471"/>
          </a:xfrm>
          <a:custGeom>
            <a:avLst/>
            <a:gdLst/>
            <a:ahLst/>
            <a:cxnLst/>
            <a:rect l="l" t="t" r="r" b="b"/>
            <a:pathLst>
              <a:path w="2034588" h="2255206">
                <a:moveTo>
                  <a:pt x="0" y="0"/>
                </a:moveTo>
                <a:lnTo>
                  <a:pt x="2034588" y="0"/>
                </a:lnTo>
                <a:lnTo>
                  <a:pt x="2034588" y="2255206"/>
                </a:lnTo>
                <a:lnTo>
                  <a:pt x="0" y="22552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09630"/>
            <a:endParaRPr lang="en-ID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115379" y="5424671"/>
            <a:ext cx="4710660" cy="3392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2893"/>
              </a:lnSpc>
            </a:pPr>
            <a:r>
              <a:rPr lang="en-US" sz="2066" b="1" i="1" dirty="0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Open Innovation BGA </a:t>
            </a:r>
            <a:r>
              <a:rPr lang="en-US" sz="2066" b="1" i="1" dirty="0" err="1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Tahun</a:t>
            </a:r>
            <a:r>
              <a:rPr lang="en-US" sz="2066" b="1" i="1" dirty="0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 2025</a:t>
            </a:r>
          </a:p>
        </p:txBody>
      </p:sp>
      <p:sp>
        <p:nvSpPr>
          <p:cNvPr id="19" name="Freeform 19" descr="Memphis Geometric Shape"/>
          <p:cNvSpPr/>
          <p:nvPr/>
        </p:nvSpPr>
        <p:spPr>
          <a:xfrm rot="5400000">
            <a:off x="11154095" y="6380104"/>
            <a:ext cx="363307" cy="214351"/>
          </a:xfrm>
          <a:custGeom>
            <a:avLst/>
            <a:gdLst/>
            <a:ahLst/>
            <a:cxnLst/>
            <a:rect l="l" t="t" r="r" b="b"/>
            <a:pathLst>
              <a:path w="544960" h="321526">
                <a:moveTo>
                  <a:pt x="0" y="0"/>
                </a:moveTo>
                <a:lnTo>
                  <a:pt x="544959" y="0"/>
                </a:lnTo>
                <a:lnTo>
                  <a:pt x="544959" y="321526"/>
                </a:lnTo>
                <a:lnTo>
                  <a:pt x="0" y="3215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ID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Freeform 20" descr="Memphis Geometric Shape"/>
          <p:cNvSpPr/>
          <p:nvPr/>
        </p:nvSpPr>
        <p:spPr>
          <a:xfrm rot="5400000">
            <a:off x="11415134" y="6380104"/>
            <a:ext cx="363307" cy="214351"/>
          </a:xfrm>
          <a:custGeom>
            <a:avLst/>
            <a:gdLst/>
            <a:ahLst/>
            <a:cxnLst/>
            <a:rect l="l" t="t" r="r" b="b"/>
            <a:pathLst>
              <a:path w="544960" h="321526">
                <a:moveTo>
                  <a:pt x="0" y="0"/>
                </a:moveTo>
                <a:lnTo>
                  <a:pt x="544960" y="0"/>
                </a:lnTo>
                <a:lnTo>
                  <a:pt x="544960" y="321526"/>
                </a:lnTo>
                <a:lnTo>
                  <a:pt x="0" y="3215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ID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Freeform 21" descr="Memphis Geometric Shape"/>
          <p:cNvSpPr/>
          <p:nvPr/>
        </p:nvSpPr>
        <p:spPr>
          <a:xfrm rot="5400000">
            <a:off x="11676173" y="6380104"/>
            <a:ext cx="363307" cy="214351"/>
          </a:xfrm>
          <a:custGeom>
            <a:avLst/>
            <a:gdLst/>
            <a:ahLst/>
            <a:cxnLst/>
            <a:rect l="l" t="t" r="r" b="b"/>
            <a:pathLst>
              <a:path w="544960" h="321526">
                <a:moveTo>
                  <a:pt x="0" y="0"/>
                </a:moveTo>
                <a:lnTo>
                  <a:pt x="544960" y="0"/>
                </a:lnTo>
                <a:lnTo>
                  <a:pt x="544960" y="321526"/>
                </a:lnTo>
                <a:lnTo>
                  <a:pt x="0" y="3215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ID"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Memphis Geometric Shape"/>
          <p:cNvSpPr/>
          <p:nvPr/>
        </p:nvSpPr>
        <p:spPr>
          <a:xfrm rot="5400000">
            <a:off x="11154095" y="6380104"/>
            <a:ext cx="363307" cy="214351"/>
          </a:xfrm>
          <a:custGeom>
            <a:avLst/>
            <a:gdLst/>
            <a:ahLst/>
            <a:cxnLst/>
            <a:rect l="l" t="t" r="r" b="b"/>
            <a:pathLst>
              <a:path w="544960" h="321526">
                <a:moveTo>
                  <a:pt x="0" y="0"/>
                </a:moveTo>
                <a:lnTo>
                  <a:pt x="544959" y="0"/>
                </a:lnTo>
                <a:lnTo>
                  <a:pt x="544959" y="321526"/>
                </a:lnTo>
                <a:lnTo>
                  <a:pt x="0" y="3215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ID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 descr="Memphis Geometric Shape"/>
          <p:cNvSpPr/>
          <p:nvPr/>
        </p:nvSpPr>
        <p:spPr>
          <a:xfrm rot="5400000">
            <a:off x="11415134" y="6380104"/>
            <a:ext cx="363307" cy="214351"/>
          </a:xfrm>
          <a:custGeom>
            <a:avLst/>
            <a:gdLst/>
            <a:ahLst/>
            <a:cxnLst/>
            <a:rect l="l" t="t" r="r" b="b"/>
            <a:pathLst>
              <a:path w="544960" h="321526">
                <a:moveTo>
                  <a:pt x="0" y="0"/>
                </a:moveTo>
                <a:lnTo>
                  <a:pt x="544960" y="0"/>
                </a:lnTo>
                <a:lnTo>
                  <a:pt x="544960" y="321526"/>
                </a:lnTo>
                <a:lnTo>
                  <a:pt x="0" y="3215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ID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 descr="Memphis Geometric Shape"/>
          <p:cNvSpPr/>
          <p:nvPr/>
        </p:nvSpPr>
        <p:spPr>
          <a:xfrm rot="5400000">
            <a:off x="11676173" y="6380104"/>
            <a:ext cx="363307" cy="214351"/>
          </a:xfrm>
          <a:custGeom>
            <a:avLst/>
            <a:gdLst/>
            <a:ahLst/>
            <a:cxnLst/>
            <a:rect l="l" t="t" r="r" b="b"/>
            <a:pathLst>
              <a:path w="544960" h="321526">
                <a:moveTo>
                  <a:pt x="0" y="0"/>
                </a:moveTo>
                <a:lnTo>
                  <a:pt x="544960" y="0"/>
                </a:lnTo>
                <a:lnTo>
                  <a:pt x="544960" y="321526"/>
                </a:lnTo>
                <a:lnTo>
                  <a:pt x="0" y="3215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ID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246919" y="0"/>
            <a:ext cx="974114" cy="1157944"/>
            <a:chOff x="0" y="0"/>
            <a:chExt cx="566486" cy="6733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66486" cy="673390"/>
            </a:xfrm>
            <a:custGeom>
              <a:avLst/>
              <a:gdLst/>
              <a:ahLst/>
              <a:cxnLst/>
              <a:rect l="l" t="t" r="r" b="b"/>
              <a:pathLst>
                <a:path w="566486" h="673390">
                  <a:moveTo>
                    <a:pt x="188931" y="654321"/>
                  </a:moveTo>
                  <a:cubicBezTo>
                    <a:pt x="217973" y="665835"/>
                    <a:pt x="250990" y="673390"/>
                    <a:pt x="283396" y="673390"/>
                  </a:cubicBezTo>
                  <a:cubicBezTo>
                    <a:pt x="315802" y="673390"/>
                    <a:pt x="346985" y="666913"/>
                    <a:pt x="375721" y="655400"/>
                  </a:cubicBezTo>
                  <a:cubicBezTo>
                    <a:pt x="376333" y="655040"/>
                    <a:pt x="376944" y="655040"/>
                    <a:pt x="377555" y="654681"/>
                  </a:cubicBezTo>
                  <a:cubicBezTo>
                    <a:pt x="485472" y="608625"/>
                    <a:pt x="564958" y="487012"/>
                    <a:pt x="566486" y="347985"/>
                  </a:cubicBezTo>
                  <a:lnTo>
                    <a:pt x="566486" y="0"/>
                  </a:lnTo>
                  <a:lnTo>
                    <a:pt x="0" y="0"/>
                  </a:lnTo>
                  <a:lnTo>
                    <a:pt x="0" y="347727"/>
                  </a:lnTo>
                  <a:cubicBezTo>
                    <a:pt x="1529" y="487730"/>
                    <a:pt x="79791" y="609346"/>
                    <a:pt x="188931" y="654321"/>
                  </a:cubicBezTo>
                  <a:close/>
                </a:path>
              </a:pathLst>
            </a:custGeom>
            <a:solidFill>
              <a:srgbClr val="EDFFCC"/>
            </a:solidFill>
          </p:spPr>
          <p:txBody>
            <a:bodyPr/>
            <a:lstStyle/>
            <a:p>
              <a:pPr defTabSz="609630"/>
              <a:endParaRPr lang="en-ID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566486" cy="59401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4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471254" y="353547"/>
            <a:ext cx="3513930" cy="385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199"/>
              </a:lnSpc>
              <a:spcBef>
                <a:spcPct val="0"/>
              </a:spcBef>
            </a:pPr>
            <a:r>
              <a:rPr lang="en-US" sz="2666" b="1">
                <a:solidFill>
                  <a:srgbClr val="3B5704"/>
                </a:solidFill>
                <a:latin typeface="Poppins Bold"/>
                <a:ea typeface="Poppins Bold"/>
                <a:cs typeface="Poppins Bold"/>
                <a:sym typeface="Poppins Bold"/>
              </a:rPr>
              <a:t>TUJUAN RISET</a:t>
            </a:r>
          </a:p>
        </p:txBody>
      </p:sp>
      <p:sp>
        <p:nvSpPr>
          <p:cNvPr id="9" name="Freeform 9"/>
          <p:cNvSpPr/>
          <p:nvPr/>
        </p:nvSpPr>
        <p:spPr>
          <a:xfrm>
            <a:off x="413616" y="122102"/>
            <a:ext cx="640722" cy="710197"/>
          </a:xfrm>
          <a:custGeom>
            <a:avLst/>
            <a:gdLst/>
            <a:ahLst/>
            <a:cxnLst/>
            <a:rect l="l" t="t" r="r" b="b"/>
            <a:pathLst>
              <a:path w="961083" h="1065296">
                <a:moveTo>
                  <a:pt x="0" y="0"/>
                </a:moveTo>
                <a:lnTo>
                  <a:pt x="961082" y="0"/>
                </a:lnTo>
                <a:lnTo>
                  <a:pt x="961082" y="1065296"/>
                </a:lnTo>
                <a:lnTo>
                  <a:pt x="0" y="106529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defTabSz="609630"/>
            <a:endParaRPr lang="en-ID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991552" y="6392029"/>
            <a:ext cx="2128006" cy="163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1400"/>
              </a:lnSpc>
            </a:pPr>
            <a:r>
              <a:rPr lang="en-US" sz="1000" b="1" i="1" dirty="0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Open Innovation BGA </a:t>
            </a:r>
            <a:r>
              <a:rPr lang="en-US" sz="1000" b="1" i="1" dirty="0" err="1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Tahun</a:t>
            </a:r>
            <a:r>
              <a:rPr lang="en-US" sz="1000" b="1" i="1" dirty="0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 2025</a:t>
            </a:r>
          </a:p>
        </p:txBody>
      </p:sp>
      <p:sp>
        <p:nvSpPr>
          <p:cNvPr id="11" name="AutoShape 11"/>
          <p:cNvSpPr/>
          <p:nvPr/>
        </p:nvSpPr>
        <p:spPr>
          <a:xfrm flipV="1">
            <a:off x="0" y="6499979"/>
            <a:ext cx="8890000" cy="0"/>
          </a:xfrm>
          <a:prstGeom prst="line">
            <a:avLst/>
          </a:prstGeom>
          <a:ln w="85725" cap="flat">
            <a:gradFill>
              <a:gsLst>
                <a:gs pos="0">
                  <a:srgbClr val="0CC0DF">
                    <a:alpha val="100000"/>
                  </a:srgbClr>
                </a:gs>
                <a:gs pos="100000">
                  <a:srgbClr val="FFDE59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609630"/>
            <a:endParaRPr lang="en-ID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2" name="Group 12"/>
          <p:cNvGrpSpPr/>
          <p:nvPr/>
        </p:nvGrpSpPr>
        <p:grpSpPr>
          <a:xfrm rot="5400000">
            <a:off x="11316262" y="-788908"/>
            <a:ext cx="1792160" cy="1792160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CC0DF">
                    <a:alpha val="100000"/>
                  </a:srgbClr>
                </a:gs>
                <a:gs pos="100000">
                  <a:srgbClr val="FFDE59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pPr defTabSz="609630"/>
              <a:endParaRPr lang="en-ID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4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46919" y="0"/>
            <a:ext cx="974114" cy="1157944"/>
            <a:chOff x="0" y="0"/>
            <a:chExt cx="566486" cy="6733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66486" cy="673390"/>
            </a:xfrm>
            <a:custGeom>
              <a:avLst/>
              <a:gdLst/>
              <a:ahLst/>
              <a:cxnLst/>
              <a:rect l="l" t="t" r="r" b="b"/>
              <a:pathLst>
                <a:path w="566486" h="673390">
                  <a:moveTo>
                    <a:pt x="188931" y="654321"/>
                  </a:moveTo>
                  <a:cubicBezTo>
                    <a:pt x="217973" y="665835"/>
                    <a:pt x="250990" y="673390"/>
                    <a:pt x="283396" y="673390"/>
                  </a:cubicBezTo>
                  <a:cubicBezTo>
                    <a:pt x="315802" y="673390"/>
                    <a:pt x="346985" y="666913"/>
                    <a:pt x="375721" y="655400"/>
                  </a:cubicBezTo>
                  <a:cubicBezTo>
                    <a:pt x="376333" y="655040"/>
                    <a:pt x="376944" y="655040"/>
                    <a:pt x="377555" y="654681"/>
                  </a:cubicBezTo>
                  <a:cubicBezTo>
                    <a:pt x="485472" y="608625"/>
                    <a:pt x="564958" y="487012"/>
                    <a:pt x="566486" y="347985"/>
                  </a:cubicBezTo>
                  <a:lnTo>
                    <a:pt x="566486" y="0"/>
                  </a:lnTo>
                  <a:lnTo>
                    <a:pt x="0" y="0"/>
                  </a:lnTo>
                  <a:lnTo>
                    <a:pt x="0" y="347727"/>
                  </a:lnTo>
                  <a:cubicBezTo>
                    <a:pt x="1529" y="487730"/>
                    <a:pt x="79791" y="609346"/>
                    <a:pt x="188931" y="654321"/>
                  </a:cubicBezTo>
                  <a:close/>
                </a:path>
              </a:pathLst>
            </a:custGeom>
            <a:solidFill>
              <a:srgbClr val="EDFFCC"/>
            </a:solidFill>
          </p:spPr>
          <p:txBody>
            <a:bodyPr/>
            <a:lstStyle/>
            <a:p>
              <a:pPr defTabSz="609630"/>
              <a:endParaRPr lang="en-ID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66486" cy="59401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4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471254" y="353547"/>
            <a:ext cx="4624746" cy="385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199"/>
              </a:lnSpc>
              <a:spcBef>
                <a:spcPct val="0"/>
              </a:spcBef>
            </a:pPr>
            <a:r>
              <a:rPr lang="en-US" sz="2666" b="1">
                <a:solidFill>
                  <a:srgbClr val="3B5704"/>
                </a:solidFill>
                <a:latin typeface="Poppins Bold"/>
                <a:ea typeface="Poppins Bold"/>
                <a:cs typeface="Poppins Bold"/>
                <a:sym typeface="Poppins Bold"/>
              </a:rPr>
              <a:t>JUSTIFIKASI RISET</a:t>
            </a:r>
          </a:p>
        </p:txBody>
      </p:sp>
      <p:sp>
        <p:nvSpPr>
          <p:cNvPr id="6" name="Freeform 6"/>
          <p:cNvSpPr/>
          <p:nvPr/>
        </p:nvSpPr>
        <p:spPr>
          <a:xfrm>
            <a:off x="413616" y="122102"/>
            <a:ext cx="640722" cy="710197"/>
          </a:xfrm>
          <a:custGeom>
            <a:avLst/>
            <a:gdLst/>
            <a:ahLst/>
            <a:cxnLst/>
            <a:rect l="l" t="t" r="r" b="b"/>
            <a:pathLst>
              <a:path w="961083" h="1065296">
                <a:moveTo>
                  <a:pt x="0" y="0"/>
                </a:moveTo>
                <a:lnTo>
                  <a:pt x="961082" y="0"/>
                </a:lnTo>
                <a:lnTo>
                  <a:pt x="961082" y="1065296"/>
                </a:lnTo>
                <a:lnTo>
                  <a:pt x="0" y="10652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en-ID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AutoShape 8"/>
          <p:cNvSpPr/>
          <p:nvPr/>
        </p:nvSpPr>
        <p:spPr>
          <a:xfrm flipV="1">
            <a:off x="0" y="6499979"/>
            <a:ext cx="8890000" cy="0"/>
          </a:xfrm>
          <a:prstGeom prst="line">
            <a:avLst/>
          </a:prstGeom>
          <a:ln w="85725" cap="flat">
            <a:gradFill>
              <a:gsLst>
                <a:gs pos="0">
                  <a:srgbClr val="0CC0DF">
                    <a:alpha val="100000"/>
                  </a:srgbClr>
                </a:gs>
                <a:gs pos="100000">
                  <a:srgbClr val="FFDE59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609630"/>
            <a:endParaRPr lang="en-ID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 descr="Memphis Geometric Shape"/>
          <p:cNvSpPr/>
          <p:nvPr/>
        </p:nvSpPr>
        <p:spPr>
          <a:xfrm rot="5400000">
            <a:off x="11154095" y="6380104"/>
            <a:ext cx="363307" cy="214351"/>
          </a:xfrm>
          <a:custGeom>
            <a:avLst/>
            <a:gdLst/>
            <a:ahLst/>
            <a:cxnLst/>
            <a:rect l="l" t="t" r="r" b="b"/>
            <a:pathLst>
              <a:path w="544960" h="321526">
                <a:moveTo>
                  <a:pt x="0" y="0"/>
                </a:moveTo>
                <a:lnTo>
                  <a:pt x="544959" y="0"/>
                </a:lnTo>
                <a:lnTo>
                  <a:pt x="544959" y="321526"/>
                </a:lnTo>
                <a:lnTo>
                  <a:pt x="0" y="3215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ID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 descr="Memphis Geometric Shape"/>
          <p:cNvSpPr/>
          <p:nvPr/>
        </p:nvSpPr>
        <p:spPr>
          <a:xfrm rot="5400000">
            <a:off x="11415134" y="6380104"/>
            <a:ext cx="363307" cy="214351"/>
          </a:xfrm>
          <a:custGeom>
            <a:avLst/>
            <a:gdLst/>
            <a:ahLst/>
            <a:cxnLst/>
            <a:rect l="l" t="t" r="r" b="b"/>
            <a:pathLst>
              <a:path w="544960" h="321526">
                <a:moveTo>
                  <a:pt x="0" y="0"/>
                </a:moveTo>
                <a:lnTo>
                  <a:pt x="544960" y="0"/>
                </a:lnTo>
                <a:lnTo>
                  <a:pt x="544960" y="321526"/>
                </a:lnTo>
                <a:lnTo>
                  <a:pt x="0" y="3215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ID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 descr="Memphis Geometric Shape"/>
          <p:cNvSpPr/>
          <p:nvPr/>
        </p:nvSpPr>
        <p:spPr>
          <a:xfrm rot="5400000">
            <a:off x="11676173" y="6380104"/>
            <a:ext cx="363307" cy="214351"/>
          </a:xfrm>
          <a:custGeom>
            <a:avLst/>
            <a:gdLst/>
            <a:ahLst/>
            <a:cxnLst/>
            <a:rect l="l" t="t" r="r" b="b"/>
            <a:pathLst>
              <a:path w="544960" h="321526">
                <a:moveTo>
                  <a:pt x="0" y="0"/>
                </a:moveTo>
                <a:lnTo>
                  <a:pt x="544960" y="0"/>
                </a:lnTo>
                <a:lnTo>
                  <a:pt x="544960" y="321526"/>
                </a:lnTo>
                <a:lnTo>
                  <a:pt x="0" y="32152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ID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2" name="Group 12"/>
          <p:cNvGrpSpPr/>
          <p:nvPr/>
        </p:nvGrpSpPr>
        <p:grpSpPr>
          <a:xfrm rot="5400000">
            <a:off x="11316262" y="-788908"/>
            <a:ext cx="1792160" cy="1792160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CC0DF">
                    <a:alpha val="100000"/>
                  </a:srgbClr>
                </a:gs>
                <a:gs pos="100000">
                  <a:srgbClr val="FFDE59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pPr defTabSz="609630"/>
              <a:endParaRPr lang="en-ID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4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5" name="TextBox 10">
            <a:extLst>
              <a:ext uri="{FF2B5EF4-FFF2-40B4-BE49-F238E27FC236}">
                <a16:creationId xmlns:a16="http://schemas.microsoft.com/office/drawing/2014/main" id="{B69E1D0A-6B1E-4C7C-A93B-9191ADDF0817}"/>
              </a:ext>
            </a:extLst>
          </p:cNvPr>
          <p:cNvSpPr txBox="1"/>
          <p:nvPr/>
        </p:nvSpPr>
        <p:spPr>
          <a:xfrm>
            <a:off x="8991552" y="6392029"/>
            <a:ext cx="2128006" cy="163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1400"/>
              </a:lnSpc>
            </a:pPr>
            <a:r>
              <a:rPr lang="en-US" sz="1000" b="1" i="1" dirty="0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Open Innovation BGA </a:t>
            </a:r>
            <a:r>
              <a:rPr lang="en-US" sz="1000" b="1" i="1" dirty="0" err="1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Tahun</a:t>
            </a:r>
            <a:r>
              <a:rPr lang="en-US" sz="1000" b="1" i="1" dirty="0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46919" y="0"/>
            <a:ext cx="974114" cy="1157944"/>
            <a:chOff x="0" y="0"/>
            <a:chExt cx="566486" cy="6733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66486" cy="673390"/>
            </a:xfrm>
            <a:custGeom>
              <a:avLst/>
              <a:gdLst/>
              <a:ahLst/>
              <a:cxnLst/>
              <a:rect l="l" t="t" r="r" b="b"/>
              <a:pathLst>
                <a:path w="566486" h="673390">
                  <a:moveTo>
                    <a:pt x="188931" y="654321"/>
                  </a:moveTo>
                  <a:cubicBezTo>
                    <a:pt x="217973" y="665835"/>
                    <a:pt x="250990" y="673390"/>
                    <a:pt x="283396" y="673390"/>
                  </a:cubicBezTo>
                  <a:cubicBezTo>
                    <a:pt x="315802" y="673390"/>
                    <a:pt x="346985" y="666913"/>
                    <a:pt x="375721" y="655400"/>
                  </a:cubicBezTo>
                  <a:cubicBezTo>
                    <a:pt x="376333" y="655040"/>
                    <a:pt x="376944" y="655040"/>
                    <a:pt x="377555" y="654681"/>
                  </a:cubicBezTo>
                  <a:cubicBezTo>
                    <a:pt x="485472" y="608625"/>
                    <a:pt x="564958" y="487012"/>
                    <a:pt x="566486" y="347985"/>
                  </a:cubicBezTo>
                  <a:lnTo>
                    <a:pt x="566486" y="0"/>
                  </a:lnTo>
                  <a:lnTo>
                    <a:pt x="0" y="0"/>
                  </a:lnTo>
                  <a:lnTo>
                    <a:pt x="0" y="347727"/>
                  </a:lnTo>
                  <a:cubicBezTo>
                    <a:pt x="1529" y="487730"/>
                    <a:pt x="79791" y="609346"/>
                    <a:pt x="188931" y="654321"/>
                  </a:cubicBezTo>
                  <a:close/>
                </a:path>
              </a:pathLst>
            </a:custGeom>
            <a:solidFill>
              <a:srgbClr val="EDFFCC"/>
            </a:solidFill>
          </p:spPr>
          <p:txBody>
            <a:bodyPr/>
            <a:lstStyle/>
            <a:p>
              <a:pPr defTabSz="609630"/>
              <a:endParaRPr lang="en-ID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66486" cy="59401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4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471254" y="353547"/>
            <a:ext cx="4624746" cy="385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199"/>
              </a:lnSpc>
              <a:spcBef>
                <a:spcPct val="0"/>
              </a:spcBef>
            </a:pPr>
            <a:r>
              <a:rPr lang="en-US" sz="2666" b="1">
                <a:solidFill>
                  <a:srgbClr val="3B5704"/>
                </a:solidFill>
                <a:latin typeface="Poppins Bold"/>
                <a:ea typeface="Poppins Bold"/>
                <a:cs typeface="Poppins Bold"/>
                <a:sym typeface="Poppins Bold"/>
              </a:rPr>
              <a:t>BIG PICTURE RISET</a:t>
            </a:r>
          </a:p>
        </p:txBody>
      </p:sp>
      <p:sp>
        <p:nvSpPr>
          <p:cNvPr id="6" name="Freeform 6"/>
          <p:cNvSpPr/>
          <p:nvPr/>
        </p:nvSpPr>
        <p:spPr>
          <a:xfrm>
            <a:off x="413616" y="122102"/>
            <a:ext cx="640722" cy="710197"/>
          </a:xfrm>
          <a:custGeom>
            <a:avLst/>
            <a:gdLst/>
            <a:ahLst/>
            <a:cxnLst/>
            <a:rect l="l" t="t" r="r" b="b"/>
            <a:pathLst>
              <a:path w="961083" h="1065296">
                <a:moveTo>
                  <a:pt x="0" y="0"/>
                </a:moveTo>
                <a:lnTo>
                  <a:pt x="961082" y="0"/>
                </a:lnTo>
                <a:lnTo>
                  <a:pt x="961082" y="1065296"/>
                </a:lnTo>
                <a:lnTo>
                  <a:pt x="0" y="10652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en-ID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AutoShape 8"/>
          <p:cNvSpPr/>
          <p:nvPr/>
        </p:nvSpPr>
        <p:spPr>
          <a:xfrm flipV="1">
            <a:off x="0" y="6499979"/>
            <a:ext cx="8890000" cy="0"/>
          </a:xfrm>
          <a:prstGeom prst="line">
            <a:avLst/>
          </a:prstGeom>
          <a:ln w="85725" cap="flat">
            <a:gradFill>
              <a:gsLst>
                <a:gs pos="0">
                  <a:srgbClr val="0CC0DF">
                    <a:alpha val="100000"/>
                  </a:srgbClr>
                </a:gs>
                <a:gs pos="100000">
                  <a:srgbClr val="FFDE59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609630"/>
            <a:endParaRPr lang="en-ID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 descr="Memphis Geometric Shape"/>
          <p:cNvSpPr/>
          <p:nvPr/>
        </p:nvSpPr>
        <p:spPr>
          <a:xfrm rot="5400000">
            <a:off x="11154095" y="6380104"/>
            <a:ext cx="363307" cy="214351"/>
          </a:xfrm>
          <a:custGeom>
            <a:avLst/>
            <a:gdLst/>
            <a:ahLst/>
            <a:cxnLst/>
            <a:rect l="l" t="t" r="r" b="b"/>
            <a:pathLst>
              <a:path w="544960" h="321526">
                <a:moveTo>
                  <a:pt x="0" y="0"/>
                </a:moveTo>
                <a:lnTo>
                  <a:pt x="544959" y="0"/>
                </a:lnTo>
                <a:lnTo>
                  <a:pt x="544959" y="321526"/>
                </a:lnTo>
                <a:lnTo>
                  <a:pt x="0" y="3215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ID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 descr="Memphis Geometric Shape"/>
          <p:cNvSpPr/>
          <p:nvPr/>
        </p:nvSpPr>
        <p:spPr>
          <a:xfrm rot="5400000">
            <a:off x="11415134" y="6380104"/>
            <a:ext cx="363307" cy="214351"/>
          </a:xfrm>
          <a:custGeom>
            <a:avLst/>
            <a:gdLst/>
            <a:ahLst/>
            <a:cxnLst/>
            <a:rect l="l" t="t" r="r" b="b"/>
            <a:pathLst>
              <a:path w="544960" h="321526">
                <a:moveTo>
                  <a:pt x="0" y="0"/>
                </a:moveTo>
                <a:lnTo>
                  <a:pt x="544960" y="0"/>
                </a:lnTo>
                <a:lnTo>
                  <a:pt x="544960" y="321526"/>
                </a:lnTo>
                <a:lnTo>
                  <a:pt x="0" y="3215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ID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 descr="Memphis Geometric Shape"/>
          <p:cNvSpPr/>
          <p:nvPr/>
        </p:nvSpPr>
        <p:spPr>
          <a:xfrm rot="5400000">
            <a:off x="11676173" y="6380104"/>
            <a:ext cx="363307" cy="214351"/>
          </a:xfrm>
          <a:custGeom>
            <a:avLst/>
            <a:gdLst/>
            <a:ahLst/>
            <a:cxnLst/>
            <a:rect l="l" t="t" r="r" b="b"/>
            <a:pathLst>
              <a:path w="544960" h="321526">
                <a:moveTo>
                  <a:pt x="0" y="0"/>
                </a:moveTo>
                <a:lnTo>
                  <a:pt x="544960" y="0"/>
                </a:lnTo>
                <a:lnTo>
                  <a:pt x="544960" y="321526"/>
                </a:lnTo>
                <a:lnTo>
                  <a:pt x="0" y="32152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ID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2" name="Group 12"/>
          <p:cNvGrpSpPr/>
          <p:nvPr/>
        </p:nvGrpSpPr>
        <p:grpSpPr>
          <a:xfrm rot="5400000">
            <a:off x="11316262" y="-788908"/>
            <a:ext cx="1792160" cy="1792160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CC0DF">
                    <a:alpha val="100000"/>
                  </a:srgbClr>
                </a:gs>
                <a:gs pos="100000">
                  <a:srgbClr val="FFDE59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pPr defTabSz="609630"/>
              <a:endParaRPr lang="en-ID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4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5" name="TextBox 10">
            <a:extLst>
              <a:ext uri="{FF2B5EF4-FFF2-40B4-BE49-F238E27FC236}">
                <a16:creationId xmlns:a16="http://schemas.microsoft.com/office/drawing/2014/main" id="{8D111B72-3ED0-3D40-488D-EC9E461A5638}"/>
              </a:ext>
            </a:extLst>
          </p:cNvPr>
          <p:cNvSpPr txBox="1"/>
          <p:nvPr/>
        </p:nvSpPr>
        <p:spPr>
          <a:xfrm>
            <a:off x="8991552" y="6392029"/>
            <a:ext cx="2128006" cy="163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1400"/>
              </a:lnSpc>
            </a:pPr>
            <a:r>
              <a:rPr lang="en-US" sz="1000" b="1" i="1" dirty="0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Open Innovation BGA </a:t>
            </a:r>
            <a:r>
              <a:rPr lang="en-US" sz="1000" b="1" i="1" dirty="0" err="1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Tahun</a:t>
            </a:r>
            <a:r>
              <a:rPr lang="en-US" sz="1000" b="1" i="1" dirty="0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46919" y="0"/>
            <a:ext cx="974114" cy="1157944"/>
            <a:chOff x="0" y="0"/>
            <a:chExt cx="566486" cy="6733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66486" cy="673390"/>
            </a:xfrm>
            <a:custGeom>
              <a:avLst/>
              <a:gdLst/>
              <a:ahLst/>
              <a:cxnLst/>
              <a:rect l="l" t="t" r="r" b="b"/>
              <a:pathLst>
                <a:path w="566486" h="673390">
                  <a:moveTo>
                    <a:pt x="188931" y="654321"/>
                  </a:moveTo>
                  <a:cubicBezTo>
                    <a:pt x="217973" y="665835"/>
                    <a:pt x="250990" y="673390"/>
                    <a:pt x="283396" y="673390"/>
                  </a:cubicBezTo>
                  <a:cubicBezTo>
                    <a:pt x="315802" y="673390"/>
                    <a:pt x="346985" y="666913"/>
                    <a:pt x="375721" y="655400"/>
                  </a:cubicBezTo>
                  <a:cubicBezTo>
                    <a:pt x="376333" y="655040"/>
                    <a:pt x="376944" y="655040"/>
                    <a:pt x="377555" y="654681"/>
                  </a:cubicBezTo>
                  <a:cubicBezTo>
                    <a:pt x="485472" y="608625"/>
                    <a:pt x="564958" y="487012"/>
                    <a:pt x="566486" y="347985"/>
                  </a:cubicBezTo>
                  <a:lnTo>
                    <a:pt x="566486" y="0"/>
                  </a:lnTo>
                  <a:lnTo>
                    <a:pt x="0" y="0"/>
                  </a:lnTo>
                  <a:lnTo>
                    <a:pt x="0" y="347727"/>
                  </a:lnTo>
                  <a:cubicBezTo>
                    <a:pt x="1529" y="487730"/>
                    <a:pt x="79791" y="609346"/>
                    <a:pt x="188931" y="654321"/>
                  </a:cubicBezTo>
                  <a:close/>
                </a:path>
              </a:pathLst>
            </a:custGeom>
            <a:solidFill>
              <a:srgbClr val="EDFFCC"/>
            </a:solidFill>
          </p:spPr>
          <p:txBody>
            <a:bodyPr/>
            <a:lstStyle/>
            <a:p>
              <a:pPr defTabSz="609630"/>
              <a:endParaRPr lang="en-ID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66486" cy="59401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4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471254" y="353547"/>
            <a:ext cx="4624746" cy="385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199"/>
              </a:lnSpc>
              <a:spcBef>
                <a:spcPct val="0"/>
              </a:spcBef>
            </a:pPr>
            <a:r>
              <a:rPr lang="en-US" sz="2666" b="1">
                <a:solidFill>
                  <a:srgbClr val="3B5704"/>
                </a:solidFill>
                <a:latin typeface="Poppins Bold"/>
                <a:ea typeface="Poppins Bold"/>
                <a:cs typeface="Poppins Bold"/>
                <a:sym typeface="Poppins Bold"/>
              </a:rPr>
              <a:t>METODOLOGI RISET</a:t>
            </a:r>
          </a:p>
        </p:txBody>
      </p:sp>
      <p:sp>
        <p:nvSpPr>
          <p:cNvPr id="6" name="Freeform 6"/>
          <p:cNvSpPr/>
          <p:nvPr/>
        </p:nvSpPr>
        <p:spPr>
          <a:xfrm>
            <a:off x="413616" y="122102"/>
            <a:ext cx="640722" cy="710197"/>
          </a:xfrm>
          <a:custGeom>
            <a:avLst/>
            <a:gdLst/>
            <a:ahLst/>
            <a:cxnLst/>
            <a:rect l="l" t="t" r="r" b="b"/>
            <a:pathLst>
              <a:path w="961083" h="1065296">
                <a:moveTo>
                  <a:pt x="0" y="0"/>
                </a:moveTo>
                <a:lnTo>
                  <a:pt x="961082" y="0"/>
                </a:lnTo>
                <a:lnTo>
                  <a:pt x="961082" y="1065296"/>
                </a:lnTo>
                <a:lnTo>
                  <a:pt x="0" y="10652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en-ID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AutoShape 8"/>
          <p:cNvSpPr/>
          <p:nvPr/>
        </p:nvSpPr>
        <p:spPr>
          <a:xfrm flipV="1">
            <a:off x="0" y="6499979"/>
            <a:ext cx="8890000" cy="0"/>
          </a:xfrm>
          <a:prstGeom prst="line">
            <a:avLst/>
          </a:prstGeom>
          <a:ln w="85725" cap="flat">
            <a:gradFill>
              <a:gsLst>
                <a:gs pos="0">
                  <a:srgbClr val="0CC0DF">
                    <a:alpha val="100000"/>
                  </a:srgbClr>
                </a:gs>
                <a:gs pos="100000">
                  <a:srgbClr val="FFDE59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609630"/>
            <a:endParaRPr lang="en-ID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 descr="Memphis Geometric Shape"/>
          <p:cNvSpPr/>
          <p:nvPr/>
        </p:nvSpPr>
        <p:spPr>
          <a:xfrm rot="5400000">
            <a:off x="11154095" y="6380104"/>
            <a:ext cx="363307" cy="214351"/>
          </a:xfrm>
          <a:custGeom>
            <a:avLst/>
            <a:gdLst/>
            <a:ahLst/>
            <a:cxnLst/>
            <a:rect l="l" t="t" r="r" b="b"/>
            <a:pathLst>
              <a:path w="544960" h="321526">
                <a:moveTo>
                  <a:pt x="0" y="0"/>
                </a:moveTo>
                <a:lnTo>
                  <a:pt x="544959" y="0"/>
                </a:lnTo>
                <a:lnTo>
                  <a:pt x="544959" y="321526"/>
                </a:lnTo>
                <a:lnTo>
                  <a:pt x="0" y="3215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ID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 descr="Memphis Geometric Shape"/>
          <p:cNvSpPr/>
          <p:nvPr/>
        </p:nvSpPr>
        <p:spPr>
          <a:xfrm rot="5400000">
            <a:off x="11415134" y="6380104"/>
            <a:ext cx="363307" cy="214351"/>
          </a:xfrm>
          <a:custGeom>
            <a:avLst/>
            <a:gdLst/>
            <a:ahLst/>
            <a:cxnLst/>
            <a:rect l="l" t="t" r="r" b="b"/>
            <a:pathLst>
              <a:path w="544960" h="321526">
                <a:moveTo>
                  <a:pt x="0" y="0"/>
                </a:moveTo>
                <a:lnTo>
                  <a:pt x="544960" y="0"/>
                </a:lnTo>
                <a:lnTo>
                  <a:pt x="544960" y="321526"/>
                </a:lnTo>
                <a:lnTo>
                  <a:pt x="0" y="3215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ID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 descr="Memphis Geometric Shape"/>
          <p:cNvSpPr/>
          <p:nvPr/>
        </p:nvSpPr>
        <p:spPr>
          <a:xfrm rot="5400000">
            <a:off x="11676173" y="6380104"/>
            <a:ext cx="363307" cy="214351"/>
          </a:xfrm>
          <a:custGeom>
            <a:avLst/>
            <a:gdLst/>
            <a:ahLst/>
            <a:cxnLst/>
            <a:rect l="l" t="t" r="r" b="b"/>
            <a:pathLst>
              <a:path w="544960" h="321526">
                <a:moveTo>
                  <a:pt x="0" y="0"/>
                </a:moveTo>
                <a:lnTo>
                  <a:pt x="544960" y="0"/>
                </a:lnTo>
                <a:lnTo>
                  <a:pt x="544960" y="321526"/>
                </a:lnTo>
                <a:lnTo>
                  <a:pt x="0" y="32152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ID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2" name="Group 12"/>
          <p:cNvGrpSpPr/>
          <p:nvPr/>
        </p:nvGrpSpPr>
        <p:grpSpPr>
          <a:xfrm rot="5400000">
            <a:off x="11316262" y="-788908"/>
            <a:ext cx="1792160" cy="1792160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CC0DF">
                    <a:alpha val="100000"/>
                  </a:srgbClr>
                </a:gs>
                <a:gs pos="100000">
                  <a:srgbClr val="FFDE59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pPr defTabSz="609630"/>
              <a:endParaRPr lang="en-ID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4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5" name="TextBox 10">
            <a:extLst>
              <a:ext uri="{FF2B5EF4-FFF2-40B4-BE49-F238E27FC236}">
                <a16:creationId xmlns:a16="http://schemas.microsoft.com/office/drawing/2014/main" id="{923825CB-945C-CFC0-09F7-2992A0D20192}"/>
              </a:ext>
            </a:extLst>
          </p:cNvPr>
          <p:cNvSpPr txBox="1"/>
          <p:nvPr/>
        </p:nvSpPr>
        <p:spPr>
          <a:xfrm>
            <a:off x="8991552" y="6392029"/>
            <a:ext cx="2128006" cy="163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1400"/>
              </a:lnSpc>
            </a:pPr>
            <a:r>
              <a:rPr lang="en-US" sz="1000" b="1" i="1" dirty="0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Open Innovation BGA </a:t>
            </a:r>
            <a:r>
              <a:rPr lang="en-US" sz="1000" b="1" i="1" dirty="0" err="1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Tahun</a:t>
            </a:r>
            <a:r>
              <a:rPr lang="en-US" sz="1000" b="1" i="1" dirty="0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 2025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46919" y="0"/>
            <a:ext cx="974114" cy="1157944"/>
            <a:chOff x="0" y="0"/>
            <a:chExt cx="566486" cy="6733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66486" cy="673390"/>
            </a:xfrm>
            <a:custGeom>
              <a:avLst/>
              <a:gdLst/>
              <a:ahLst/>
              <a:cxnLst/>
              <a:rect l="l" t="t" r="r" b="b"/>
              <a:pathLst>
                <a:path w="566486" h="673390">
                  <a:moveTo>
                    <a:pt x="188931" y="654321"/>
                  </a:moveTo>
                  <a:cubicBezTo>
                    <a:pt x="217973" y="665835"/>
                    <a:pt x="250990" y="673390"/>
                    <a:pt x="283396" y="673390"/>
                  </a:cubicBezTo>
                  <a:cubicBezTo>
                    <a:pt x="315802" y="673390"/>
                    <a:pt x="346985" y="666913"/>
                    <a:pt x="375721" y="655400"/>
                  </a:cubicBezTo>
                  <a:cubicBezTo>
                    <a:pt x="376333" y="655040"/>
                    <a:pt x="376944" y="655040"/>
                    <a:pt x="377555" y="654681"/>
                  </a:cubicBezTo>
                  <a:cubicBezTo>
                    <a:pt x="485472" y="608625"/>
                    <a:pt x="564958" y="487012"/>
                    <a:pt x="566486" y="347985"/>
                  </a:cubicBezTo>
                  <a:lnTo>
                    <a:pt x="566486" y="0"/>
                  </a:lnTo>
                  <a:lnTo>
                    <a:pt x="0" y="0"/>
                  </a:lnTo>
                  <a:lnTo>
                    <a:pt x="0" y="347727"/>
                  </a:lnTo>
                  <a:cubicBezTo>
                    <a:pt x="1529" y="487730"/>
                    <a:pt x="79791" y="609346"/>
                    <a:pt x="188931" y="654321"/>
                  </a:cubicBezTo>
                  <a:close/>
                </a:path>
              </a:pathLst>
            </a:custGeom>
            <a:solidFill>
              <a:srgbClr val="EDFFCC"/>
            </a:solidFill>
          </p:spPr>
          <p:txBody>
            <a:bodyPr/>
            <a:lstStyle/>
            <a:p>
              <a:pPr defTabSz="609630"/>
              <a:endParaRPr lang="en-ID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66486" cy="59401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4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471254" y="353547"/>
            <a:ext cx="4624746" cy="385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199"/>
              </a:lnSpc>
              <a:spcBef>
                <a:spcPct val="0"/>
              </a:spcBef>
            </a:pPr>
            <a:r>
              <a:rPr lang="en-US" sz="2666" b="1">
                <a:solidFill>
                  <a:srgbClr val="3B5704"/>
                </a:solidFill>
                <a:latin typeface="Poppins Bold"/>
                <a:ea typeface="Poppins Bold"/>
                <a:cs typeface="Poppins Bold"/>
                <a:sym typeface="Poppins Bold"/>
              </a:rPr>
              <a:t>GANTT CHART RISET</a:t>
            </a:r>
          </a:p>
        </p:txBody>
      </p:sp>
      <p:sp>
        <p:nvSpPr>
          <p:cNvPr id="6" name="Freeform 6"/>
          <p:cNvSpPr/>
          <p:nvPr/>
        </p:nvSpPr>
        <p:spPr>
          <a:xfrm>
            <a:off x="413616" y="122102"/>
            <a:ext cx="640722" cy="710197"/>
          </a:xfrm>
          <a:custGeom>
            <a:avLst/>
            <a:gdLst/>
            <a:ahLst/>
            <a:cxnLst/>
            <a:rect l="l" t="t" r="r" b="b"/>
            <a:pathLst>
              <a:path w="961083" h="1065296">
                <a:moveTo>
                  <a:pt x="0" y="0"/>
                </a:moveTo>
                <a:lnTo>
                  <a:pt x="961082" y="0"/>
                </a:lnTo>
                <a:lnTo>
                  <a:pt x="961082" y="1065296"/>
                </a:lnTo>
                <a:lnTo>
                  <a:pt x="0" y="10652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en-ID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AutoShape 8"/>
          <p:cNvSpPr/>
          <p:nvPr/>
        </p:nvSpPr>
        <p:spPr>
          <a:xfrm flipV="1">
            <a:off x="0" y="6499979"/>
            <a:ext cx="8890000" cy="0"/>
          </a:xfrm>
          <a:prstGeom prst="line">
            <a:avLst/>
          </a:prstGeom>
          <a:ln w="85725" cap="flat">
            <a:gradFill>
              <a:gsLst>
                <a:gs pos="0">
                  <a:srgbClr val="0CC0DF">
                    <a:alpha val="100000"/>
                  </a:srgbClr>
                </a:gs>
                <a:gs pos="100000">
                  <a:srgbClr val="FFDE59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609630"/>
            <a:endParaRPr lang="en-ID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 descr="Memphis Geometric Shape"/>
          <p:cNvSpPr/>
          <p:nvPr/>
        </p:nvSpPr>
        <p:spPr>
          <a:xfrm rot="5400000">
            <a:off x="11154095" y="6380104"/>
            <a:ext cx="363307" cy="214351"/>
          </a:xfrm>
          <a:custGeom>
            <a:avLst/>
            <a:gdLst/>
            <a:ahLst/>
            <a:cxnLst/>
            <a:rect l="l" t="t" r="r" b="b"/>
            <a:pathLst>
              <a:path w="544960" h="321526">
                <a:moveTo>
                  <a:pt x="0" y="0"/>
                </a:moveTo>
                <a:lnTo>
                  <a:pt x="544959" y="0"/>
                </a:lnTo>
                <a:lnTo>
                  <a:pt x="544959" y="321526"/>
                </a:lnTo>
                <a:lnTo>
                  <a:pt x="0" y="3215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ID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 descr="Memphis Geometric Shape"/>
          <p:cNvSpPr/>
          <p:nvPr/>
        </p:nvSpPr>
        <p:spPr>
          <a:xfrm rot="5400000">
            <a:off x="11415134" y="6380104"/>
            <a:ext cx="363307" cy="214351"/>
          </a:xfrm>
          <a:custGeom>
            <a:avLst/>
            <a:gdLst/>
            <a:ahLst/>
            <a:cxnLst/>
            <a:rect l="l" t="t" r="r" b="b"/>
            <a:pathLst>
              <a:path w="544960" h="321526">
                <a:moveTo>
                  <a:pt x="0" y="0"/>
                </a:moveTo>
                <a:lnTo>
                  <a:pt x="544960" y="0"/>
                </a:lnTo>
                <a:lnTo>
                  <a:pt x="544960" y="321526"/>
                </a:lnTo>
                <a:lnTo>
                  <a:pt x="0" y="3215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ID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 descr="Memphis Geometric Shape"/>
          <p:cNvSpPr/>
          <p:nvPr/>
        </p:nvSpPr>
        <p:spPr>
          <a:xfrm rot="5400000">
            <a:off x="11676173" y="6380104"/>
            <a:ext cx="363307" cy="214351"/>
          </a:xfrm>
          <a:custGeom>
            <a:avLst/>
            <a:gdLst/>
            <a:ahLst/>
            <a:cxnLst/>
            <a:rect l="l" t="t" r="r" b="b"/>
            <a:pathLst>
              <a:path w="544960" h="321526">
                <a:moveTo>
                  <a:pt x="0" y="0"/>
                </a:moveTo>
                <a:lnTo>
                  <a:pt x="544960" y="0"/>
                </a:lnTo>
                <a:lnTo>
                  <a:pt x="544960" y="321526"/>
                </a:lnTo>
                <a:lnTo>
                  <a:pt x="0" y="32152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ID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2" name="Group 12"/>
          <p:cNvGrpSpPr/>
          <p:nvPr/>
        </p:nvGrpSpPr>
        <p:grpSpPr>
          <a:xfrm rot="5400000">
            <a:off x="11316262" y="-788908"/>
            <a:ext cx="1792160" cy="1792160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CC0DF">
                    <a:alpha val="100000"/>
                  </a:srgbClr>
                </a:gs>
                <a:gs pos="100000">
                  <a:srgbClr val="FFDE59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pPr defTabSz="609630"/>
              <a:endParaRPr lang="en-ID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4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5" name="TextBox 10">
            <a:extLst>
              <a:ext uri="{FF2B5EF4-FFF2-40B4-BE49-F238E27FC236}">
                <a16:creationId xmlns:a16="http://schemas.microsoft.com/office/drawing/2014/main" id="{93092CEE-4430-ABA1-2498-AA84A6C194CE}"/>
              </a:ext>
            </a:extLst>
          </p:cNvPr>
          <p:cNvSpPr txBox="1"/>
          <p:nvPr/>
        </p:nvSpPr>
        <p:spPr>
          <a:xfrm>
            <a:off x="8991552" y="6392029"/>
            <a:ext cx="2128006" cy="163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1400"/>
              </a:lnSpc>
            </a:pPr>
            <a:r>
              <a:rPr lang="en-US" sz="1000" b="1" i="1" dirty="0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Open Innovation BGA </a:t>
            </a:r>
            <a:r>
              <a:rPr lang="en-US" sz="1000" b="1" i="1" dirty="0" err="1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Tahun</a:t>
            </a:r>
            <a:r>
              <a:rPr lang="en-US" sz="1000" b="1" i="1" dirty="0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 2025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46919" y="0"/>
            <a:ext cx="974114" cy="1157944"/>
            <a:chOff x="0" y="0"/>
            <a:chExt cx="566486" cy="6733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66486" cy="673390"/>
            </a:xfrm>
            <a:custGeom>
              <a:avLst/>
              <a:gdLst/>
              <a:ahLst/>
              <a:cxnLst/>
              <a:rect l="l" t="t" r="r" b="b"/>
              <a:pathLst>
                <a:path w="566486" h="673390">
                  <a:moveTo>
                    <a:pt x="188931" y="654321"/>
                  </a:moveTo>
                  <a:cubicBezTo>
                    <a:pt x="217973" y="665835"/>
                    <a:pt x="250990" y="673390"/>
                    <a:pt x="283396" y="673390"/>
                  </a:cubicBezTo>
                  <a:cubicBezTo>
                    <a:pt x="315802" y="673390"/>
                    <a:pt x="346985" y="666913"/>
                    <a:pt x="375721" y="655400"/>
                  </a:cubicBezTo>
                  <a:cubicBezTo>
                    <a:pt x="376333" y="655040"/>
                    <a:pt x="376944" y="655040"/>
                    <a:pt x="377555" y="654681"/>
                  </a:cubicBezTo>
                  <a:cubicBezTo>
                    <a:pt x="485472" y="608625"/>
                    <a:pt x="564958" y="487012"/>
                    <a:pt x="566486" y="347985"/>
                  </a:cubicBezTo>
                  <a:lnTo>
                    <a:pt x="566486" y="0"/>
                  </a:lnTo>
                  <a:lnTo>
                    <a:pt x="0" y="0"/>
                  </a:lnTo>
                  <a:lnTo>
                    <a:pt x="0" y="347727"/>
                  </a:lnTo>
                  <a:cubicBezTo>
                    <a:pt x="1529" y="487730"/>
                    <a:pt x="79791" y="609346"/>
                    <a:pt x="188931" y="654321"/>
                  </a:cubicBezTo>
                  <a:close/>
                </a:path>
              </a:pathLst>
            </a:custGeom>
            <a:solidFill>
              <a:srgbClr val="EDFFCC"/>
            </a:solidFill>
          </p:spPr>
          <p:txBody>
            <a:bodyPr/>
            <a:lstStyle/>
            <a:p>
              <a:pPr defTabSz="609630"/>
              <a:endParaRPr lang="en-ID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66486" cy="59401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4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471254" y="353547"/>
            <a:ext cx="4624746" cy="385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199"/>
              </a:lnSpc>
              <a:spcBef>
                <a:spcPct val="0"/>
              </a:spcBef>
            </a:pPr>
            <a:r>
              <a:rPr lang="en-US" sz="2666" b="1">
                <a:solidFill>
                  <a:srgbClr val="3B5704"/>
                </a:solidFill>
                <a:latin typeface="Poppins Bold"/>
                <a:ea typeface="Poppins Bold"/>
                <a:cs typeface="Poppins Bold"/>
                <a:sym typeface="Poppins Bold"/>
              </a:rPr>
              <a:t>LUARAN RISET</a:t>
            </a:r>
          </a:p>
        </p:txBody>
      </p:sp>
      <p:sp>
        <p:nvSpPr>
          <p:cNvPr id="6" name="Freeform 6"/>
          <p:cNvSpPr/>
          <p:nvPr/>
        </p:nvSpPr>
        <p:spPr>
          <a:xfrm>
            <a:off x="413616" y="122102"/>
            <a:ext cx="640722" cy="710197"/>
          </a:xfrm>
          <a:custGeom>
            <a:avLst/>
            <a:gdLst/>
            <a:ahLst/>
            <a:cxnLst/>
            <a:rect l="l" t="t" r="r" b="b"/>
            <a:pathLst>
              <a:path w="961083" h="1065296">
                <a:moveTo>
                  <a:pt x="0" y="0"/>
                </a:moveTo>
                <a:lnTo>
                  <a:pt x="961082" y="0"/>
                </a:lnTo>
                <a:lnTo>
                  <a:pt x="961082" y="1065296"/>
                </a:lnTo>
                <a:lnTo>
                  <a:pt x="0" y="10652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en-ID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AutoShape 8"/>
          <p:cNvSpPr/>
          <p:nvPr/>
        </p:nvSpPr>
        <p:spPr>
          <a:xfrm flipV="1">
            <a:off x="0" y="6499979"/>
            <a:ext cx="8890000" cy="0"/>
          </a:xfrm>
          <a:prstGeom prst="line">
            <a:avLst/>
          </a:prstGeom>
          <a:ln w="85725" cap="flat">
            <a:gradFill>
              <a:gsLst>
                <a:gs pos="0">
                  <a:srgbClr val="0CC0DF">
                    <a:alpha val="100000"/>
                  </a:srgbClr>
                </a:gs>
                <a:gs pos="100000">
                  <a:srgbClr val="FFDE59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609630"/>
            <a:endParaRPr lang="en-ID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 descr="Memphis Geometric Shape"/>
          <p:cNvSpPr/>
          <p:nvPr/>
        </p:nvSpPr>
        <p:spPr>
          <a:xfrm rot="5400000">
            <a:off x="11154095" y="6380104"/>
            <a:ext cx="363307" cy="214351"/>
          </a:xfrm>
          <a:custGeom>
            <a:avLst/>
            <a:gdLst/>
            <a:ahLst/>
            <a:cxnLst/>
            <a:rect l="l" t="t" r="r" b="b"/>
            <a:pathLst>
              <a:path w="544960" h="321526">
                <a:moveTo>
                  <a:pt x="0" y="0"/>
                </a:moveTo>
                <a:lnTo>
                  <a:pt x="544959" y="0"/>
                </a:lnTo>
                <a:lnTo>
                  <a:pt x="544959" y="321526"/>
                </a:lnTo>
                <a:lnTo>
                  <a:pt x="0" y="3215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ID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 descr="Memphis Geometric Shape"/>
          <p:cNvSpPr/>
          <p:nvPr/>
        </p:nvSpPr>
        <p:spPr>
          <a:xfrm rot="5400000">
            <a:off x="11415134" y="6380104"/>
            <a:ext cx="363307" cy="214351"/>
          </a:xfrm>
          <a:custGeom>
            <a:avLst/>
            <a:gdLst/>
            <a:ahLst/>
            <a:cxnLst/>
            <a:rect l="l" t="t" r="r" b="b"/>
            <a:pathLst>
              <a:path w="544960" h="321526">
                <a:moveTo>
                  <a:pt x="0" y="0"/>
                </a:moveTo>
                <a:lnTo>
                  <a:pt x="544960" y="0"/>
                </a:lnTo>
                <a:lnTo>
                  <a:pt x="544960" y="321526"/>
                </a:lnTo>
                <a:lnTo>
                  <a:pt x="0" y="3215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ID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 descr="Memphis Geometric Shape"/>
          <p:cNvSpPr/>
          <p:nvPr/>
        </p:nvSpPr>
        <p:spPr>
          <a:xfrm rot="5400000">
            <a:off x="11676173" y="6380104"/>
            <a:ext cx="363307" cy="214351"/>
          </a:xfrm>
          <a:custGeom>
            <a:avLst/>
            <a:gdLst/>
            <a:ahLst/>
            <a:cxnLst/>
            <a:rect l="l" t="t" r="r" b="b"/>
            <a:pathLst>
              <a:path w="544960" h="321526">
                <a:moveTo>
                  <a:pt x="0" y="0"/>
                </a:moveTo>
                <a:lnTo>
                  <a:pt x="544960" y="0"/>
                </a:lnTo>
                <a:lnTo>
                  <a:pt x="544960" y="321526"/>
                </a:lnTo>
                <a:lnTo>
                  <a:pt x="0" y="32152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ID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2" name="Group 12"/>
          <p:cNvGrpSpPr/>
          <p:nvPr/>
        </p:nvGrpSpPr>
        <p:grpSpPr>
          <a:xfrm rot="5400000">
            <a:off x="11316262" y="-788908"/>
            <a:ext cx="1792160" cy="1792160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CC0DF">
                    <a:alpha val="100000"/>
                  </a:srgbClr>
                </a:gs>
                <a:gs pos="100000">
                  <a:srgbClr val="FFDE59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pPr defTabSz="609630"/>
              <a:endParaRPr lang="en-ID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4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5" name="TextBox 10">
            <a:extLst>
              <a:ext uri="{FF2B5EF4-FFF2-40B4-BE49-F238E27FC236}">
                <a16:creationId xmlns:a16="http://schemas.microsoft.com/office/drawing/2014/main" id="{27C523D2-6A73-1ADE-C0D3-624825A362C4}"/>
              </a:ext>
            </a:extLst>
          </p:cNvPr>
          <p:cNvSpPr txBox="1"/>
          <p:nvPr/>
        </p:nvSpPr>
        <p:spPr>
          <a:xfrm>
            <a:off x="8991552" y="6392029"/>
            <a:ext cx="2128006" cy="163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1400"/>
              </a:lnSpc>
            </a:pPr>
            <a:r>
              <a:rPr lang="en-US" sz="1000" b="1" i="1" dirty="0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Open Innovation BGA </a:t>
            </a:r>
            <a:r>
              <a:rPr lang="en-US" sz="1000" b="1" i="1" dirty="0" err="1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Tahun</a:t>
            </a:r>
            <a:r>
              <a:rPr lang="en-US" sz="1000" b="1" i="1" dirty="0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 2025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46919" y="0"/>
            <a:ext cx="974114" cy="1157944"/>
            <a:chOff x="0" y="0"/>
            <a:chExt cx="566486" cy="6733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66486" cy="673390"/>
            </a:xfrm>
            <a:custGeom>
              <a:avLst/>
              <a:gdLst/>
              <a:ahLst/>
              <a:cxnLst/>
              <a:rect l="l" t="t" r="r" b="b"/>
              <a:pathLst>
                <a:path w="566486" h="673390">
                  <a:moveTo>
                    <a:pt x="188931" y="654321"/>
                  </a:moveTo>
                  <a:cubicBezTo>
                    <a:pt x="217973" y="665835"/>
                    <a:pt x="250990" y="673390"/>
                    <a:pt x="283396" y="673390"/>
                  </a:cubicBezTo>
                  <a:cubicBezTo>
                    <a:pt x="315802" y="673390"/>
                    <a:pt x="346985" y="666913"/>
                    <a:pt x="375721" y="655400"/>
                  </a:cubicBezTo>
                  <a:cubicBezTo>
                    <a:pt x="376333" y="655040"/>
                    <a:pt x="376944" y="655040"/>
                    <a:pt x="377555" y="654681"/>
                  </a:cubicBezTo>
                  <a:cubicBezTo>
                    <a:pt x="485472" y="608625"/>
                    <a:pt x="564958" y="487012"/>
                    <a:pt x="566486" y="347985"/>
                  </a:cubicBezTo>
                  <a:lnTo>
                    <a:pt x="566486" y="0"/>
                  </a:lnTo>
                  <a:lnTo>
                    <a:pt x="0" y="0"/>
                  </a:lnTo>
                  <a:lnTo>
                    <a:pt x="0" y="347727"/>
                  </a:lnTo>
                  <a:cubicBezTo>
                    <a:pt x="1529" y="487730"/>
                    <a:pt x="79791" y="609346"/>
                    <a:pt x="188931" y="654321"/>
                  </a:cubicBezTo>
                  <a:close/>
                </a:path>
              </a:pathLst>
            </a:custGeom>
            <a:solidFill>
              <a:srgbClr val="EDFFCC"/>
            </a:solidFill>
          </p:spPr>
          <p:txBody>
            <a:bodyPr/>
            <a:lstStyle/>
            <a:p>
              <a:pPr defTabSz="609630"/>
              <a:endParaRPr lang="en-ID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66486" cy="59401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4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471254" y="353547"/>
            <a:ext cx="5931032" cy="385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199"/>
              </a:lnSpc>
              <a:spcBef>
                <a:spcPct val="0"/>
              </a:spcBef>
            </a:pPr>
            <a:r>
              <a:rPr lang="en-US" sz="2666" b="1">
                <a:solidFill>
                  <a:srgbClr val="3B5704"/>
                </a:solidFill>
                <a:latin typeface="Poppins Bold"/>
                <a:ea typeface="Poppins Bold"/>
                <a:cs typeface="Poppins Bold"/>
                <a:sym typeface="Poppins Bold"/>
              </a:rPr>
              <a:t>RENCANA ANGGARAN RISET</a:t>
            </a:r>
          </a:p>
        </p:txBody>
      </p:sp>
      <p:sp>
        <p:nvSpPr>
          <p:cNvPr id="6" name="Freeform 6"/>
          <p:cNvSpPr/>
          <p:nvPr/>
        </p:nvSpPr>
        <p:spPr>
          <a:xfrm>
            <a:off x="413616" y="122102"/>
            <a:ext cx="640722" cy="710197"/>
          </a:xfrm>
          <a:custGeom>
            <a:avLst/>
            <a:gdLst/>
            <a:ahLst/>
            <a:cxnLst/>
            <a:rect l="l" t="t" r="r" b="b"/>
            <a:pathLst>
              <a:path w="961083" h="1065296">
                <a:moveTo>
                  <a:pt x="0" y="0"/>
                </a:moveTo>
                <a:lnTo>
                  <a:pt x="961082" y="0"/>
                </a:lnTo>
                <a:lnTo>
                  <a:pt x="961082" y="1065296"/>
                </a:lnTo>
                <a:lnTo>
                  <a:pt x="0" y="10652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en-ID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AutoShape 8"/>
          <p:cNvSpPr/>
          <p:nvPr/>
        </p:nvSpPr>
        <p:spPr>
          <a:xfrm flipV="1">
            <a:off x="0" y="6499979"/>
            <a:ext cx="8890000" cy="0"/>
          </a:xfrm>
          <a:prstGeom prst="line">
            <a:avLst/>
          </a:prstGeom>
          <a:ln w="85725" cap="flat">
            <a:gradFill>
              <a:gsLst>
                <a:gs pos="0">
                  <a:srgbClr val="0CC0DF">
                    <a:alpha val="100000"/>
                  </a:srgbClr>
                </a:gs>
                <a:gs pos="100000">
                  <a:srgbClr val="FFDE59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609630"/>
            <a:endParaRPr lang="en-ID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 descr="Memphis Geometric Shape"/>
          <p:cNvSpPr/>
          <p:nvPr/>
        </p:nvSpPr>
        <p:spPr>
          <a:xfrm rot="5400000">
            <a:off x="11154095" y="6380104"/>
            <a:ext cx="363307" cy="214351"/>
          </a:xfrm>
          <a:custGeom>
            <a:avLst/>
            <a:gdLst/>
            <a:ahLst/>
            <a:cxnLst/>
            <a:rect l="l" t="t" r="r" b="b"/>
            <a:pathLst>
              <a:path w="544960" h="321526">
                <a:moveTo>
                  <a:pt x="0" y="0"/>
                </a:moveTo>
                <a:lnTo>
                  <a:pt x="544959" y="0"/>
                </a:lnTo>
                <a:lnTo>
                  <a:pt x="544959" y="321526"/>
                </a:lnTo>
                <a:lnTo>
                  <a:pt x="0" y="3215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ID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 descr="Memphis Geometric Shape"/>
          <p:cNvSpPr/>
          <p:nvPr/>
        </p:nvSpPr>
        <p:spPr>
          <a:xfrm rot="5400000">
            <a:off x="11415134" y="6380104"/>
            <a:ext cx="363307" cy="214351"/>
          </a:xfrm>
          <a:custGeom>
            <a:avLst/>
            <a:gdLst/>
            <a:ahLst/>
            <a:cxnLst/>
            <a:rect l="l" t="t" r="r" b="b"/>
            <a:pathLst>
              <a:path w="544960" h="321526">
                <a:moveTo>
                  <a:pt x="0" y="0"/>
                </a:moveTo>
                <a:lnTo>
                  <a:pt x="544960" y="0"/>
                </a:lnTo>
                <a:lnTo>
                  <a:pt x="544960" y="321526"/>
                </a:lnTo>
                <a:lnTo>
                  <a:pt x="0" y="3215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ID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 descr="Memphis Geometric Shape"/>
          <p:cNvSpPr/>
          <p:nvPr/>
        </p:nvSpPr>
        <p:spPr>
          <a:xfrm rot="5400000">
            <a:off x="11676173" y="6380104"/>
            <a:ext cx="363307" cy="214351"/>
          </a:xfrm>
          <a:custGeom>
            <a:avLst/>
            <a:gdLst/>
            <a:ahLst/>
            <a:cxnLst/>
            <a:rect l="l" t="t" r="r" b="b"/>
            <a:pathLst>
              <a:path w="544960" h="321526">
                <a:moveTo>
                  <a:pt x="0" y="0"/>
                </a:moveTo>
                <a:lnTo>
                  <a:pt x="544960" y="0"/>
                </a:lnTo>
                <a:lnTo>
                  <a:pt x="544960" y="321526"/>
                </a:lnTo>
                <a:lnTo>
                  <a:pt x="0" y="32152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ID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2" name="Group 12"/>
          <p:cNvGrpSpPr/>
          <p:nvPr/>
        </p:nvGrpSpPr>
        <p:grpSpPr>
          <a:xfrm rot="5400000">
            <a:off x="11316262" y="-788908"/>
            <a:ext cx="1792160" cy="1792160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CC0DF">
                    <a:alpha val="100000"/>
                  </a:srgbClr>
                </a:gs>
                <a:gs pos="100000">
                  <a:srgbClr val="FFDE59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pPr defTabSz="609630"/>
              <a:endParaRPr lang="en-ID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4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5" name="TextBox 10">
            <a:extLst>
              <a:ext uri="{FF2B5EF4-FFF2-40B4-BE49-F238E27FC236}">
                <a16:creationId xmlns:a16="http://schemas.microsoft.com/office/drawing/2014/main" id="{46DF00B5-D7F1-BE48-B24C-228B3AF35888}"/>
              </a:ext>
            </a:extLst>
          </p:cNvPr>
          <p:cNvSpPr txBox="1"/>
          <p:nvPr/>
        </p:nvSpPr>
        <p:spPr>
          <a:xfrm>
            <a:off x="8991552" y="6392029"/>
            <a:ext cx="2128006" cy="163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1400"/>
              </a:lnSpc>
            </a:pPr>
            <a:r>
              <a:rPr lang="en-US" sz="1000" b="1" i="1" dirty="0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Open Innovation BGA </a:t>
            </a:r>
            <a:r>
              <a:rPr lang="en-US" sz="1000" b="1" i="1" dirty="0" err="1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Tahun</a:t>
            </a:r>
            <a:r>
              <a:rPr lang="en-US" sz="1000" b="1" i="1" dirty="0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 2025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11316262" y="-788908"/>
            <a:ext cx="1792160" cy="179216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CC0DF">
                    <a:alpha val="100000"/>
                  </a:srgbClr>
                </a:gs>
                <a:gs pos="100000">
                  <a:srgbClr val="FFDE59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pPr defTabSz="609630"/>
              <a:endParaRPr lang="en-ID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4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46919" y="0"/>
            <a:ext cx="974114" cy="1157944"/>
            <a:chOff x="0" y="0"/>
            <a:chExt cx="566486" cy="6733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66486" cy="673390"/>
            </a:xfrm>
            <a:custGeom>
              <a:avLst/>
              <a:gdLst/>
              <a:ahLst/>
              <a:cxnLst/>
              <a:rect l="l" t="t" r="r" b="b"/>
              <a:pathLst>
                <a:path w="566486" h="673390">
                  <a:moveTo>
                    <a:pt x="188931" y="654321"/>
                  </a:moveTo>
                  <a:cubicBezTo>
                    <a:pt x="217973" y="665835"/>
                    <a:pt x="250990" y="673390"/>
                    <a:pt x="283396" y="673390"/>
                  </a:cubicBezTo>
                  <a:cubicBezTo>
                    <a:pt x="315802" y="673390"/>
                    <a:pt x="346985" y="666913"/>
                    <a:pt x="375721" y="655400"/>
                  </a:cubicBezTo>
                  <a:cubicBezTo>
                    <a:pt x="376333" y="655040"/>
                    <a:pt x="376944" y="655040"/>
                    <a:pt x="377555" y="654681"/>
                  </a:cubicBezTo>
                  <a:cubicBezTo>
                    <a:pt x="485472" y="608625"/>
                    <a:pt x="564958" y="487012"/>
                    <a:pt x="566486" y="347985"/>
                  </a:cubicBezTo>
                  <a:lnTo>
                    <a:pt x="566486" y="0"/>
                  </a:lnTo>
                  <a:lnTo>
                    <a:pt x="0" y="0"/>
                  </a:lnTo>
                  <a:lnTo>
                    <a:pt x="0" y="347727"/>
                  </a:lnTo>
                  <a:cubicBezTo>
                    <a:pt x="1529" y="487730"/>
                    <a:pt x="79791" y="609346"/>
                    <a:pt x="188931" y="654321"/>
                  </a:cubicBezTo>
                  <a:close/>
                </a:path>
              </a:pathLst>
            </a:custGeom>
            <a:solidFill>
              <a:srgbClr val="EDFFCC"/>
            </a:solidFill>
          </p:spPr>
          <p:txBody>
            <a:bodyPr/>
            <a:lstStyle/>
            <a:p>
              <a:pPr defTabSz="609630"/>
              <a:endParaRPr lang="en-ID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566486" cy="59401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4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471255" y="353547"/>
            <a:ext cx="8457663" cy="385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199"/>
              </a:lnSpc>
              <a:spcBef>
                <a:spcPct val="0"/>
              </a:spcBef>
            </a:pPr>
            <a:r>
              <a:rPr lang="en-US" sz="2666" b="1">
                <a:solidFill>
                  <a:srgbClr val="3B5704"/>
                </a:solidFill>
                <a:latin typeface="Poppins Bold"/>
                <a:ea typeface="Poppins Bold"/>
                <a:cs typeface="Poppins Bold"/>
                <a:sym typeface="Poppins Bold"/>
              </a:rPr>
              <a:t>DAMPAK RISET (FINANCIAL &amp; NON FINANCIAL)</a:t>
            </a:r>
          </a:p>
        </p:txBody>
      </p:sp>
      <p:sp>
        <p:nvSpPr>
          <p:cNvPr id="9" name="Freeform 9"/>
          <p:cNvSpPr/>
          <p:nvPr/>
        </p:nvSpPr>
        <p:spPr>
          <a:xfrm>
            <a:off x="413616" y="122102"/>
            <a:ext cx="640722" cy="710197"/>
          </a:xfrm>
          <a:custGeom>
            <a:avLst/>
            <a:gdLst/>
            <a:ahLst/>
            <a:cxnLst/>
            <a:rect l="l" t="t" r="r" b="b"/>
            <a:pathLst>
              <a:path w="961083" h="1065296">
                <a:moveTo>
                  <a:pt x="0" y="0"/>
                </a:moveTo>
                <a:lnTo>
                  <a:pt x="961082" y="0"/>
                </a:lnTo>
                <a:lnTo>
                  <a:pt x="961082" y="1065296"/>
                </a:lnTo>
                <a:lnTo>
                  <a:pt x="0" y="10652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en-ID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AutoShape 11"/>
          <p:cNvSpPr/>
          <p:nvPr/>
        </p:nvSpPr>
        <p:spPr>
          <a:xfrm flipV="1">
            <a:off x="0" y="6499979"/>
            <a:ext cx="8890000" cy="0"/>
          </a:xfrm>
          <a:prstGeom prst="line">
            <a:avLst/>
          </a:prstGeom>
          <a:ln w="85725" cap="flat">
            <a:gradFill>
              <a:gsLst>
                <a:gs pos="0">
                  <a:srgbClr val="0CC0DF">
                    <a:alpha val="100000"/>
                  </a:srgbClr>
                </a:gs>
                <a:gs pos="100000">
                  <a:srgbClr val="FFDE59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609630"/>
            <a:endParaRPr lang="en-ID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reeform 12" descr="Memphis Geometric Shape"/>
          <p:cNvSpPr/>
          <p:nvPr/>
        </p:nvSpPr>
        <p:spPr>
          <a:xfrm rot="5400000">
            <a:off x="11154095" y="6380104"/>
            <a:ext cx="363307" cy="214351"/>
          </a:xfrm>
          <a:custGeom>
            <a:avLst/>
            <a:gdLst/>
            <a:ahLst/>
            <a:cxnLst/>
            <a:rect l="l" t="t" r="r" b="b"/>
            <a:pathLst>
              <a:path w="544960" h="321526">
                <a:moveTo>
                  <a:pt x="0" y="0"/>
                </a:moveTo>
                <a:lnTo>
                  <a:pt x="544959" y="0"/>
                </a:lnTo>
                <a:lnTo>
                  <a:pt x="544959" y="321526"/>
                </a:lnTo>
                <a:lnTo>
                  <a:pt x="0" y="3215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ID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 descr="Memphis Geometric Shape"/>
          <p:cNvSpPr/>
          <p:nvPr/>
        </p:nvSpPr>
        <p:spPr>
          <a:xfrm rot="5400000">
            <a:off x="11415134" y="6380104"/>
            <a:ext cx="363307" cy="214351"/>
          </a:xfrm>
          <a:custGeom>
            <a:avLst/>
            <a:gdLst/>
            <a:ahLst/>
            <a:cxnLst/>
            <a:rect l="l" t="t" r="r" b="b"/>
            <a:pathLst>
              <a:path w="544960" h="321526">
                <a:moveTo>
                  <a:pt x="0" y="0"/>
                </a:moveTo>
                <a:lnTo>
                  <a:pt x="544960" y="0"/>
                </a:lnTo>
                <a:lnTo>
                  <a:pt x="544960" y="321526"/>
                </a:lnTo>
                <a:lnTo>
                  <a:pt x="0" y="3215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ID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Freeform 14" descr="Memphis Geometric Shape"/>
          <p:cNvSpPr/>
          <p:nvPr/>
        </p:nvSpPr>
        <p:spPr>
          <a:xfrm rot="5400000">
            <a:off x="11676173" y="6380104"/>
            <a:ext cx="363307" cy="214351"/>
          </a:xfrm>
          <a:custGeom>
            <a:avLst/>
            <a:gdLst/>
            <a:ahLst/>
            <a:cxnLst/>
            <a:rect l="l" t="t" r="r" b="b"/>
            <a:pathLst>
              <a:path w="544960" h="321526">
                <a:moveTo>
                  <a:pt x="0" y="0"/>
                </a:moveTo>
                <a:lnTo>
                  <a:pt x="544960" y="0"/>
                </a:lnTo>
                <a:lnTo>
                  <a:pt x="544960" y="321526"/>
                </a:lnTo>
                <a:lnTo>
                  <a:pt x="0" y="32152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ID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0D15716E-3F6A-AC8B-B5A8-3DC4ADFE7D77}"/>
              </a:ext>
            </a:extLst>
          </p:cNvPr>
          <p:cNvSpPr txBox="1"/>
          <p:nvPr/>
        </p:nvSpPr>
        <p:spPr>
          <a:xfrm>
            <a:off x="8991552" y="6392029"/>
            <a:ext cx="2128006" cy="163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1400"/>
              </a:lnSpc>
            </a:pPr>
            <a:r>
              <a:rPr lang="en-US" sz="1000" b="1" i="1" dirty="0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Open Innovation BGA </a:t>
            </a:r>
            <a:r>
              <a:rPr lang="en-US" sz="1000" b="1" i="1" dirty="0" err="1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Tahun</a:t>
            </a:r>
            <a:r>
              <a:rPr lang="en-US" sz="1000" b="1" i="1" dirty="0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 2025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81</Words>
  <Application>Microsoft Office PowerPoint</Application>
  <PresentationFormat>Widescreen</PresentationFormat>
  <Paragraphs>21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Archivo Narrow Bold</vt:lpstr>
      <vt:lpstr>Arial</vt:lpstr>
      <vt:lpstr>Calibri</vt:lpstr>
      <vt:lpstr>Open Sans Bold Italics</vt:lpstr>
      <vt:lpstr>Poppins Bold</vt:lpstr>
      <vt:lpstr>Poppins Ultra-Bold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Muhammad Kalili</dc:creator>
  <cp:lastModifiedBy>Muhammad Kalili</cp:lastModifiedBy>
  <cp:revision>1</cp:revision>
  <dcterms:created xsi:type="dcterms:W3CDTF">2024-12-27T04:33:29Z</dcterms:created>
  <dcterms:modified xsi:type="dcterms:W3CDTF">2024-12-27T04:35:56Z</dcterms:modified>
</cp:coreProperties>
</file>