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258" r:id="rId2"/>
    <p:sldId id="317" r:id="rId3"/>
    <p:sldId id="362" r:id="rId4"/>
    <p:sldId id="320" r:id="rId5"/>
    <p:sldId id="360" r:id="rId6"/>
    <p:sldId id="361" r:id="rId7"/>
    <p:sldId id="335" r:id="rId8"/>
    <p:sldId id="354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325" r:id="rId17"/>
    <p:sldId id="274" r:id="rId18"/>
    <p:sldId id="275" r:id="rId19"/>
    <p:sldId id="276" r:id="rId20"/>
    <p:sldId id="277" r:id="rId21"/>
    <p:sldId id="278" r:id="rId22"/>
    <p:sldId id="355" r:id="rId23"/>
    <p:sldId id="356" r:id="rId24"/>
    <p:sldId id="279" r:id="rId25"/>
    <p:sldId id="280" r:id="rId26"/>
    <p:sldId id="281" r:id="rId27"/>
    <p:sldId id="357" r:id="rId28"/>
    <p:sldId id="358" r:id="rId29"/>
    <p:sldId id="359" r:id="rId30"/>
    <p:sldId id="282" r:id="rId31"/>
    <p:sldId id="283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66" r:id="rId46"/>
    <p:sldId id="365" r:id="rId47"/>
    <p:sldId id="367" r:id="rId48"/>
    <p:sldId id="349" r:id="rId49"/>
    <p:sldId id="350" r:id="rId50"/>
    <p:sldId id="351" r:id="rId51"/>
    <p:sldId id="352" r:id="rId52"/>
    <p:sldId id="330" r:id="rId53"/>
    <p:sldId id="326" r:id="rId54"/>
    <p:sldId id="328" r:id="rId55"/>
    <p:sldId id="329" r:id="rId56"/>
    <p:sldId id="363" r:id="rId57"/>
    <p:sldId id="364" r:id="rId58"/>
    <p:sldId id="368" r:id="rId59"/>
    <p:sldId id="316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CD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68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0D16FB-7A39-4A19-BCF7-5B501FEA1C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32EB9-9BE0-4889-A391-7C2A67330C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2479E-46C0-476A-9E43-BD6CDB978BD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0544A3-81E6-480A-95CD-5FAC1B635A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174955-85FE-4556-BA0D-79033A486E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4CC6A-E720-4F54-9AE8-049020461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7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3F31D-FC40-4BDB-BDA1-F1A355172AD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14085-57AD-4559-9E7C-84DBFC496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47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rapezoid 7">
            <a:extLst>
              <a:ext uri="{FF2B5EF4-FFF2-40B4-BE49-F238E27FC236}">
                <a16:creationId xmlns:a16="http://schemas.microsoft.com/office/drawing/2014/main" id="{5B71C7BE-56CB-4AEA-A676-35ED73FBF7AA}"/>
              </a:ext>
            </a:extLst>
          </p:cNvPr>
          <p:cNvSpPr/>
          <p:nvPr userDrawn="1"/>
        </p:nvSpPr>
        <p:spPr>
          <a:xfrm flipH="1">
            <a:off x="-3" y="-43690"/>
            <a:ext cx="12192003" cy="756921"/>
          </a:xfrm>
          <a:custGeom>
            <a:avLst/>
            <a:gdLst>
              <a:gd name="connsiteX0" fmla="*/ 0 w 1808226"/>
              <a:gd name="connsiteY0" fmla="*/ 484632 h 484632"/>
              <a:gd name="connsiteX1" fmla="*/ 201932 w 1808226"/>
              <a:gd name="connsiteY1" fmla="*/ 0 h 484632"/>
              <a:gd name="connsiteX2" fmla="*/ 1606294 w 1808226"/>
              <a:gd name="connsiteY2" fmla="*/ 0 h 484632"/>
              <a:gd name="connsiteX3" fmla="*/ 1808226 w 1808226"/>
              <a:gd name="connsiteY3" fmla="*/ 484632 h 484632"/>
              <a:gd name="connsiteX4" fmla="*/ 0 w 1808226"/>
              <a:gd name="connsiteY4" fmla="*/ 484632 h 484632"/>
              <a:gd name="connsiteX0" fmla="*/ 0 w 1812034"/>
              <a:gd name="connsiteY0" fmla="*/ 484632 h 484632"/>
              <a:gd name="connsiteX1" fmla="*/ 201932 w 1812034"/>
              <a:gd name="connsiteY1" fmla="*/ 0 h 484632"/>
              <a:gd name="connsiteX2" fmla="*/ 1812034 w 1812034"/>
              <a:gd name="connsiteY2" fmla="*/ 0 h 484632"/>
              <a:gd name="connsiteX3" fmla="*/ 1808226 w 1812034"/>
              <a:gd name="connsiteY3" fmla="*/ 484632 h 484632"/>
              <a:gd name="connsiteX4" fmla="*/ 0 w 1812034"/>
              <a:gd name="connsiteY4" fmla="*/ 484632 h 484632"/>
              <a:gd name="connsiteX0" fmla="*/ 0 w 1812034"/>
              <a:gd name="connsiteY0" fmla="*/ 484632 h 484632"/>
              <a:gd name="connsiteX1" fmla="*/ 58737 w 1812034"/>
              <a:gd name="connsiteY1" fmla="*/ 6758 h 484632"/>
              <a:gd name="connsiteX2" fmla="*/ 1812034 w 1812034"/>
              <a:gd name="connsiteY2" fmla="*/ 0 h 484632"/>
              <a:gd name="connsiteX3" fmla="*/ 1808226 w 1812034"/>
              <a:gd name="connsiteY3" fmla="*/ 484632 h 484632"/>
              <a:gd name="connsiteX4" fmla="*/ 0 w 1812034"/>
              <a:gd name="connsiteY4" fmla="*/ 484632 h 484632"/>
              <a:gd name="connsiteX0" fmla="*/ 0 w 1812034"/>
              <a:gd name="connsiteY0" fmla="*/ 484632 h 484632"/>
              <a:gd name="connsiteX1" fmla="*/ 89128 w 1812034"/>
              <a:gd name="connsiteY1" fmla="*/ 6758 h 484632"/>
              <a:gd name="connsiteX2" fmla="*/ 1812034 w 1812034"/>
              <a:gd name="connsiteY2" fmla="*/ 0 h 484632"/>
              <a:gd name="connsiteX3" fmla="*/ 1808226 w 1812034"/>
              <a:gd name="connsiteY3" fmla="*/ 484632 h 484632"/>
              <a:gd name="connsiteX4" fmla="*/ 0 w 1812034"/>
              <a:gd name="connsiteY4" fmla="*/ 484632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2034" h="484632">
                <a:moveTo>
                  <a:pt x="0" y="484632"/>
                </a:moveTo>
                <a:lnTo>
                  <a:pt x="89128" y="6758"/>
                </a:lnTo>
                <a:lnTo>
                  <a:pt x="1812034" y="0"/>
                </a:lnTo>
                <a:cubicBezTo>
                  <a:pt x="1810765" y="161544"/>
                  <a:pt x="1809495" y="323088"/>
                  <a:pt x="1808226" y="484632"/>
                </a:cubicBezTo>
                <a:lnTo>
                  <a:pt x="0" y="484632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B7B8E77E-FEEA-44CE-B584-43520E808775}"/>
              </a:ext>
            </a:extLst>
          </p:cNvPr>
          <p:cNvSpPr/>
          <p:nvPr userDrawn="1"/>
        </p:nvSpPr>
        <p:spPr>
          <a:xfrm flipH="1">
            <a:off x="-15651" y="-43689"/>
            <a:ext cx="3704247" cy="830359"/>
          </a:xfrm>
          <a:custGeom>
            <a:avLst/>
            <a:gdLst>
              <a:gd name="connsiteX0" fmla="*/ 0 w 1808226"/>
              <a:gd name="connsiteY0" fmla="*/ 484632 h 484632"/>
              <a:gd name="connsiteX1" fmla="*/ 201932 w 1808226"/>
              <a:gd name="connsiteY1" fmla="*/ 0 h 484632"/>
              <a:gd name="connsiteX2" fmla="*/ 1606294 w 1808226"/>
              <a:gd name="connsiteY2" fmla="*/ 0 h 484632"/>
              <a:gd name="connsiteX3" fmla="*/ 1808226 w 1808226"/>
              <a:gd name="connsiteY3" fmla="*/ 484632 h 484632"/>
              <a:gd name="connsiteX4" fmla="*/ 0 w 1808226"/>
              <a:gd name="connsiteY4" fmla="*/ 484632 h 484632"/>
              <a:gd name="connsiteX0" fmla="*/ 0 w 1812034"/>
              <a:gd name="connsiteY0" fmla="*/ 484632 h 484632"/>
              <a:gd name="connsiteX1" fmla="*/ 201932 w 1812034"/>
              <a:gd name="connsiteY1" fmla="*/ 0 h 484632"/>
              <a:gd name="connsiteX2" fmla="*/ 1812034 w 1812034"/>
              <a:gd name="connsiteY2" fmla="*/ 0 h 484632"/>
              <a:gd name="connsiteX3" fmla="*/ 1808226 w 1812034"/>
              <a:gd name="connsiteY3" fmla="*/ 484632 h 484632"/>
              <a:gd name="connsiteX4" fmla="*/ 0 w 1812034"/>
              <a:gd name="connsiteY4" fmla="*/ 484632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2034" h="484632">
                <a:moveTo>
                  <a:pt x="0" y="484632"/>
                </a:moveTo>
                <a:lnTo>
                  <a:pt x="201932" y="0"/>
                </a:lnTo>
                <a:lnTo>
                  <a:pt x="1812034" y="0"/>
                </a:lnTo>
                <a:cubicBezTo>
                  <a:pt x="1810765" y="161544"/>
                  <a:pt x="1809495" y="323088"/>
                  <a:pt x="1808226" y="484632"/>
                </a:cubicBezTo>
                <a:lnTo>
                  <a:pt x="0" y="48463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C9CA87-F3B2-41F4-BDE8-A74DB2A85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69" y="55285"/>
            <a:ext cx="780731" cy="585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6DB3DA-A0D6-4E7B-AA61-B73D9393AA63}"/>
              </a:ext>
            </a:extLst>
          </p:cNvPr>
          <p:cNvSpPr txBox="1"/>
          <p:nvPr userDrawn="1"/>
        </p:nvSpPr>
        <p:spPr>
          <a:xfrm>
            <a:off x="3557183" y="133890"/>
            <a:ext cx="378020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bg1"/>
                </a:solidFill>
              </a:rPr>
              <a:t>DIREKTORAT PASCASARJANA</a:t>
            </a:r>
            <a:r>
              <a:rPr lang="en-US" sz="1100" b="1" baseline="0" dirty="0" smtClean="0">
                <a:solidFill>
                  <a:schemeClr val="bg1"/>
                </a:solidFill>
              </a:rPr>
              <a:t> &amp; PENGEMBANGAN AKADEMIK</a:t>
            </a:r>
            <a:endParaRPr lang="en-US" sz="1050" dirty="0">
              <a:solidFill>
                <a:schemeClr val="bg1"/>
              </a:solidFill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 TEKNOLOGI SEPULUH NOPEMBER</a:t>
            </a:r>
          </a:p>
        </p:txBody>
      </p:sp>
      <p:sp>
        <p:nvSpPr>
          <p:cNvPr id="11" name="Trapezoid 7">
            <a:extLst>
              <a:ext uri="{FF2B5EF4-FFF2-40B4-BE49-F238E27FC236}">
                <a16:creationId xmlns:a16="http://schemas.microsoft.com/office/drawing/2014/main" id="{9216BFB0-4168-44C4-8CC2-52AC16934B3A}"/>
              </a:ext>
            </a:extLst>
          </p:cNvPr>
          <p:cNvSpPr/>
          <p:nvPr userDrawn="1"/>
        </p:nvSpPr>
        <p:spPr>
          <a:xfrm>
            <a:off x="9912096" y="6258754"/>
            <a:ext cx="2279904" cy="443991"/>
          </a:xfrm>
          <a:custGeom>
            <a:avLst/>
            <a:gdLst>
              <a:gd name="connsiteX0" fmla="*/ 0 w 1808226"/>
              <a:gd name="connsiteY0" fmla="*/ 484632 h 484632"/>
              <a:gd name="connsiteX1" fmla="*/ 201932 w 1808226"/>
              <a:gd name="connsiteY1" fmla="*/ 0 h 484632"/>
              <a:gd name="connsiteX2" fmla="*/ 1606294 w 1808226"/>
              <a:gd name="connsiteY2" fmla="*/ 0 h 484632"/>
              <a:gd name="connsiteX3" fmla="*/ 1808226 w 1808226"/>
              <a:gd name="connsiteY3" fmla="*/ 484632 h 484632"/>
              <a:gd name="connsiteX4" fmla="*/ 0 w 1808226"/>
              <a:gd name="connsiteY4" fmla="*/ 484632 h 484632"/>
              <a:gd name="connsiteX0" fmla="*/ 0 w 1812034"/>
              <a:gd name="connsiteY0" fmla="*/ 484632 h 484632"/>
              <a:gd name="connsiteX1" fmla="*/ 201932 w 1812034"/>
              <a:gd name="connsiteY1" fmla="*/ 0 h 484632"/>
              <a:gd name="connsiteX2" fmla="*/ 1812034 w 1812034"/>
              <a:gd name="connsiteY2" fmla="*/ 0 h 484632"/>
              <a:gd name="connsiteX3" fmla="*/ 1808226 w 1812034"/>
              <a:gd name="connsiteY3" fmla="*/ 484632 h 484632"/>
              <a:gd name="connsiteX4" fmla="*/ 0 w 1812034"/>
              <a:gd name="connsiteY4" fmla="*/ 484632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2034" h="484632">
                <a:moveTo>
                  <a:pt x="0" y="484632"/>
                </a:moveTo>
                <a:lnTo>
                  <a:pt x="201932" y="0"/>
                </a:lnTo>
                <a:lnTo>
                  <a:pt x="1812034" y="0"/>
                </a:lnTo>
                <a:cubicBezTo>
                  <a:pt x="1810765" y="161544"/>
                  <a:pt x="1809495" y="323088"/>
                  <a:pt x="1808226" y="484632"/>
                </a:cubicBezTo>
                <a:lnTo>
                  <a:pt x="0" y="484632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55" y="6190"/>
            <a:ext cx="801669" cy="6012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37" y="48907"/>
            <a:ext cx="1331240" cy="56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88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487B-B114-4D5D-9E76-0AD99330EC11}" type="datetime1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86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5D6E-3250-4B29-A328-32936C03D33C}" type="datetime1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12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E9BA-E9C6-442A-ACC4-961779E0FCA6}" type="datetime1">
              <a:rPr lang="en-US" smtClean="0"/>
              <a:t>8/24/2021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418A96-894F-4E05-AC8A-A83587FBE82F}"/>
              </a:ext>
            </a:extLst>
          </p:cNvPr>
          <p:cNvSpPr/>
          <p:nvPr userDrawn="1"/>
        </p:nvSpPr>
        <p:spPr>
          <a:xfrm>
            <a:off x="237642" y="163198"/>
            <a:ext cx="11954359" cy="411604"/>
          </a:xfrm>
          <a:prstGeom prst="rect">
            <a:avLst/>
          </a:prstGeom>
          <a:solidFill>
            <a:srgbClr val="00206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E824CA38-B830-4268-A244-BD6770624105}"/>
              </a:ext>
            </a:extLst>
          </p:cNvPr>
          <p:cNvSpPr/>
          <p:nvPr userDrawn="1"/>
        </p:nvSpPr>
        <p:spPr>
          <a:xfrm flipH="1">
            <a:off x="0" y="6236845"/>
            <a:ext cx="2279904" cy="443991"/>
          </a:xfrm>
          <a:custGeom>
            <a:avLst/>
            <a:gdLst>
              <a:gd name="connsiteX0" fmla="*/ 0 w 1808226"/>
              <a:gd name="connsiteY0" fmla="*/ 484632 h 484632"/>
              <a:gd name="connsiteX1" fmla="*/ 201932 w 1808226"/>
              <a:gd name="connsiteY1" fmla="*/ 0 h 484632"/>
              <a:gd name="connsiteX2" fmla="*/ 1606294 w 1808226"/>
              <a:gd name="connsiteY2" fmla="*/ 0 h 484632"/>
              <a:gd name="connsiteX3" fmla="*/ 1808226 w 1808226"/>
              <a:gd name="connsiteY3" fmla="*/ 484632 h 484632"/>
              <a:gd name="connsiteX4" fmla="*/ 0 w 1808226"/>
              <a:gd name="connsiteY4" fmla="*/ 484632 h 484632"/>
              <a:gd name="connsiteX0" fmla="*/ 0 w 1812034"/>
              <a:gd name="connsiteY0" fmla="*/ 484632 h 484632"/>
              <a:gd name="connsiteX1" fmla="*/ 201932 w 1812034"/>
              <a:gd name="connsiteY1" fmla="*/ 0 h 484632"/>
              <a:gd name="connsiteX2" fmla="*/ 1812034 w 1812034"/>
              <a:gd name="connsiteY2" fmla="*/ 0 h 484632"/>
              <a:gd name="connsiteX3" fmla="*/ 1808226 w 1812034"/>
              <a:gd name="connsiteY3" fmla="*/ 484632 h 484632"/>
              <a:gd name="connsiteX4" fmla="*/ 0 w 1812034"/>
              <a:gd name="connsiteY4" fmla="*/ 484632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2034" h="484632">
                <a:moveTo>
                  <a:pt x="0" y="484632"/>
                </a:moveTo>
                <a:lnTo>
                  <a:pt x="201932" y="0"/>
                </a:lnTo>
                <a:lnTo>
                  <a:pt x="1812034" y="0"/>
                </a:lnTo>
                <a:cubicBezTo>
                  <a:pt x="1810765" y="161544"/>
                  <a:pt x="1809495" y="323088"/>
                  <a:pt x="1808226" y="484632"/>
                </a:cubicBezTo>
                <a:lnTo>
                  <a:pt x="0" y="484632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28DFF-883F-4AA1-8EFB-1325EB2E03FE}"/>
              </a:ext>
            </a:extLst>
          </p:cNvPr>
          <p:cNvSpPr txBox="1"/>
          <p:nvPr userDrawn="1"/>
        </p:nvSpPr>
        <p:spPr>
          <a:xfrm>
            <a:off x="237641" y="163198"/>
            <a:ext cx="11811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DIREKTORAT PASCASARJANA</a:t>
            </a:r>
            <a:r>
              <a:rPr lang="en-US" sz="900" b="1" baseline="0" dirty="0" smtClean="0">
                <a:solidFill>
                  <a:schemeClr val="bg1"/>
                </a:solidFill>
              </a:rPr>
              <a:t> &amp; PENGEMBANGAN AKADEMIK</a:t>
            </a:r>
            <a:endParaRPr lang="en-US" sz="800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 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TEKNOLOGI SEPULUH NOPEMBER</a:t>
            </a:r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E1628A42-C7D6-441D-B7F7-E5AF3E817BE3}"/>
              </a:ext>
            </a:extLst>
          </p:cNvPr>
          <p:cNvSpPr/>
          <p:nvPr userDrawn="1"/>
        </p:nvSpPr>
        <p:spPr>
          <a:xfrm rot="5400000">
            <a:off x="9857431" y="-1467682"/>
            <a:ext cx="754632" cy="3628001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C9CA87-F3B2-41F4-BDE8-A74DB2A85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25" y="-1530"/>
            <a:ext cx="780731" cy="585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73" y="-16190"/>
            <a:ext cx="747987" cy="5609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95" y="-5372"/>
            <a:ext cx="1331240" cy="56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8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2ADB-0527-4A5A-90A2-AFB56545BE6C}" type="datetime1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rapezoid 7">
            <a:extLst>
              <a:ext uri="{FF2B5EF4-FFF2-40B4-BE49-F238E27FC236}">
                <a16:creationId xmlns:a16="http://schemas.microsoft.com/office/drawing/2014/main" id="{3342F2FE-6A7D-42A3-B7BD-E7977272A3BD}"/>
              </a:ext>
            </a:extLst>
          </p:cNvPr>
          <p:cNvSpPr/>
          <p:nvPr userDrawn="1"/>
        </p:nvSpPr>
        <p:spPr>
          <a:xfrm flipH="1">
            <a:off x="0" y="6236845"/>
            <a:ext cx="2279904" cy="443991"/>
          </a:xfrm>
          <a:custGeom>
            <a:avLst/>
            <a:gdLst>
              <a:gd name="connsiteX0" fmla="*/ 0 w 1808226"/>
              <a:gd name="connsiteY0" fmla="*/ 484632 h 484632"/>
              <a:gd name="connsiteX1" fmla="*/ 201932 w 1808226"/>
              <a:gd name="connsiteY1" fmla="*/ 0 h 484632"/>
              <a:gd name="connsiteX2" fmla="*/ 1606294 w 1808226"/>
              <a:gd name="connsiteY2" fmla="*/ 0 h 484632"/>
              <a:gd name="connsiteX3" fmla="*/ 1808226 w 1808226"/>
              <a:gd name="connsiteY3" fmla="*/ 484632 h 484632"/>
              <a:gd name="connsiteX4" fmla="*/ 0 w 1808226"/>
              <a:gd name="connsiteY4" fmla="*/ 484632 h 484632"/>
              <a:gd name="connsiteX0" fmla="*/ 0 w 1812034"/>
              <a:gd name="connsiteY0" fmla="*/ 484632 h 484632"/>
              <a:gd name="connsiteX1" fmla="*/ 201932 w 1812034"/>
              <a:gd name="connsiteY1" fmla="*/ 0 h 484632"/>
              <a:gd name="connsiteX2" fmla="*/ 1812034 w 1812034"/>
              <a:gd name="connsiteY2" fmla="*/ 0 h 484632"/>
              <a:gd name="connsiteX3" fmla="*/ 1808226 w 1812034"/>
              <a:gd name="connsiteY3" fmla="*/ 484632 h 484632"/>
              <a:gd name="connsiteX4" fmla="*/ 0 w 1812034"/>
              <a:gd name="connsiteY4" fmla="*/ 484632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2034" h="484632">
                <a:moveTo>
                  <a:pt x="0" y="484632"/>
                </a:moveTo>
                <a:lnTo>
                  <a:pt x="201932" y="0"/>
                </a:lnTo>
                <a:lnTo>
                  <a:pt x="1812034" y="0"/>
                </a:lnTo>
                <a:cubicBezTo>
                  <a:pt x="1810765" y="161544"/>
                  <a:pt x="1809495" y="323088"/>
                  <a:pt x="1808226" y="484632"/>
                </a:cubicBezTo>
                <a:lnTo>
                  <a:pt x="0" y="484632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95CF1-1D33-45E3-A1A6-0EB12EF1EA49}"/>
              </a:ext>
            </a:extLst>
          </p:cNvPr>
          <p:cNvSpPr txBox="1"/>
          <p:nvPr userDrawn="1"/>
        </p:nvSpPr>
        <p:spPr>
          <a:xfrm>
            <a:off x="9148096" y="163198"/>
            <a:ext cx="177003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dirty="0">
                <a:solidFill>
                  <a:schemeClr val="bg1"/>
                </a:solidFill>
              </a:rPr>
              <a:t>DEPARTEMEN TEKNIK ELEKTRO</a:t>
            </a:r>
          </a:p>
          <a:p>
            <a:pPr algn="r"/>
            <a:r>
              <a:rPr lang="en-US" sz="700" dirty="0">
                <a:solidFill>
                  <a:schemeClr val="bg1"/>
                </a:solidFill>
              </a:rPr>
              <a:t>FAKULTAS TEKNOLOGI ELEKTRO</a:t>
            </a:r>
          </a:p>
          <a:p>
            <a:pPr algn="r"/>
            <a:r>
              <a:rPr lang="en-US" sz="700" dirty="0">
                <a:solidFill>
                  <a:schemeClr val="bg1"/>
                </a:solidFill>
              </a:rPr>
              <a:t>INSTITUT TEKNOLOGI SEPULUH NOPEMBER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18A96-894F-4E05-AC8A-A83587FBE82F}"/>
              </a:ext>
            </a:extLst>
          </p:cNvPr>
          <p:cNvSpPr/>
          <p:nvPr userDrawn="1"/>
        </p:nvSpPr>
        <p:spPr>
          <a:xfrm>
            <a:off x="237642" y="163198"/>
            <a:ext cx="11954359" cy="411604"/>
          </a:xfrm>
          <a:prstGeom prst="rect">
            <a:avLst/>
          </a:prstGeom>
          <a:solidFill>
            <a:srgbClr val="00206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028DFF-883F-4AA1-8EFB-1325EB2E03FE}"/>
              </a:ext>
            </a:extLst>
          </p:cNvPr>
          <p:cNvSpPr txBox="1"/>
          <p:nvPr userDrawn="1"/>
        </p:nvSpPr>
        <p:spPr>
          <a:xfrm>
            <a:off x="237641" y="163198"/>
            <a:ext cx="11811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DIREKTORAT PASCASARJANA</a:t>
            </a:r>
            <a:r>
              <a:rPr lang="en-US" sz="900" b="1" baseline="0" dirty="0" smtClean="0">
                <a:solidFill>
                  <a:schemeClr val="bg1"/>
                </a:solidFill>
              </a:rPr>
              <a:t> &amp; PENGEMBANGAN AKADEMIK</a:t>
            </a:r>
            <a:endParaRPr lang="en-US" sz="800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 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TEKNOLOGI SEPULUH NOPEMBER</a:t>
            </a:r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E1628A42-C7D6-441D-B7F7-E5AF3E817BE3}"/>
              </a:ext>
            </a:extLst>
          </p:cNvPr>
          <p:cNvSpPr/>
          <p:nvPr userDrawn="1"/>
        </p:nvSpPr>
        <p:spPr>
          <a:xfrm rot="5400000">
            <a:off x="9857431" y="-1467682"/>
            <a:ext cx="754632" cy="3628001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9CA87-F3B2-41F4-BDE8-A74DB2A85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25" y="-1530"/>
            <a:ext cx="780731" cy="585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73" y="-16190"/>
            <a:ext cx="747987" cy="5609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95" y="-5372"/>
            <a:ext cx="1331240" cy="56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96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08EF-81B8-42B0-A353-065B89D79A99}" type="datetime1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BBB4513C-240A-4462-848E-A00CDD680FC2}"/>
              </a:ext>
            </a:extLst>
          </p:cNvPr>
          <p:cNvSpPr/>
          <p:nvPr userDrawn="1"/>
        </p:nvSpPr>
        <p:spPr>
          <a:xfrm flipH="1">
            <a:off x="0" y="6236845"/>
            <a:ext cx="2279904" cy="443991"/>
          </a:xfrm>
          <a:custGeom>
            <a:avLst/>
            <a:gdLst>
              <a:gd name="connsiteX0" fmla="*/ 0 w 1808226"/>
              <a:gd name="connsiteY0" fmla="*/ 484632 h 484632"/>
              <a:gd name="connsiteX1" fmla="*/ 201932 w 1808226"/>
              <a:gd name="connsiteY1" fmla="*/ 0 h 484632"/>
              <a:gd name="connsiteX2" fmla="*/ 1606294 w 1808226"/>
              <a:gd name="connsiteY2" fmla="*/ 0 h 484632"/>
              <a:gd name="connsiteX3" fmla="*/ 1808226 w 1808226"/>
              <a:gd name="connsiteY3" fmla="*/ 484632 h 484632"/>
              <a:gd name="connsiteX4" fmla="*/ 0 w 1808226"/>
              <a:gd name="connsiteY4" fmla="*/ 484632 h 484632"/>
              <a:gd name="connsiteX0" fmla="*/ 0 w 1812034"/>
              <a:gd name="connsiteY0" fmla="*/ 484632 h 484632"/>
              <a:gd name="connsiteX1" fmla="*/ 201932 w 1812034"/>
              <a:gd name="connsiteY1" fmla="*/ 0 h 484632"/>
              <a:gd name="connsiteX2" fmla="*/ 1812034 w 1812034"/>
              <a:gd name="connsiteY2" fmla="*/ 0 h 484632"/>
              <a:gd name="connsiteX3" fmla="*/ 1808226 w 1812034"/>
              <a:gd name="connsiteY3" fmla="*/ 484632 h 484632"/>
              <a:gd name="connsiteX4" fmla="*/ 0 w 1812034"/>
              <a:gd name="connsiteY4" fmla="*/ 484632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2034" h="484632">
                <a:moveTo>
                  <a:pt x="0" y="484632"/>
                </a:moveTo>
                <a:lnTo>
                  <a:pt x="201932" y="0"/>
                </a:lnTo>
                <a:lnTo>
                  <a:pt x="1812034" y="0"/>
                </a:lnTo>
                <a:cubicBezTo>
                  <a:pt x="1810765" y="161544"/>
                  <a:pt x="1809495" y="323088"/>
                  <a:pt x="1808226" y="484632"/>
                </a:cubicBezTo>
                <a:lnTo>
                  <a:pt x="0" y="484632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18A96-894F-4E05-AC8A-A83587FBE82F}"/>
              </a:ext>
            </a:extLst>
          </p:cNvPr>
          <p:cNvSpPr/>
          <p:nvPr userDrawn="1"/>
        </p:nvSpPr>
        <p:spPr>
          <a:xfrm>
            <a:off x="237642" y="163198"/>
            <a:ext cx="11954359" cy="411604"/>
          </a:xfrm>
          <a:prstGeom prst="rect">
            <a:avLst/>
          </a:prstGeom>
          <a:solidFill>
            <a:srgbClr val="00206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028DFF-883F-4AA1-8EFB-1325EB2E03FE}"/>
              </a:ext>
            </a:extLst>
          </p:cNvPr>
          <p:cNvSpPr txBox="1"/>
          <p:nvPr userDrawn="1"/>
        </p:nvSpPr>
        <p:spPr>
          <a:xfrm>
            <a:off x="237641" y="163198"/>
            <a:ext cx="11811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DIREKTORAT PASCASARJANA</a:t>
            </a:r>
            <a:r>
              <a:rPr lang="en-US" sz="900" b="1" baseline="0" dirty="0" smtClean="0">
                <a:solidFill>
                  <a:schemeClr val="bg1"/>
                </a:solidFill>
              </a:rPr>
              <a:t> &amp; PENGEMBANGAN AKADEMIK</a:t>
            </a:r>
            <a:endParaRPr lang="en-US" sz="800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 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TEKNOLOGI SEPULUH NOPEMBER</a:t>
            </a:r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E1628A42-C7D6-441D-B7F7-E5AF3E817BE3}"/>
              </a:ext>
            </a:extLst>
          </p:cNvPr>
          <p:cNvSpPr/>
          <p:nvPr userDrawn="1"/>
        </p:nvSpPr>
        <p:spPr>
          <a:xfrm rot="5400000">
            <a:off x="9857431" y="-1467682"/>
            <a:ext cx="754632" cy="3628001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9CA87-F3B2-41F4-BDE8-A74DB2A85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25" y="-1530"/>
            <a:ext cx="780731" cy="585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73" y="-16190"/>
            <a:ext cx="747987" cy="5609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95" y="-5372"/>
            <a:ext cx="1331240" cy="56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3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96805-6BD7-4E1D-8FF4-75210C3FC21A}" type="datetime1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rapezoid 7">
            <a:extLst>
              <a:ext uri="{FF2B5EF4-FFF2-40B4-BE49-F238E27FC236}">
                <a16:creationId xmlns:a16="http://schemas.microsoft.com/office/drawing/2014/main" id="{573D3DD0-A7E8-4738-950A-5A4711C6EF7D}"/>
              </a:ext>
            </a:extLst>
          </p:cNvPr>
          <p:cNvSpPr/>
          <p:nvPr userDrawn="1"/>
        </p:nvSpPr>
        <p:spPr>
          <a:xfrm flipH="1">
            <a:off x="0" y="6236845"/>
            <a:ext cx="2279904" cy="443991"/>
          </a:xfrm>
          <a:custGeom>
            <a:avLst/>
            <a:gdLst>
              <a:gd name="connsiteX0" fmla="*/ 0 w 1808226"/>
              <a:gd name="connsiteY0" fmla="*/ 484632 h 484632"/>
              <a:gd name="connsiteX1" fmla="*/ 201932 w 1808226"/>
              <a:gd name="connsiteY1" fmla="*/ 0 h 484632"/>
              <a:gd name="connsiteX2" fmla="*/ 1606294 w 1808226"/>
              <a:gd name="connsiteY2" fmla="*/ 0 h 484632"/>
              <a:gd name="connsiteX3" fmla="*/ 1808226 w 1808226"/>
              <a:gd name="connsiteY3" fmla="*/ 484632 h 484632"/>
              <a:gd name="connsiteX4" fmla="*/ 0 w 1808226"/>
              <a:gd name="connsiteY4" fmla="*/ 484632 h 484632"/>
              <a:gd name="connsiteX0" fmla="*/ 0 w 1812034"/>
              <a:gd name="connsiteY0" fmla="*/ 484632 h 484632"/>
              <a:gd name="connsiteX1" fmla="*/ 201932 w 1812034"/>
              <a:gd name="connsiteY1" fmla="*/ 0 h 484632"/>
              <a:gd name="connsiteX2" fmla="*/ 1812034 w 1812034"/>
              <a:gd name="connsiteY2" fmla="*/ 0 h 484632"/>
              <a:gd name="connsiteX3" fmla="*/ 1808226 w 1812034"/>
              <a:gd name="connsiteY3" fmla="*/ 484632 h 484632"/>
              <a:gd name="connsiteX4" fmla="*/ 0 w 1812034"/>
              <a:gd name="connsiteY4" fmla="*/ 484632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2034" h="484632">
                <a:moveTo>
                  <a:pt x="0" y="484632"/>
                </a:moveTo>
                <a:lnTo>
                  <a:pt x="201932" y="0"/>
                </a:lnTo>
                <a:lnTo>
                  <a:pt x="1812034" y="0"/>
                </a:lnTo>
                <a:cubicBezTo>
                  <a:pt x="1810765" y="161544"/>
                  <a:pt x="1809495" y="323088"/>
                  <a:pt x="1808226" y="484632"/>
                </a:cubicBezTo>
                <a:lnTo>
                  <a:pt x="0" y="484632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418A96-894F-4E05-AC8A-A83587FBE82F}"/>
              </a:ext>
            </a:extLst>
          </p:cNvPr>
          <p:cNvSpPr/>
          <p:nvPr userDrawn="1"/>
        </p:nvSpPr>
        <p:spPr>
          <a:xfrm>
            <a:off x="237642" y="163198"/>
            <a:ext cx="11954359" cy="411604"/>
          </a:xfrm>
          <a:prstGeom prst="rect">
            <a:avLst/>
          </a:prstGeom>
          <a:solidFill>
            <a:srgbClr val="00206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028DFF-883F-4AA1-8EFB-1325EB2E03FE}"/>
              </a:ext>
            </a:extLst>
          </p:cNvPr>
          <p:cNvSpPr txBox="1"/>
          <p:nvPr userDrawn="1"/>
        </p:nvSpPr>
        <p:spPr>
          <a:xfrm>
            <a:off x="237641" y="163198"/>
            <a:ext cx="11811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DIREKTORAT PASCASARJANA</a:t>
            </a:r>
            <a:r>
              <a:rPr lang="en-US" sz="900" b="1" baseline="0" dirty="0" smtClean="0">
                <a:solidFill>
                  <a:schemeClr val="bg1"/>
                </a:solidFill>
              </a:rPr>
              <a:t> &amp; PENGEMBANGAN AKADEMIK</a:t>
            </a:r>
            <a:endParaRPr lang="en-US" sz="800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 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TEKNOLOGI SEPULUH NOPEMBER</a:t>
            </a:r>
          </a:p>
        </p:txBody>
      </p: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E1628A42-C7D6-441D-B7F7-E5AF3E817BE3}"/>
              </a:ext>
            </a:extLst>
          </p:cNvPr>
          <p:cNvSpPr/>
          <p:nvPr userDrawn="1"/>
        </p:nvSpPr>
        <p:spPr>
          <a:xfrm rot="5400000">
            <a:off x="9857431" y="-1467682"/>
            <a:ext cx="754632" cy="3628001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C9CA87-F3B2-41F4-BDE8-A74DB2A85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25" y="-1530"/>
            <a:ext cx="780731" cy="585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73" y="-16190"/>
            <a:ext cx="747987" cy="5609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95" y="-5372"/>
            <a:ext cx="1331240" cy="56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49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A5FDA-0D39-424A-8178-8037DE97F567}" type="datetime1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rapezoid 7">
            <a:extLst>
              <a:ext uri="{FF2B5EF4-FFF2-40B4-BE49-F238E27FC236}">
                <a16:creationId xmlns:a16="http://schemas.microsoft.com/office/drawing/2014/main" id="{3DB4EAEA-0CF1-49E1-9FB4-679D2F1F491C}"/>
              </a:ext>
            </a:extLst>
          </p:cNvPr>
          <p:cNvSpPr/>
          <p:nvPr userDrawn="1"/>
        </p:nvSpPr>
        <p:spPr>
          <a:xfrm flipH="1">
            <a:off x="0" y="6236845"/>
            <a:ext cx="2279904" cy="443991"/>
          </a:xfrm>
          <a:custGeom>
            <a:avLst/>
            <a:gdLst>
              <a:gd name="connsiteX0" fmla="*/ 0 w 1808226"/>
              <a:gd name="connsiteY0" fmla="*/ 484632 h 484632"/>
              <a:gd name="connsiteX1" fmla="*/ 201932 w 1808226"/>
              <a:gd name="connsiteY1" fmla="*/ 0 h 484632"/>
              <a:gd name="connsiteX2" fmla="*/ 1606294 w 1808226"/>
              <a:gd name="connsiteY2" fmla="*/ 0 h 484632"/>
              <a:gd name="connsiteX3" fmla="*/ 1808226 w 1808226"/>
              <a:gd name="connsiteY3" fmla="*/ 484632 h 484632"/>
              <a:gd name="connsiteX4" fmla="*/ 0 w 1808226"/>
              <a:gd name="connsiteY4" fmla="*/ 484632 h 484632"/>
              <a:gd name="connsiteX0" fmla="*/ 0 w 1812034"/>
              <a:gd name="connsiteY0" fmla="*/ 484632 h 484632"/>
              <a:gd name="connsiteX1" fmla="*/ 201932 w 1812034"/>
              <a:gd name="connsiteY1" fmla="*/ 0 h 484632"/>
              <a:gd name="connsiteX2" fmla="*/ 1812034 w 1812034"/>
              <a:gd name="connsiteY2" fmla="*/ 0 h 484632"/>
              <a:gd name="connsiteX3" fmla="*/ 1808226 w 1812034"/>
              <a:gd name="connsiteY3" fmla="*/ 484632 h 484632"/>
              <a:gd name="connsiteX4" fmla="*/ 0 w 1812034"/>
              <a:gd name="connsiteY4" fmla="*/ 484632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2034" h="484632">
                <a:moveTo>
                  <a:pt x="0" y="484632"/>
                </a:moveTo>
                <a:lnTo>
                  <a:pt x="201932" y="0"/>
                </a:lnTo>
                <a:lnTo>
                  <a:pt x="1812034" y="0"/>
                </a:lnTo>
                <a:cubicBezTo>
                  <a:pt x="1810765" y="161544"/>
                  <a:pt x="1809495" y="323088"/>
                  <a:pt x="1808226" y="484632"/>
                </a:cubicBezTo>
                <a:lnTo>
                  <a:pt x="0" y="484632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418A96-894F-4E05-AC8A-A83587FBE82F}"/>
              </a:ext>
            </a:extLst>
          </p:cNvPr>
          <p:cNvSpPr/>
          <p:nvPr userDrawn="1"/>
        </p:nvSpPr>
        <p:spPr>
          <a:xfrm>
            <a:off x="237642" y="163198"/>
            <a:ext cx="11954359" cy="411604"/>
          </a:xfrm>
          <a:prstGeom prst="rect">
            <a:avLst/>
          </a:prstGeom>
          <a:solidFill>
            <a:srgbClr val="00206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028DFF-883F-4AA1-8EFB-1325EB2E03FE}"/>
              </a:ext>
            </a:extLst>
          </p:cNvPr>
          <p:cNvSpPr txBox="1"/>
          <p:nvPr userDrawn="1"/>
        </p:nvSpPr>
        <p:spPr>
          <a:xfrm>
            <a:off x="237641" y="163198"/>
            <a:ext cx="11811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DIREKTORAT PASCASARJANA</a:t>
            </a:r>
            <a:r>
              <a:rPr lang="en-US" sz="900" b="1" baseline="0" dirty="0" smtClean="0">
                <a:solidFill>
                  <a:schemeClr val="bg1"/>
                </a:solidFill>
              </a:rPr>
              <a:t> &amp; PENGEMBANGAN AKADEMIK</a:t>
            </a:r>
            <a:endParaRPr lang="en-US" sz="800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 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TEKNOLOGI SEPULUH NOPEMBER</a:t>
            </a:r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E1628A42-C7D6-441D-B7F7-E5AF3E817BE3}"/>
              </a:ext>
            </a:extLst>
          </p:cNvPr>
          <p:cNvSpPr/>
          <p:nvPr userDrawn="1"/>
        </p:nvSpPr>
        <p:spPr>
          <a:xfrm rot="5400000">
            <a:off x="9857431" y="-1467682"/>
            <a:ext cx="754632" cy="3628001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C9CA87-F3B2-41F4-BDE8-A74DB2A85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25" y="-1530"/>
            <a:ext cx="780731" cy="585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73" y="-16190"/>
            <a:ext cx="747987" cy="5609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95" y="-5372"/>
            <a:ext cx="1331240" cy="56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84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62AC-34BB-429D-9DC2-E79209518DA9}" type="datetime1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rapezoid 7">
            <a:extLst>
              <a:ext uri="{FF2B5EF4-FFF2-40B4-BE49-F238E27FC236}">
                <a16:creationId xmlns:a16="http://schemas.microsoft.com/office/drawing/2014/main" id="{1B61F824-39A8-45C7-94CB-3369AF935F7B}"/>
              </a:ext>
            </a:extLst>
          </p:cNvPr>
          <p:cNvSpPr/>
          <p:nvPr userDrawn="1"/>
        </p:nvSpPr>
        <p:spPr>
          <a:xfrm flipH="1">
            <a:off x="0" y="6236845"/>
            <a:ext cx="2279904" cy="443991"/>
          </a:xfrm>
          <a:custGeom>
            <a:avLst/>
            <a:gdLst>
              <a:gd name="connsiteX0" fmla="*/ 0 w 1808226"/>
              <a:gd name="connsiteY0" fmla="*/ 484632 h 484632"/>
              <a:gd name="connsiteX1" fmla="*/ 201932 w 1808226"/>
              <a:gd name="connsiteY1" fmla="*/ 0 h 484632"/>
              <a:gd name="connsiteX2" fmla="*/ 1606294 w 1808226"/>
              <a:gd name="connsiteY2" fmla="*/ 0 h 484632"/>
              <a:gd name="connsiteX3" fmla="*/ 1808226 w 1808226"/>
              <a:gd name="connsiteY3" fmla="*/ 484632 h 484632"/>
              <a:gd name="connsiteX4" fmla="*/ 0 w 1808226"/>
              <a:gd name="connsiteY4" fmla="*/ 484632 h 484632"/>
              <a:gd name="connsiteX0" fmla="*/ 0 w 1812034"/>
              <a:gd name="connsiteY0" fmla="*/ 484632 h 484632"/>
              <a:gd name="connsiteX1" fmla="*/ 201932 w 1812034"/>
              <a:gd name="connsiteY1" fmla="*/ 0 h 484632"/>
              <a:gd name="connsiteX2" fmla="*/ 1812034 w 1812034"/>
              <a:gd name="connsiteY2" fmla="*/ 0 h 484632"/>
              <a:gd name="connsiteX3" fmla="*/ 1808226 w 1812034"/>
              <a:gd name="connsiteY3" fmla="*/ 484632 h 484632"/>
              <a:gd name="connsiteX4" fmla="*/ 0 w 1812034"/>
              <a:gd name="connsiteY4" fmla="*/ 484632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2034" h="484632">
                <a:moveTo>
                  <a:pt x="0" y="484632"/>
                </a:moveTo>
                <a:lnTo>
                  <a:pt x="201932" y="0"/>
                </a:lnTo>
                <a:lnTo>
                  <a:pt x="1812034" y="0"/>
                </a:lnTo>
                <a:cubicBezTo>
                  <a:pt x="1810765" y="161544"/>
                  <a:pt x="1809495" y="323088"/>
                  <a:pt x="1808226" y="484632"/>
                </a:cubicBezTo>
                <a:lnTo>
                  <a:pt x="0" y="484632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418A96-894F-4E05-AC8A-A83587FBE82F}"/>
              </a:ext>
            </a:extLst>
          </p:cNvPr>
          <p:cNvSpPr/>
          <p:nvPr userDrawn="1"/>
        </p:nvSpPr>
        <p:spPr>
          <a:xfrm>
            <a:off x="237642" y="163198"/>
            <a:ext cx="11954359" cy="411604"/>
          </a:xfrm>
          <a:prstGeom prst="rect">
            <a:avLst/>
          </a:prstGeom>
          <a:solidFill>
            <a:srgbClr val="00206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028DFF-883F-4AA1-8EFB-1325EB2E03FE}"/>
              </a:ext>
            </a:extLst>
          </p:cNvPr>
          <p:cNvSpPr txBox="1"/>
          <p:nvPr userDrawn="1"/>
        </p:nvSpPr>
        <p:spPr>
          <a:xfrm>
            <a:off x="237641" y="163198"/>
            <a:ext cx="11811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DIREKTORAT PASCASARJANA</a:t>
            </a:r>
            <a:r>
              <a:rPr lang="en-US" sz="900" b="1" baseline="0" dirty="0" smtClean="0">
                <a:solidFill>
                  <a:schemeClr val="bg1"/>
                </a:solidFill>
              </a:rPr>
              <a:t> &amp; PENGEMBANGAN AKADEMIK</a:t>
            </a:r>
            <a:endParaRPr lang="en-US" sz="800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 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TEKNOLOGI SEPULUH NOPEMBER</a:t>
            </a:r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E1628A42-C7D6-441D-B7F7-E5AF3E817BE3}"/>
              </a:ext>
            </a:extLst>
          </p:cNvPr>
          <p:cNvSpPr/>
          <p:nvPr userDrawn="1"/>
        </p:nvSpPr>
        <p:spPr>
          <a:xfrm rot="5400000">
            <a:off x="9857431" y="-1467682"/>
            <a:ext cx="754632" cy="3628001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C9CA87-F3B2-41F4-BDE8-A74DB2A85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25" y="-1530"/>
            <a:ext cx="780731" cy="585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73" y="-16190"/>
            <a:ext cx="747987" cy="5609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95" y="-5372"/>
            <a:ext cx="1331240" cy="56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8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5231-F398-4ACE-A3C5-4221B291F2D9}" type="datetime1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91CC9A9D-2361-4C20-8094-36EBD41BA57D}"/>
              </a:ext>
            </a:extLst>
          </p:cNvPr>
          <p:cNvSpPr/>
          <p:nvPr userDrawn="1"/>
        </p:nvSpPr>
        <p:spPr>
          <a:xfrm flipH="1">
            <a:off x="0" y="6236845"/>
            <a:ext cx="2279904" cy="443991"/>
          </a:xfrm>
          <a:custGeom>
            <a:avLst/>
            <a:gdLst>
              <a:gd name="connsiteX0" fmla="*/ 0 w 1808226"/>
              <a:gd name="connsiteY0" fmla="*/ 484632 h 484632"/>
              <a:gd name="connsiteX1" fmla="*/ 201932 w 1808226"/>
              <a:gd name="connsiteY1" fmla="*/ 0 h 484632"/>
              <a:gd name="connsiteX2" fmla="*/ 1606294 w 1808226"/>
              <a:gd name="connsiteY2" fmla="*/ 0 h 484632"/>
              <a:gd name="connsiteX3" fmla="*/ 1808226 w 1808226"/>
              <a:gd name="connsiteY3" fmla="*/ 484632 h 484632"/>
              <a:gd name="connsiteX4" fmla="*/ 0 w 1808226"/>
              <a:gd name="connsiteY4" fmla="*/ 484632 h 484632"/>
              <a:gd name="connsiteX0" fmla="*/ 0 w 1812034"/>
              <a:gd name="connsiteY0" fmla="*/ 484632 h 484632"/>
              <a:gd name="connsiteX1" fmla="*/ 201932 w 1812034"/>
              <a:gd name="connsiteY1" fmla="*/ 0 h 484632"/>
              <a:gd name="connsiteX2" fmla="*/ 1812034 w 1812034"/>
              <a:gd name="connsiteY2" fmla="*/ 0 h 484632"/>
              <a:gd name="connsiteX3" fmla="*/ 1808226 w 1812034"/>
              <a:gd name="connsiteY3" fmla="*/ 484632 h 484632"/>
              <a:gd name="connsiteX4" fmla="*/ 0 w 1812034"/>
              <a:gd name="connsiteY4" fmla="*/ 484632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2034" h="484632">
                <a:moveTo>
                  <a:pt x="0" y="484632"/>
                </a:moveTo>
                <a:lnTo>
                  <a:pt x="201932" y="0"/>
                </a:lnTo>
                <a:lnTo>
                  <a:pt x="1812034" y="0"/>
                </a:lnTo>
                <a:cubicBezTo>
                  <a:pt x="1810765" y="161544"/>
                  <a:pt x="1809495" y="323088"/>
                  <a:pt x="1808226" y="484632"/>
                </a:cubicBezTo>
                <a:lnTo>
                  <a:pt x="0" y="484632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18A96-894F-4E05-AC8A-A83587FBE82F}"/>
              </a:ext>
            </a:extLst>
          </p:cNvPr>
          <p:cNvSpPr/>
          <p:nvPr userDrawn="1"/>
        </p:nvSpPr>
        <p:spPr>
          <a:xfrm>
            <a:off x="237642" y="163198"/>
            <a:ext cx="11954359" cy="411604"/>
          </a:xfrm>
          <a:prstGeom prst="rect">
            <a:avLst/>
          </a:prstGeom>
          <a:solidFill>
            <a:srgbClr val="00206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028DFF-883F-4AA1-8EFB-1325EB2E03FE}"/>
              </a:ext>
            </a:extLst>
          </p:cNvPr>
          <p:cNvSpPr txBox="1"/>
          <p:nvPr userDrawn="1"/>
        </p:nvSpPr>
        <p:spPr>
          <a:xfrm>
            <a:off x="237641" y="163198"/>
            <a:ext cx="11811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DIREKTORAT PASCASARJANA</a:t>
            </a:r>
            <a:r>
              <a:rPr lang="en-US" sz="900" b="1" baseline="0" dirty="0" smtClean="0">
                <a:solidFill>
                  <a:schemeClr val="bg1"/>
                </a:solidFill>
              </a:rPr>
              <a:t> &amp; PENGEMBANGAN AKADEMIK</a:t>
            </a:r>
            <a:endParaRPr lang="en-US" sz="800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 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TEKNOLOGI SEPULUH NOPEMBER</a:t>
            </a:r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E1628A42-C7D6-441D-B7F7-E5AF3E817BE3}"/>
              </a:ext>
            </a:extLst>
          </p:cNvPr>
          <p:cNvSpPr/>
          <p:nvPr userDrawn="1"/>
        </p:nvSpPr>
        <p:spPr>
          <a:xfrm rot="5400000">
            <a:off x="9857431" y="-1467682"/>
            <a:ext cx="754632" cy="3628001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9CA87-F3B2-41F4-BDE8-A74DB2A85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25" y="-1530"/>
            <a:ext cx="780731" cy="585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73" y="-16190"/>
            <a:ext cx="747987" cy="5609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95" y="-5372"/>
            <a:ext cx="1331240" cy="56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0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616A8-FF73-43F9-A4E2-8210A177FA79}" type="datetime1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D1B8F0E0-CEC9-4113-8048-E407A69ED781}"/>
              </a:ext>
            </a:extLst>
          </p:cNvPr>
          <p:cNvSpPr/>
          <p:nvPr userDrawn="1"/>
        </p:nvSpPr>
        <p:spPr>
          <a:xfrm flipH="1">
            <a:off x="0" y="6236845"/>
            <a:ext cx="2279904" cy="443991"/>
          </a:xfrm>
          <a:custGeom>
            <a:avLst/>
            <a:gdLst>
              <a:gd name="connsiteX0" fmla="*/ 0 w 1808226"/>
              <a:gd name="connsiteY0" fmla="*/ 484632 h 484632"/>
              <a:gd name="connsiteX1" fmla="*/ 201932 w 1808226"/>
              <a:gd name="connsiteY1" fmla="*/ 0 h 484632"/>
              <a:gd name="connsiteX2" fmla="*/ 1606294 w 1808226"/>
              <a:gd name="connsiteY2" fmla="*/ 0 h 484632"/>
              <a:gd name="connsiteX3" fmla="*/ 1808226 w 1808226"/>
              <a:gd name="connsiteY3" fmla="*/ 484632 h 484632"/>
              <a:gd name="connsiteX4" fmla="*/ 0 w 1808226"/>
              <a:gd name="connsiteY4" fmla="*/ 484632 h 484632"/>
              <a:gd name="connsiteX0" fmla="*/ 0 w 1812034"/>
              <a:gd name="connsiteY0" fmla="*/ 484632 h 484632"/>
              <a:gd name="connsiteX1" fmla="*/ 201932 w 1812034"/>
              <a:gd name="connsiteY1" fmla="*/ 0 h 484632"/>
              <a:gd name="connsiteX2" fmla="*/ 1812034 w 1812034"/>
              <a:gd name="connsiteY2" fmla="*/ 0 h 484632"/>
              <a:gd name="connsiteX3" fmla="*/ 1808226 w 1812034"/>
              <a:gd name="connsiteY3" fmla="*/ 484632 h 484632"/>
              <a:gd name="connsiteX4" fmla="*/ 0 w 1812034"/>
              <a:gd name="connsiteY4" fmla="*/ 484632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2034" h="484632">
                <a:moveTo>
                  <a:pt x="0" y="484632"/>
                </a:moveTo>
                <a:lnTo>
                  <a:pt x="201932" y="0"/>
                </a:lnTo>
                <a:lnTo>
                  <a:pt x="1812034" y="0"/>
                </a:lnTo>
                <a:cubicBezTo>
                  <a:pt x="1810765" y="161544"/>
                  <a:pt x="1809495" y="323088"/>
                  <a:pt x="1808226" y="484632"/>
                </a:cubicBezTo>
                <a:lnTo>
                  <a:pt x="0" y="484632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18A96-894F-4E05-AC8A-A83587FBE82F}"/>
              </a:ext>
            </a:extLst>
          </p:cNvPr>
          <p:cNvSpPr/>
          <p:nvPr userDrawn="1"/>
        </p:nvSpPr>
        <p:spPr>
          <a:xfrm>
            <a:off x="237642" y="163198"/>
            <a:ext cx="11954359" cy="411604"/>
          </a:xfrm>
          <a:prstGeom prst="rect">
            <a:avLst/>
          </a:prstGeom>
          <a:solidFill>
            <a:srgbClr val="00206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028DFF-883F-4AA1-8EFB-1325EB2E03FE}"/>
              </a:ext>
            </a:extLst>
          </p:cNvPr>
          <p:cNvSpPr txBox="1"/>
          <p:nvPr userDrawn="1"/>
        </p:nvSpPr>
        <p:spPr>
          <a:xfrm>
            <a:off x="237641" y="163198"/>
            <a:ext cx="11811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DIREKTORAT PASCASARJANA</a:t>
            </a:r>
            <a:r>
              <a:rPr lang="en-US" sz="900" b="1" baseline="0" dirty="0" smtClean="0">
                <a:solidFill>
                  <a:schemeClr val="bg1"/>
                </a:solidFill>
              </a:rPr>
              <a:t> &amp; PENGEMBANGAN AKADEMIK</a:t>
            </a:r>
            <a:endParaRPr lang="en-US" sz="800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 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TEKNOLOGI SEPULUH NOPEMBER</a:t>
            </a:r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E1628A42-C7D6-441D-B7F7-E5AF3E817BE3}"/>
              </a:ext>
            </a:extLst>
          </p:cNvPr>
          <p:cNvSpPr/>
          <p:nvPr userDrawn="1"/>
        </p:nvSpPr>
        <p:spPr>
          <a:xfrm rot="5400000">
            <a:off x="9857431" y="-1467682"/>
            <a:ext cx="754632" cy="3628001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9CA87-F3B2-41F4-BDE8-A74DB2A85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25" y="-1530"/>
            <a:ext cx="780731" cy="585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73" y="-16190"/>
            <a:ext cx="747987" cy="5609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95" y="-5372"/>
            <a:ext cx="1331240" cy="56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7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70C7B-1206-4F31-AB4F-66D953FB4F08}" type="datetime1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2ED78-2FA8-4E6D-A363-D30776F28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6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01D-B8FB-4ED0-9FF7-9150DA8BA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1736774"/>
            <a:ext cx="6858000" cy="1533369"/>
          </a:xfrm>
        </p:spPr>
        <p:txBody>
          <a:bodyPr>
            <a:normAutofit/>
          </a:bodyPr>
          <a:lstStyle/>
          <a:p>
            <a:r>
              <a:rPr lang="en-GB" sz="4500" dirty="0" err="1"/>
              <a:t>Informasi</a:t>
            </a:r>
            <a:r>
              <a:rPr lang="en-GB" sz="4500" dirty="0"/>
              <a:t> </a:t>
            </a:r>
            <a:r>
              <a:rPr lang="en-GB" sz="4500" dirty="0" smtClean="0"/>
              <a:t>&amp; </a:t>
            </a:r>
            <a:r>
              <a:rPr lang="en-GB" sz="4500" dirty="0" err="1"/>
              <a:t>Pengenalan</a:t>
            </a:r>
            <a:r>
              <a:rPr lang="en-GB" sz="4500" dirty="0"/>
              <a:t> </a:t>
            </a:r>
            <a:r>
              <a:rPr lang="en-GB" sz="4500" dirty="0" smtClean="0"/>
              <a:t>ITS Program </a:t>
            </a:r>
            <a:r>
              <a:rPr lang="en-GB" sz="4500" dirty="0" err="1"/>
              <a:t>Studi</a:t>
            </a:r>
            <a:r>
              <a:rPr lang="en-GB" sz="4500" dirty="0"/>
              <a:t> </a:t>
            </a:r>
            <a:r>
              <a:rPr lang="en-GB" sz="4500" dirty="0" err="1"/>
              <a:t>Pascasarjana</a:t>
            </a:r>
            <a:endParaRPr lang="en-GB" sz="4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266E5-05B9-4282-A35A-11C65B6F1BCE}"/>
              </a:ext>
            </a:extLst>
          </p:cNvPr>
          <p:cNvSpPr txBox="1"/>
          <p:nvPr/>
        </p:nvSpPr>
        <p:spPr>
          <a:xfrm>
            <a:off x="2667000" y="4719339"/>
            <a:ext cx="5986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Program </a:t>
            </a:r>
            <a:r>
              <a:rPr lang="en-US" sz="2000" dirty="0" err="1"/>
              <a:t>Pascasarjana</a:t>
            </a:r>
            <a:endParaRPr lang="en-US" sz="2000" dirty="0"/>
          </a:p>
          <a:p>
            <a:r>
              <a:rPr lang="en-US" sz="2000" dirty="0" err="1" smtClean="0"/>
              <a:t>Direktorat</a:t>
            </a:r>
            <a:r>
              <a:rPr lang="en-US" sz="2000" dirty="0" smtClean="0"/>
              <a:t> </a:t>
            </a:r>
            <a:r>
              <a:rPr lang="en-US" sz="2000" dirty="0" err="1"/>
              <a:t>Pascasarjana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Pengembangan</a:t>
            </a:r>
            <a:r>
              <a:rPr lang="en-US" sz="2000" dirty="0"/>
              <a:t> </a:t>
            </a:r>
            <a:r>
              <a:rPr lang="en-US" sz="2000" dirty="0" err="1"/>
              <a:t>Akademik</a:t>
            </a:r>
            <a:endParaRPr lang="en-US" sz="2000" dirty="0"/>
          </a:p>
          <a:p>
            <a:r>
              <a:rPr lang="en-US" sz="2000" dirty="0" err="1"/>
              <a:t>Institut</a:t>
            </a:r>
            <a:r>
              <a:rPr lang="en-US" sz="2000" dirty="0"/>
              <a:t> </a:t>
            </a:r>
            <a:r>
              <a:rPr lang="en-US" sz="2000" dirty="0" err="1"/>
              <a:t>Teknologi</a:t>
            </a:r>
            <a:r>
              <a:rPr lang="en-US" sz="2000" dirty="0"/>
              <a:t> </a:t>
            </a:r>
            <a:r>
              <a:rPr lang="en-US" sz="2000" dirty="0" err="1"/>
              <a:t>Sepuluh</a:t>
            </a:r>
            <a:r>
              <a:rPr lang="en-US" sz="2000" dirty="0"/>
              <a:t> </a:t>
            </a:r>
            <a:r>
              <a:rPr lang="en-US" sz="2000" dirty="0" err="1"/>
              <a:t>Nopember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627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2B3F6-3B93-4580-ACEF-A29CC2B21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Perencanaan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Proses </a:t>
            </a:r>
            <a:r>
              <a:rPr lang="en-US" dirty="0" err="1"/>
              <a:t>Pembelajaran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ED726-7D65-4A0E-80DF-E87748EA1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65510" indent="-265510">
              <a:buFont typeface="Wingdings" panose="05000000000000000000" pitchFamily="2" charset="2"/>
              <a:buChar char="§"/>
            </a:pPr>
            <a:r>
              <a:rPr lang="en-US" sz="2400" dirty="0" err="1"/>
              <a:t>Mahasiswa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70C0"/>
                </a:solidFill>
              </a:rPr>
              <a:t>mengubah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rencana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studi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paling </a:t>
            </a:r>
            <a:r>
              <a:rPr lang="en-US" sz="2400" dirty="0" err="1"/>
              <a:t>lambat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70C0"/>
                </a:solidFill>
              </a:rPr>
              <a:t>minggu</a:t>
            </a:r>
            <a:r>
              <a:rPr lang="en-US" sz="2400" dirty="0">
                <a:solidFill>
                  <a:srgbClr val="0070C0"/>
                </a:solidFill>
              </a:rPr>
              <a:t> ke-3</a:t>
            </a:r>
            <a:r>
              <a:rPr lang="en-US" sz="2400" dirty="0"/>
              <a:t>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membatalkan</a:t>
            </a:r>
            <a:r>
              <a:rPr lang="en-US" sz="2400" dirty="0"/>
              <a:t> </a:t>
            </a:r>
            <a:r>
              <a:rPr lang="en-US" sz="2400" dirty="0" err="1"/>
              <a:t>mata</a:t>
            </a:r>
            <a:r>
              <a:rPr lang="en-US" sz="2400" dirty="0"/>
              <a:t> </a:t>
            </a:r>
            <a:r>
              <a:rPr lang="en-US" sz="2400" dirty="0" err="1"/>
              <a:t>kuliah</a:t>
            </a:r>
            <a:r>
              <a:rPr lang="en-US" sz="2400" dirty="0"/>
              <a:t> paling </a:t>
            </a:r>
            <a:r>
              <a:rPr lang="en-US" sz="2400" dirty="0" err="1"/>
              <a:t>lambat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minggu</a:t>
            </a:r>
            <a:r>
              <a:rPr lang="en-US" sz="2400" dirty="0">
                <a:solidFill>
                  <a:srgbClr val="FF0000"/>
                </a:solidFill>
              </a:rPr>
              <a:t> ke-10</a:t>
            </a:r>
          </a:p>
          <a:p>
            <a:pPr marL="265510" indent="-265510">
              <a:buFont typeface="Wingdings" panose="05000000000000000000" pitchFamily="2" charset="2"/>
              <a:buChar char="§"/>
            </a:pPr>
            <a:r>
              <a:rPr lang="en-US" sz="2400" dirty="0" err="1"/>
              <a:t>Pengubahan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pembatalan</a:t>
            </a:r>
            <a:r>
              <a:rPr lang="en-US" sz="2400" dirty="0"/>
              <a:t> </a:t>
            </a:r>
            <a:r>
              <a:rPr lang="en-US" sz="2400" dirty="0" err="1"/>
              <a:t>mata</a:t>
            </a:r>
            <a:r>
              <a:rPr lang="en-US" sz="2400" dirty="0"/>
              <a:t> </a:t>
            </a:r>
            <a:r>
              <a:rPr lang="en-US" sz="2400" dirty="0" err="1"/>
              <a:t>kuliah</a:t>
            </a:r>
            <a:r>
              <a:rPr lang="en-US" sz="2400" dirty="0"/>
              <a:t>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persetujuan</a:t>
            </a:r>
            <a:r>
              <a:rPr lang="en-US" sz="2400" dirty="0"/>
              <a:t> </a:t>
            </a:r>
            <a:r>
              <a:rPr lang="en-US" sz="2400" dirty="0" err="1"/>
              <a:t>dosen</a:t>
            </a:r>
            <a:r>
              <a:rPr lang="en-US" sz="2400" dirty="0"/>
              <a:t> </a:t>
            </a:r>
            <a:r>
              <a:rPr lang="en-US" sz="2400" dirty="0" err="1"/>
              <a:t>wali</a:t>
            </a:r>
            <a:endParaRPr lang="en-US" sz="2400" dirty="0"/>
          </a:p>
          <a:p>
            <a:pPr marL="265510" indent="-265510">
              <a:buFont typeface="Wingdings" panose="05000000000000000000" pitchFamily="2" charset="2"/>
              <a:buChar char="§"/>
            </a:pPr>
            <a:r>
              <a:rPr lang="en-US" sz="2400" b="1" dirty="0"/>
              <a:t>Mata </a:t>
            </a:r>
            <a:r>
              <a:rPr lang="en-US" sz="2400" b="1" dirty="0" err="1"/>
              <a:t>kuliah</a:t>
            </a:r>
            <a:r>
              <a:rPr lang="en-US" sz="2400" b="1" dirty="0"/>
              <a:t> </a:t>
            </a:r>
            <a:r>
              <a:rPr lang="en-US" sz="2400" b="1" dirty="0" err="1"/>
              <a:t>diakui</a:t>
            </a:r>
            <a:r>
              <a:rPr lang="en-US" sz="2400" b="1" dirty="0"/>
              <a:t> </a:t>
            </a:r>
            <a:r>
              <a:rPr lang="en-US" sz="2400" b="1" dirty="0" err="1"/>
              <a:t>keberlangsungannya</a:t>
            </a:r>
            <a:r>
              <a:rPr lang="en-US" sz="2400" b="1" dirty="0"/>
              <a:t> </a:t>
            </a: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en-US" sz="2400" dirty="0" err="1"/>
              <a:t>dijalankan</a:t>
            </a:r>
            <a:r>
              <a:rPr lang="en-US" sz="2400" dirty="0"/>
              <a:t> </a:t>
            </a:r>
            <a:r>
              <a:rPr lang="en-US" sz="2400" b="1" dirty="0"/>
              <a:t>minimal 90%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jadwal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semester yang </a:t>
            </a:r>
            <a:r>
              <a:rPr lang="en-US" sz="2400" dirty="0" err="1"/>
              <a:t>telah</a:t>
            </a:r>
            <a:r>
              <a:rPr lang="en-US" sz="2400" dirty="0"/>
              <a:t> </a:t>
            </a:r>
            <a:r>
              <a:rPr lang="en-US" sz="2400" dirty="0" err="1"/>
              <a:t>ditetapkan</a:t>
            </a:r>
            <a:endParaRPr lang="en-US" sz="2400" dirty="0"/>
          </a:p>
          <a:p>
            <a:pPr marL="265510" indent="-265510">
              <a:buFont typeface="Wingdings" panose="05000000000000000000" pitchFamily="2" charset="2"/>
              <a:buChar char="§"/>
            </a:pPr>
            <a:r>
              <a:rPr lang="en-US" sz="2400" b="1" dirty="0" err="1"/>
              <a:t>Mahasiswa</a:t>
            </a:r>
            <a:r>
              <a:rPr lang="en-US" sz="2400" b="1" dirty="0"/>
              <a:t> </a:t>
            </a:r>
            <a:r>
              <a:rPr lang="en-US" sz="2400" b="1" dirty="0" err="1"/>
              <a:t>wajib</a:t>
            </a:r>
            <a:r>
              <a:rPr lang="en-US" sz="2400" b="1" dirty="0"/>
              <a:t> </a:t>
            </a:r>
            <a:r>
              <a:rPr lang="en-US" sz="2400" b="1" dirty="0" err="1"/>
              <a:t>mengikuti</a:t>
            </a:r>
            <a:r>
              <a:rPr lang="en-US" sz="2400" b="1" dirty="0"/>
              <a:t> proses </a:t>
            </a:r>
            <a:r>
              <a:rPr lang="en-US" sz="2400" b="1" dirty="0" err="1"/>
              <a:t>pembelajaran</a:t>
            </a:r>
            <a:r>
              <a:rPr lang="en-US" sz="2400" b="1" dirty="0"/>
              <a:t> </a:t>
            </a:r>
            <a:r>
              <a:rPr lang="en-US" sz="2400" dirty="0" err="1"/>
              <a:t>tiap</a:t>
            </a:r>
            <a:r>
              <a:rPr lang="en-US" sz="2400" dirty="0"/>
              <a:t> </a:t>
            </a:r>
            <a:r>
              <a:rPr lang="en-US" sz="2400" dirty="0" err="1"/>
              <a:t>mata</a:t>
            </a:r>
            <a:r>
              <a:rPr lang="en-US" sz="2400" dirty="0"/>
              <a:t> </a:t>
            </a:r>
            <a:r>
              <a:rPr lang="en-US" sz="2400" dirty="0" err="1"/>
              <a:t>kuliah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minimal 80%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jumlah</a:t>
            </a:r>
            <a:r>
              <a:rPr lang="en-US" sz="2400" dirty="0"/>
              <a:t> yang </a:t>
            </a:r>
            <a:r>
              <a:rPr lang="en-US" sz="2400" dirty="0" err="1"/>
              <a:t>diselenggarakan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bila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tidak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terpenuhi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keikutsertaanya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diakui</a:t>
            </a:r>
            <a:r>
              <a:rPr lang="en-US" sz="2400" dirty="0"/>
              <a:t> </a:t>
            </a:r>
            <a:r>
              <a:rPr lang="en-US" sz="2400" dirty="0" err="1"/>
              <a:t>serta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mendapat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nilai</a:t>
            </a:r>
            <a:r>
              <a:rPr lang="en-US" sz="2400" dirty="0">
                <a:solidFill>
                  <a:srgbClr val="FF0000"/>
                </a:solidFill>
              </a:rPr>
              <a:t> E</a:t>
            </a:r>
          </a:p>
          <a:p>
            <a:pPr marL="265510" indent="-265510">
              <a:buFont typeface="Wingdings" panose="05000000000000000000" pitchFamily="2" charset="2"/>
              <a:buChar char="§"/>
            </a:pPr>
            <a:r>
              <a:rPr lang="en-US" sz="2400" dirty="0" err="1"/>
              <a:t>Mahasiswa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menyampaikan</a:t>
            </a:r>
            <a:r>
              <a:rPr lang="en-US" sz="2400" dirty="0"/>
              <a:t> </a:t>
            </a:r>
            <a:r>
              <a:rPr lang="en-US" sz="2400" dirty="0" err="1"/>
              <a:t>aduan</a:t>
            </a:r>
            <a:r>
              <a:rPr lang="en-US" sz="2400" dirty="0"/>
              <a:t> </a:t>
            </a:r>
            <a:r>
              <a:rPr lang="en-US" sz="2400" dirty="0" err="1"/>
              <a:t>terkait</a:t>
            </a:r>
            <a:r>
              <a:rPr lang="en-US" sz="2400" dirty="0"/>
              <a:t> proses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hasil</a:t>
            </a:r>
            <a:r>
              <a:rPr lang="en-US" sz="2400" dirty="0"/>
              <a:t> </a:t>
            </a:r>
            <a:r>
              <a:rPr lang="en-US" sz="2400" dirty="0" err="1"/>
              <a:t>pembelajaran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Kepala</a:t>
            </a:r>
            <a:r>
              <a:rPr lang="en-US" sz="2400" dirty="0"/>
              <a:t> Program </a:t>
            </a:r>
            <a:r>
              <a:rPr lang="en-US" sz="2400" dirty="0" err="1"/>
              <a:t>Studi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tata </a:t>
            </a:r>
            <a:r>
              <a:rPr lang="en-US" sz="2400" dirty="0" err="1"/>
              <a:t>cara</a:t>
            </a:r>
            <a:r>
              <a:rPr lang="en-US" sz="2400" dirty="0"/>
              <a:t> yang </a:t>
            </a:r>
            <a:r>
              <a:rPr lang="en-US" sz="2400" dirty="0" err="1"/>
              <a:t>diatur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lanjut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5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2F412-EBE3-4231-801A-9859BACF6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Beban </a:t>
            </a:r>
            <a:r>
              <a:rPr lang="en-US" dirty="0" err="1"/>
              <a:t>Studi</a:t>
            </a:r>
            <a:r>
              <a:rPr lang="en-US" dirty="0"/>
              <a:t>, Masa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28105-192F-437B-9316-1FAFEC5D7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230" y="1757237"/>
            <a:ext cx="9994791" cy="4381169"/>
          </a:xfrm>
        </p:spPr>
        <p:txBody>
          <a:bodyPr>
            <a:noAutofit/>
          </a:bodyPr>
          <a:lstStyle/>
          <a:p>
            <a:r>
              <a:rPr lang="en-US" sz="2400" dirty="0"/>
              <a:t>Beban </a:t>
            </a:r>
            <a:r>
              <a:rPr lang="en-US" sz="2400" dirty="0" err="1"/>
              <a:t>studi</a:t>
            </a:r>
            <a:r>
              <a:rPr lang="en-US" sz="2400" dirty="0"/>
              <a:t> </a:t>
            </a:r>
            <a:r>
              <a:rPr lang="en-US" sz="2400" dirty="0" err="1"/>
              <a:t>mahasiswa</a:t>
            </a:r>
            <a:r>
              <a:rPr lang="en-US" sz="2400" dirty="0"/>
              <a:t> </a:t>
            </a:r>
            <a:r>
              <a:rPr lang="en-US" sz="2400" dirty="0" err="1"/>
              <a:t>diukur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satuan</a:t>
            </a:r>
            <a:r>
              <a:rPr lang="en-US" sz="2400" dirty="0"/>
              <a:t> </a:t>
            </a:r>
            <a:r>
              <a:rPr lang="en-US" sz="2400" dirty="0" err="1"/>
              <a:t>kredit</a:t>
            </a:r>
            <a:r>
              <a:rPr lang="en-US" sz="2400" dirty="0"/>
              <a:t> semester (</a:t>
            </a:r>
            <a:r>
              <a:rPr lang="en-US" sz="2400" dirty="0" err="1"/>
              <a:t>sks</a:t>
            </a:r>
            <a:r>
              <a:rPr lang="en-US" sz="2400" dirty="0"/>
              <a:t>),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beban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minimal yang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ditempuh</a:t>
            </a:r>
            <a:r>
              <a:rPr lang="en-US" sz="2400" dirty="0"/>
              <a:t>:</a:t>
            </a:r>
          </a:p>
          <a:p>
            <a:pPr lvl="1"/>
            <a:r>
              <a:rPr lang="en-US" dirty="0"/>
              <a:t>Program Magister </a:t>
            </a:r>
            <a:r>
              <a:rPr lang="en-US" dirty="0" err="1"/>
              <a:t>sebesar</a:t>
            </a:r>
            <a:r>
              <a:rPr lang="en-US" dirty="0"/>
              <a:t> 36 </a:t>
            </a:r>
            <a:r>
              <a:rPr lang="en-US" dirty="0" err="1"/>
              <a:t>sks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masa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maksimal</a:t>
            </a:r>
            <a:r>
              <a:rPr lang="en-US" dirty="0"/>
              <a:t> 8 semester</a:t>
            </a:r>
          </a:p>
          <a:p>
            <a:pPr lvl="1"/>
            <a:r>
              <a:rPr lang="en-US" dirty="0"/>
              <a:t>Program </a:t>
            </a:r>
            <a:r>
              <a:rPr lang="en-US" dirty="0" err="1"/>
              <a:t>Doktor</a:t>
            </a:r>
            <a:r>
              <a:rPr lang="en-US" dirty="0"/>
              <a:t> </a:t>
            </a:r>
            <a:r>
              <a:rPr lang="en-US" dirty="0" err="1"/>
              <a:t>sebesar</a:t>
            </a:r>
            <a:r>
              <a:rPr lang="en-US" dirty="0"/>
              <a:t> 42 </a:t>
            </a:r>
            <a:r>
              <a:rPr lang="en-US" dirty="0" err="1"/>
              <a:t>sks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masa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maksimal</a:t>
            </a:r>
            <a:r>
              <a:rPr lang="en-US" dirty="0"/>
              <a:t> 14 semester</a:t>
            </a:r>
          </a:p>
          <a:p>
            <a:r>
              <a:rPr lang="en-US" sz="2400" dirty="0" err="1"/>
              <a:t>Pembelajaran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semester </a:t>
            </a:r>
            <a:r>
              <a:rPr lang="en-US" sz="2400" dirty="0" err="1"/>
              <a:t>dilakukan</a:t>
            </a:r>
            <a:r>
              <a:rPr lang="en-US" sz="2400" dirty="0"/>
              <a:t> minimal 16 </a:t>
            </a:r>
            <a:r>
              <a:rPr lang="en-US" sz="2400" dirty="0" err="1"/>
              <a:t>minggu</a:t>
            </a:r>
            <a:r>
              <a:rPr lang="en-US" sz="2400" dirty="0"/>
              <a:t> </a:t>
            </a:r>
            <a:r>
              <a:rPr lang="en-US" sz="2400" dirty="0" err="1"/>
              <a:t>termasuk</a:t>
            </a:r>
            <a:r>
              <a:rPr lang="en-US" sz="2400" dirty="0"/>
              <a:t> </a:t>
            </a:r>
            <a:r>
              <a:rPr lang="en-US" sz="2400" dirty="0" err="1"/>
              <a:t>evaluasinya</a:t>
            </a:r>
            <a:endParaRPr lang="en-US" sz="2400" dirty="0"/>
          </a:p>
          <a:p>
            <a:r>
              <a:rPr lang="en-US" sz="2400" dirty="0"/>
              <a:t>Satu </a:t>
            </a:r>
            <a:r>
              <a:rPr lang="en-US" sz="2400" dirty="0" err="1"/>
              <a:t>sks</a:t>
            </a:r>
            <a:r>
              <a:rPr lang="en-US" sz="2400" dirty="0"/>
              <a:t> proses </a:t>
            </a:r>
            <a:r>
              <a:rPr lang="en-US" sz="2400" dirty="0" err="1"/>
              <a:t>pembelajaran</a:t>
            </a:r>
            <a:r>
              <a:rPr lang="en-US" sz="2400" dirty="0"/>
              <a:t> </a:t>
            </a:r>
            <a:r>
              <a:rPr lang="en-US" sz="2400" dirty="0" err="1"/>
              <a:t>berupa</a:t>
            </a:r>
            <a:r>
              <a:rPr lang="en-US" sz="2400" dirty="0"/>
              <a:t> </a:t>
            </a:r>
            <a:r>
              <a:rPr lang="en-US" sz="2400" dirty="0" err="1"/>
              <a:t>kuliah</a:t>
            </a:r>
            <a:r>
              <a:rPr lang="en-US" sz="2400" dirty="0"/>
              <a:t>, </a:t>
            </a:r>
            <a:r>
              <a:rPr lang="en-US" sz="2400" dirty="0" err="1"/>
              <a:t>responsi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tutorial:</a:t>
            </a:r>
          </a:p>
          <a:p>
            <a:pPr lvl="1"/>
            <a:r>
              <a:rPr lang="en-US" dirty="0" err="1"/>
              <a:t>Tatap</a:t>
            </a:r>
            <a:r>
              <a:rPr lang="en-US" dirty="0"/>
              <a:t> </a:t>
            </a:r>
            <a:r>
              <a:rPr lang="en-US" dirty="0" err="1"/>
              <a:t>muka</a:t>
            </a:r>
            <a:r>
              <a:rPr lang="en-US" dirty="0"/>
              <a:t> 50 </a:t>
            </a:r>
            <a:r>
              <a:rPr lang="en-US" dirty="0" err="1"/>
              <a:t>menit</a:t>
            </a:r>
            <a:endParaRPr lang="en-US" dirty="0"/>
          </a:p>
          <a:p>
            <a:pPr lvl="1"/>
            <a:r>
              <a:rPr lang="en-US" dirty="0" err="1"/>
              <a:t>Penugasan</a:t>
            </a:r>
            <a:r>
              <a:rPr lang="en-US" dirty="0"/>
              <a:t> </a:t>
            </a:r>
            <a:r>
              <a:rPr lang="en-US" dirty="0" err="1"/>
              <a:t>terstruktur</a:t>
            </a:r>
            <a:r>
              <a:rPr lang="en-US" dirty="0"/>
              <a:t> 60 </a:t>
            </a:r>
            <a:r>
              <a:rPr lang="en-US" dirty="0" err="1"/>
              <a:t>menit</a:t>
            </a:r>
            <a:endParaRPr lang="en-US" dirty="0"/>
          </a:p>
          <a:p>
            <a:pPr lvl="1"/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mandiri</a:t>
            </a:r>
            <a:r>
              <a:rPr lang="en-US" dirty="0"/>
              <a:t> 60 </a:t>
            </a:r>
            <a:r>
              <a:rPr lang="en-US" dirty="0" err="1"/>
              <a:t>menit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4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34B2D-6BAD-4094-8630-5E5A37BFC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Evaluasi</a:t>
            </a:r>
            <a:r>
              <a:rPr lang="en-US" dirty="0"/>
              <a:t> Proses </a:t>
            </a:r>
            <a:r>
              <a:rPr lang="en-US" dirty="0" err="1"/>
              <a:t>dan</a:t>
            </a:r>
            <a:r>
              <a:rPr lang="en-US" dirty="0"/>
              <a:t> Hasil </a:t>
            </a:r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Mahasiswa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77C20-76A3-4E3C-A200-91ED1AAF8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0466" y="2554327"/>
            <a:ext cx="7899935" cy="2921368"/>
          </a:xfrm>
        </p:spPr>
        <p:txBody>
          <a:bodyPr>
            <a:normAutofit/>
          </a:bodyPr>
          <a:lstStyle/>
          <a:p>
            <a:r>
              <a:rPr lang="en-US" dirty="0" err="1"/>
              <a:t>Evaluasi</a:t>
            </a:r>
            <a:r>
              <a:rPr lang="en-US" dirty="0"/>
              <a:t> proses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belajar</a:t>
            </a:r>
            <a:r>
              <a:rPr lang="en-US" dirty="0"/>
              <a:t> minimal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empat</a:t>
            </a:r>
            <a:r>
              <a:rPr lang="en-US" dirty="0"/>
              <a:t> kali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semester</a:t>
            </a:r>
          </a:p>
          <a:p>
            <a:r>
              <a:rPr lang="en-US" dirty="0" err="1"/>
              <a:t>Mahasiswa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mengerjakan</a:t>
            </a:r>
            <a:r>
              <a:rPr lang="en-US" dirty="0"/>
              <a:t> </a:t>
            </a:r>
            <a:r>
              <a:rPr lang="en-US" dirty="0" err="1"/>
              <a:t>seluruh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mengikuti</a:t>
            </a:r>
            <a:r>
              <a:rPr lang="en-US" dirty="0"/>
              <a:t> </a:t>
            </a:r>
            <a:r>
              <a:rPr lang="en-US" dirty="0" err="1"/>
              <a:t>tahap</a:t>
            </a:r>
            <a:r>
              <a:rPr lang="en-US" dirty="0"/>
              <a:t> </a:t>
            </a:r>
            <a:r>
              <a:rPr lang="en-US" dirty="0" err="1"/>
              <a:t>evaluasi</a:t>
            </a:r>
            <a:r>
              <a:rPr lang="en-US" dirty="0"/>
              <a:t>,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belajar</a:t>
            </a:r>
            <a:r>
              <a:rPr lang="en-US" dirty="0"/>
              <a:t> di </a:t>
            </a:r>
            <a:r>
              <a:rPr lang="en-US" dirty="0" err="1"/>
              <a:t>akhir</a:t>
            </a:r>
            <a:r>
              <a:rPr lang="en-US" dirty="0"/>
              <a:t> semester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mendapat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79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34B2D-6BAD-4094-8630-5E5A37BFC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Evaluasi</a:t>
            </a:r>
            <a:r>
              <a:rPr lang="en-US" dirty="0"/>
              <a:t> Proses </a:t>
            </a:r>
            <a:r>
              <a:rPr lang="en-US" dirty="0" err="1"/>
              <a:t>dan</a:t>
            </a:r>
            <a:r>
              <a:rPr lang="en-US" dirty="0"/>
              <a:t> Hasil </a:t>
            </a:r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Mahasiswa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77C20-76A3-4E3C-A200-91ED1AAF8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9456" y="1758968"/>
            <a:ext cx="7899935" cy="507707"/>
          </a:xfrm>
        </p:spPr>
        <p:txBody>
          <a:bodyPr>
            <a:normAutofit/>
          </a:bodyPr>
          <a:lstStyle/>
          <a:p>
            <a:r>
              <a:rPr lang="en-US" sz="2400" dirty="0"/>
              <a:t>Skala </a:t>
            </a:r>
            <a:r>
              <a:rPr lang="en-US" sz="2400" dirty="0" err="1"/>
              <a:t>pengukuran</a:t>
            </a:r>
            <a:r>
              <a:rPr lang="en-US" sz="2400" dirty="0"/>
              <a:t> </a:t>
            </a:r>
            <a:r>
              <a:rPr lang="en-US" sz="2400" dirty="0" err="1"/>
              <a:t>evaluasi</a:t>
            </a:r>
            <a:r>
              <a:rPr lang="en-US" sz="2400" dirty="0"/>
              <a:t> proses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hasil</a:t>
            </a:r>
            <a:r>
              <a:rPr lang="en-US" sz="2400" dirty="0"/>
              <a:t> </a:t>
            </a:r>
            <a:r>
              <a:rPr lang="en-US" sz="2400" dirty="0" err="1"/>
              <a:t>belajar</a:t>
            </a:r>
            <a:r>
              <a:rPr lang="en-US" sz="2400" dirty="0"/>
              <a:t>:</a:t>
            </a:r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288D4C-7FE0-4934-B525-22A8CB737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673955"/>
              </p:ext>
            </p:extLst>
          </p:nvPr>
        </p:nvGraphicFramePr>
        <p:xfrm>
          <a:off x="2449002" y="2411928"/>
          <a:ext cx="7005100" cy="3799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475">
                  <a:extLst>
                    <a:ext uri="{9D8B030D-6E8A-4147-A177-3AD203B41FA5}">
                      <a16:colId xmlns:a16="http://schemas.microsoft.com/office/drawing/2014/main" val="2943494065"/>
                    </a:ext>
                  </a:extLst>
                </a:gridCol>
                <a:gridCol w="1549496">
                  <a:extLst>
                    <a:ext uri="{9D8B030D-6E8A-4147-A177-3AD203B41FA5}">
                      <a16:colId xmlns:a16="http://schemas.microsoft.com/office/drawing/2014/main" val="2288603178"/>
                    </a:ext>
                  </a:extLst>
                </a:gridCol>
                <a:gridCol w="1961388">
                  <a:extLst>
                    <a:ext uri="{9D8B030D-6E8A-4147-A177-3AD203B41FA5}">
                      <a16:colId xmlns:a16="http://schemas.microsoft.com/office/drawing/2014/main" val="1505651058"/>
                    </a:ext>
                  </a:extLst>
                </a:gridCol>
                <a:gridCol w="1926741">
                  <a:extLst>
                    <a:ext uri="{9D8B030D-6E8A-4147-A177-3AD203B41FA5}">
                      <a16:colId xmlns:a16="http://schemas.microsoft.com/office/drawing/2014/main" val="3076953330"/>
                    </a:ext>
                  </a:extLst>
                </a:gridCol>
              </a:tblGrid>
              <a:tr h="4748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Nilai </a:t>
                      </a:r>
                      <a:r>
                        <a:rPr lang="en-US" sz="2000" dirty="0" err="1"/>
                        <a:t>Angka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Nilai </a:t>
                      </a:r>
                      <a:r>
                        <a:rPr lang="en-US" sz="2000" dirty="0" err="1"/>
                        <a:t>Huruf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Nilai </a:t>
                      </a:r>
                      <a:r>
                        <a:rPr lang="en-US" sz="2000" dirty="0" err="1"/>
                        <a:t>Numerik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Sebutan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75897"/>
                  </a:ext>
                </a:extLst>
              </a:tr>
              <a:tr h="4748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86-100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4.0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Istimewa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9243028"/>
                  </a:ext>
                </a:extLst>
              </a:tr>
              <a:tr h="4748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76-85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AB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3.5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Baik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Sekali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9914763"/>
                  </a:ext>
                </a:extLst>
              </a:tr>
              <a:tr h="4748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66-75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3.0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Baik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83616817"/>
                  </a:ext>
                </a:extLst>
              </a:tr>
              <a:tr h="4748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61-65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BC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2.5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Cukup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Baik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41958830"/>
                  </a:ext>
                </a:extLst>
              </a:tr>
              <a:tr h="4748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56-60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2.0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Cukup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016576"/>
                  </a:ext>
                </a:extLst>
              </a:tr>
              <a:tr h="4748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41-55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1.0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Kurang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792218"/>
                  </a:ext>
                </a:extLst>
              </a:tr>
              <a:tr h="4748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0-40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Kurang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Sekali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96561705"/>
                  </a:ext>
                </a:extLst>
              </a:tr>
            </a:tbl>
          </a:graphicData>
        </a:graphic>
      </p:graphicFrame>
      <p:sp>
        <p:nvSpPr>
          <p:cNvPr id="5" name="Cloud 4">
            <a:extLst>
              <a:ext uri="{FF2B5EF4-FFF2-40B4-BE49-F238E27FC236}">
                <a16:creationId xmlns:a16="http://schemas.microsoft.com/office/drawing/2014/main" id="{92328731-42CF-48E6-802D-6AA36CEBF184}"/>
              </a:ext>
            </a:extLst>
          </p:cNvPr>
          <p:cNvSpPr/>
          <p:nvPr/>
        </p:nvSpPr>
        <p:spPr>
          <a:xfrm>
            <a:off x="2689637" y="3769665"/>
            <a:ext cx="1150375" cy="507707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02165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34B2D-6BAD-4094-8630-5E5A37BFC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Evaluasi</a:t>
            </a:r>
            <a:r>
              <a:rPr lang="en-US" dirty="0"/>
              <a:t> Proses </a:t>
            </a:r>
            <a:r>
              <a:rPr lang="en-US" dirty="0" err="1"/>
              <a:t>dan</a:t>
            </a:r>
            <a:r>
              <a:rPr lang="en-US" dirty="0"/>
              <a:t> Hasil </a:t>
            </a:r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Mahasiswa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77C20-76A3-4E3C-A200-91ED1AAF8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032" y="1876769"/>
            <a:ext cx="7899935" cy="772403"/>
          </a:xfrm>
        </p:spPr>
        <p:txBody>
          <a:bodyPr>
            <a:normAutofit/>
          </a:bodyPr>
          <a:lstStyle/>
          <a:p>
            <a:r>
              <a:rPr lang="en-US" sz="2400" dirty="0" err="1"/>
              <a:t>Ukuran</a:t>
            </a:r>
            <a:r>
              <a:rPr lang="en-US" sz="2400" dirty="0"/>
              <a:t> </a:t>
            </a:r>
            <a:r>
              <a:rPr lang="en-US" sz="2400" dirty="0" err="1"/>
              <a:t>keberhasilan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hasil</a:t>
            </a:r>
            <a:r>
              <a:rPr lang="en-US" sz="2400" dirty="0"/>
              <a:t> </a:t>
            </a:r>
            <a:r>
              <a:rPr lang="en-US" sz="2400" dirty="0" err="1"/>
              <a:t>belajar</a:t>
            </a:r>
            <a:r>
              <a:rPr lang="en-US" sz="2400" dirty="0"/>
              <a:t> </a:t>
            </a:r>
            <a:r>
              <a:rPr lang="en-US" sz="2400" dirty="0" err="1"/>
              <a:t>dinyatakan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Indeks</a:t>
            </a:r>
            <a:r>
              <a:rPr lang="en-US" sz="2400" dirty="0"/>
              <a:t> </a:t>
            </a:r>
            <a:r>
              <a:rPr lang="en-US" sz="2400" dirty="0" err="1"/>
              <a:t>Prestasi</a:t>
            </a:r>
            <a:r>
              <a:rPr lang="en-US" sz="2400" dirty="0"/>
              <a:t> (IP) yang </a:t>
            </a:r>
            <a:r>
              <a:rPr lang="en-US" sz="2400" dirty="0" err="1"/>
              <a:t>dihitung</a:t>
            </a:r>
            <a:r>
              <a:rPr lang="en-US" sz="2400" dirty="0"/>
              <a:t> </a:t>
            </a:r>
            <a:r>
              <a:rPr lang="en-US" sz="2400" dirty="0" err="1"/>
              <a:t>sbb</a:t>
            </a:r>
            <a:r>
              <a:rPr lang="en-US" sz="2400" dirty="0"/>
              <a:t>:</a:t>
            </a:r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3B6DC67-151F-4A29-B725-C280239B0975}"/>
                  </a:ext>
                </a:extLst>
              </p:cNvPr>
              <p:cNvSpPr/>
              <p:nvPr/>
            </p:nvSpPr>
            <p:spPr>
              <a:xfrm>
                <a:off x="3987714" y="2944333"/>
                <a:ext cx="2770895" cy="9025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𝐼𝑃</m:t>
                      </m:r>
                      <m:r>
                        <a:rPr lang="en-GB" sz="240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GB" sz="240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3B6DC67-151F-4A29-B725-C280239B0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714" y="2944333"/>
                <a:ext cx="2770895" cy="9025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2766F2-47E5-4CD6-A59D-B54CA91D5A52}"/>
              </a:ext>
            </a:extLst>
          </p:cNvPr>
          <p:cNvSpPr txBox="1">
            <a:spLocks/>
          </p:cNvSpPr>
          <p:nvPr/>
        </p:nvSpPr>
        <p:spPr>
          <a:xfrm>
            <a:off x="2425148" y="4260116"/>
            <a:ext cx="6995243" cy="1289894"/>
          </a:xfrm>
          <a:prstGeom prst="rect">
            <a:avLst/>
          </a:prstGeom>
        </p:spPr>
        <p:txBody>
          <a:bodyPr vert="horz" lIns="68580" tIns="34290" rIns="68580" bIns="3429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/>
              <a:t>N: </a:t>
            </a:r>
            <a:r>
              <a:rPr lang="en-US" sz="3800" dirty="0" err="1"/>
              <a:t>nilai</a:t>
            </a:r>
            <a:r>
              <a:rPr lang="en-US" sz="3800" dirty="0"/>
              <a:t> </a:t>
            </a:r>
            <a:r>
              <a:rPr lang="en-US" sz="3800" dirty="0" err="1"/>
              <a:t>numerik</a:t>
            </a:r>
            <a:r>
              <a:rPr lang="en-US" sz="3800" dirty="0"/>
              <a:t> </a:t>
            </a:r>
            <a:r>
              <a:rPr lang="en-US" sz="3800" dirty="0" err="1"/>
              <a:t>hasil</a:t>
            </a:r>
            <a:r>
              <a:rPr lang="en-US" sz="3800" dirty="0"/>
              <a:t> </a:t>
            </a:r>
            <a:r>
              <a:rPr lang="en-US" sz="3800" dirty="0" err="1"/>
              <a:t>evaluasi</a:t>
            </a:r>
            <a:r>
              <a:rPr lang="en-US" sz="3800" dirty="0"/>
              <a:t> </a:t>
            </a:r>
            <a:r>
              <a:rPr lang="en-US" sz="3800" dirty="0" err="1"/>
              <a:t>masing-masing</a:t>
            </a:r>
            <a:r>
              <a:rPr lang="en-US" sz="3800" dirty="0"/>
              <a:t> MK</a:t>
            </a:r>
          </a:p>
          <a:p>
            <a:r>
              <a:rPr lang="en-US" sz="3800" dirty="0"/>
              <a:t>K: </a:t>
            </a:r>
            <a:r>
              <a:rPr lang="en-US" sz="3800" dirty="0" err="1"/>
              <a:t>besar</a:t>
            </a:r>
            <a:r>
              <a:rPr lang="en-US" sz="3800" dirty="0"/>
              <a:t> </a:t>
            </a:r>
            <a:r>
              <a:rPr lang="en-US" sz="3800" dirty="0" err="1"/>
              <a:t>sks</a:t>
            </a:r>
            <a:r>
              <a:rPr lang="en-US" sz="3800" dirty="0"/>
              <a:t> </a:t>
            </a:r>
            <a:r>
              <a:rPr lang="en-US" sz="3800" dirty="0" err="1"/>
              <a:t>masing-masing</a:t>
            </a:r>
            <a:r>
              <a:rPr lang="en-US" sz="3800" dirty="0"/>
              <a:t> MK</a:t>
            </a:r>
          </a:p>
          <a:p>
            <a:r>
              <a:rPr lang="en-US" sz="3800" dirty="0"/>
              <a:t>n: </a:t>
            </a:r>
            <a:r>
              <a:rPr lang="en-US" sz="3800" dirty="0" err="1"/>
              <a:t>jumlah</a:t>
            </a:r>
            <a:r>
              <a:rPr lang="en-US" sz="3800" dirty="0"/>
              <a:t> MK yang </a:t>
            </a:r>
            <a:r>
              <a:rPr lang="en-US" sz="3800" dirty="0" err="1"/>
              <a:t>diambil</a:t>
            </a:r>
            <a:endParaRPr lang="en-US" sz="3800" dirty="0"/>
          </a:p>
          <a:p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278267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10D77-07FF-41F6-9070-0AAAB316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Evaluasi</a:t>
            </a:r>
            <a:r>
              <a:rPr lang="en-US" dirty="0"/>
              <a:t> Proses </a:t>
            </a:r>
            <a:r>
              <a:rPr lang="en-US" dirty="0" err="1"/>
              <a:t>dan</a:t>
            </a:r>
            <a:r>
              <a:rPr lang="en-US" dirty="0"/>
              <a:t> Hasil </a:t>
            </a:r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Mahasiswa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3B8E-D350-4649-BFEB-2D96B6BEB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9810" y="1583018"/>
            <a:ext cx="7692390" cy="459581"/>
          </a:xfrm>
        </p:spPr>
        <p:txBody>
          <a:bodyPr>
            <a:normAutofit/>
          </a:bodyPr>
          <a:lstStyle/>
          <a:p>
            <a:r>
              <a:rPr lang="en-US" sz="2400" dirty="0" err="1"/>
              <a:t>Kemampuan</a:t>
            </a:r>
            <a:r>
              <a:rPr lang="en-US" sz="2400" dirty="0"/>
              <a:t> salah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bahasa</a:t>
            </a:r>
            <a:r>
              <a:rPr lang="en-US" sz="2400" dirty="0"/>
              <a:t> </a:t>
            </a:r>
            <a:r>
              <a:rPr lang="en-US" sz="2400" dirty="0" err="1"/>
              <a:t>asing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D4CB31-8CDC-4D1D-845D-4B34D15E2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158132"/>
              </p:ext>
            </p:extLst>
          </p:nvPr>
        </p:nvGraphicFramePr>
        <p:xfrm>
          <a:off x="3307742" y="2195117"/>
          <a:ext cx="4421961" cy="2869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3429">
                  <a:extLst>
                    <a:ext uri="{9D8B030D-6E8A-4147-A177-3AD203B41FA5}">
                      <a16:colId xmlns:a16="http://schemas.microsoft.com/office/drawing/2014/main" val="2885831672"/>
                    </a:ext>
                  </a:extLst>
                </a:gridCol>
                <a:gridCol w="1489133">
                  <a:extLst>
                    <a:ext uri="{9D8B030D-6E8A-4147-A177-3AD203B41FA5}">
                      <a16:colId xmlns:a16="http://schemas.microsoft.com/office/drawing/2014/main" val="1318936304"/>
                    </a:ext>
                  </a:extLst>
                </a:gridCol>
                <a:gridCol w="1399399">
                  <a:extLst>
                    <a:ext uri="{9D8B030D-6E8A-4147-A177-3AD203B41FA5}">
                      <a16:colId xmlns:a16="http://schemas.microsoft.com/office/drawing/2014/main" val="4164654594"/>
                    </a:ext>
                  </a:extLst>
                </a:gridCol>
              </a:tblGrid>
              <a:tr h="409886">
                <a:tc>
                  <a:txBody>
                    <a:bodyPr/>
                    <a:lstStyle/>
                    <a:p>
                      <a:endParaRPr lang="en-GB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Magister</a:t>
                      </a:r>
                      <a:endParaRPr lang="en-GB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/>
                        <a:t>Doktor</a:t>
                      </a:r>
                      <a:endParaRPr lang="en-GB" sz="2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5739632"/>
                  </a:ext>
                </a:extLst>
              </a:tr>
              <a:tr h="4098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/>
                        <a:t>Inggris</a:t>
                      </a:r>
                      <a:r>
                        <a:rPr lang="en-US" sz="2000" b="0" dirty="0" smtClean="0"/>
                        <a:t>*)</a:t>
                      </a:r>
                      <a:endParaRPr lang="en-GB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477</a:t>
                      </a:r>
                      <a:endParaRPr lang="en-GB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500</a:t>
                      </a:r>
                      <a:endParaRPr lang="en-GB" sz="2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61217627"/>
                  </a:ext>
                </a:extLst>
              </a:tr>
              <a:tr h="409886">
                <a:tc>
                  <a:txBody>
                    <a:bodyPr/>
                    <a:lstStyle/>
                    <a:p>
                      <a:r>
                        <a:rPr lang="en-US" sz="2000" b="0" dirty="0" err="1" smtClean="0"/>
                        <a:t>Jepang</a:t>
                      </a:r>
                      <a:endParaRPr lang="en-GB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b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30138081"/>
                  </a:ext>
                </a:extLst>
              </a:tr>
              <a:tr h="409886">
                <a:tc>
                  <a:txBody>
                    <a:bodyPr/>
                    <a:lstStyle/>
                    <a:p>
                      <a:r>
                        <a:rPr lang="en-US" sz="2000" b="0" dirty="0" err="1" smtClean="0"/>
                        <a:t>Jerman</a:t>
                      </a:r>
                      <a:endParaRPr lang="en-GB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15500485"/>
                  </a:ext>
                </a:extLst>
              </a:tr>
              <a:tr h="409886">
                <a:tc>
                  <a:txBody>
                    <a:bodyPr/>
                    <a:lstStyle/>
                    <a:p>
                      <a:r>
                        <a:rPr lang="en-US" sz="2000" b="0" dirty="0" err="1" smtClean="0"/>
                        <a:t>Perancis</a:t>
                      </a:r>
                      <a:endParaRPr lang="en-GB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b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7673241"/>
                  </a:ext>
                </a:extLst>
              </a:tr>
              <a:tr h="409886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Mandarin</a:t>
                      </a:r>
                      <a:endParaRPr lang="en-GB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b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8256896"/>
                  </a:ext>
                </a:extLst>
              </a:tr>
              <a:tr h="409886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Arab</a:t>
                      </a:r>
                      <a:endParaRPr lang="en-GB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b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80821908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036671-5DDE-44D0-9A7F-5679CA22D359}"/>
              </a:ext>
            </a:extLst>
          </p:cNvPr>
          <p:cNvSpPr txBox="1">
            <a:spLocks/>
          </p:cNvSpPr>
          <p:nvPr/>
        </p:nvSpPr>
        <p:spPr>
          <a:xfrm>
            <a:off x="2405749" y="5313904"/>
            <a:ext cx="7058754" cy="45958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*) </a:t>
            </a:r>
            <a:r>
              <a:rPr lang="en-US" sz="2000" dirty="0" err="1"/>
              <a:t>skor</a:t>
            </a:r>
            <a:r>
              <a:rPr lang="en-US" sz="2000" dirty="0"/>
              <a:t> </a:t>
            </a:r>
            <a:r>
              <a:rPr lang="en-US" sz="2000" dirty="0" err="1"/>
              <a:t>berdasarkan</a:t>
            </a:r>
            <a:r>
              <a:rPr lang="en-US" sz="2000" dirty="0"/>
              <a:t> </a:t>
            </a:r>
            <a:r>
              <a:rPr lang="en-US" sz="2000" dirty="0" err="1"/>
              <a:t>tes</a:t>
            </a:r>
            <a:r>
              <a:rPr lang="en-US" sz="2000" dirty="0"/>
              <a:t> </a:t>
            </a:r>
            <a:r>
              <a:rPr lang="en-US" sz="2000" dirty="0" err="1"/>
              <a:t>sejenis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TOEFL paper based</a:t>
            </a:r>
          </a:p>
          <a:p>
            <a:pPr marL="0" indent="0">
              <a:buNone/>
            </a:pP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229410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51C03-2D30-4EC9-8704-4AF35A56C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Evaluasi</a:t>
            </a:r>
            <a:r>
              <a:rPr lang="es-ES" dirty="0"/>
              <a:t> </a:t>
            </a:r>
            <a:r>
              <a:rPr lang="es-ES" dirty="0" err="1"/>
              <a:t>Proses</a:t>
            </a:r>
            <a:r>
              <a:rPr lang="es-ES" dirty="0"/>
              <a:t> dan </a:t>
            </a:r>
            <a:r>
              <a:rPr lang="es-ES" dirty="0" err="1"/>
              <a:t>Hasil</a:t>
            </a:r>
            <a:r>
              <a:rPr lang="es-ES" dirty="0"/>
              <a:t> </a:t>
            </a:r>
            <a:r>
              <a:rPr lang="es-ES" dirty="0" err="1"/>
              <a:t>Belajar</a:t>
            </a:r>
            <a:r>
              <a:rPr lang="es-ES" dirty="0"/>
              <a:t> </a:t>
            </a:r>
            <a:r>
              <a:rPr lang="es-ES" dirty="0" err="1"/>
              <a:t>Mahasiswa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26EB9-9CF1-4DBD-B065-8D2449845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57" y="1760486"/>
            <a:ext cx="7692390" cy="419509"/>
          </a:xfrm>
        </p:spPr>
        <p:txBody>
          <a:bodyPr>
            <a:noAutofit/>
          </a:bodyPr>
          <a:lstStyle/>
          <a:p>
            <a:r>
              <a:rPr lang="en-US" sz="2400" dirty="0" err="1"/>
              <a:t>Predikat</a:t>
            </a:r>
            <a:r>
              <a:rPr lang="en-US" sz="2400" dirty="0"/>
              <a:t> </a:t>
            </a:r>
            <a:r>
              <a:rPr lang="en-US" sz="2400" dirty="0" err="1"/>
              <a:t>kelulusan</a:t>
            </a:r>
            <a:r>
              <a:rPr lang="en-US" sz="2400" dirty="0"/>
              <a:t> </a:t>
            </a:r>
            <a:r>
              <a:rPr lang="en-US" sz="2400" b="1" dirty="0"/>
              <a:t>Program Magister</a:t>
            </a:r>
            <a:r>
              <a:rPr lang="en-US" sz="2400" dirty="0"/>
              <a:t>:</a:t>
            </a:r>
            <a:endParaRPr lang="en-GB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007A7C-C57C-44AC-87EF-548FB922A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495748"/>
              </p:ext>
            </p:extLst>
          </p:nvPr>
        </p:nvGraphicFramePr>
        <p:xfrm>
          <a:off x="1977221" y="2343089"/>
          <a:ext cx="7405320" cy="2952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330">
                  <a:extLst>
                    <a:ext uri="{9D8B030D-6E8A-4147-A177-3AD203B41FA5}">
                      <a16:colId xmlns:a16="http://schemas.microsoft.com/office/drawing/2014/main" val="3763076986"/>
                    </a:ext>
                  </a:extLst>
                </a:gridCol>
                <a:gridCol w="1851330">
                  <a:extLst>
                    <a:ext uri="{9D8B030D-6E8A-4147-A177-3AD203B41FA5}">
                      <a16:colId xmlns:a16="http://schemas.microsoft.com/office/drawing/2014/main" val="1145162818"/>
                    </a:ext>
                  </a:extLst>
                </a:gridCol>
                <a:gridCol w="1851330">
                  <a:extLst>
                    <a:ext uri="{9D8B030D-6E8A-4147-A177-3AD203B41FA5}">
                      <a16:colId xmlns:a16="http://schemas.microsoft.com/office/drawing/2014/main" val="1463211433"/>
                    </a:ext>
                  </a:extLst>
                </a:gridCol>
                <a:gridCol w="1851330">
                  <a:extLst>
                    <a:ext uri="{9D8B030D-6E8A-4147-A177-3AD203B41FA5}">
                      <a16:colId xmlns:a16="http://schemas.microsoft.com/office/drawing/2014/main" val="3649179721"/>
                    </a:ext>
                  </a:extLst>
                </a:gridCol>
              </a:tblGrid>
              <a:tr h="44514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Predikat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IPK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Masa </a:t>
                      </a:r>
                      <a:r>
                        <a:rPr lang="en-US" sz="2000" dirty="0" err="1"/>
                        <a:t>Studi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Keterangan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18834393"/>
                  </a:ext>
                </a:extLst>
              </a:tr>
              <a:tr h="445143">
                <a:tc>
                  <a:txBody>
                    <a:bodyPr/>
                    <a:lstStyle/>
                    <a:p>
                      <a:r>
                        <a:rPr lang="en-US" sz="2000" dirty="0"/>
                        <a:t>Cum laude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ym typeface="Symbol" panose="05050102010706020507" pitchFamily="18" charset="2"/>
                        </a:rPr>
                        <a:t> 3.75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 2 </a:t>
                      </a:r>
                      <a:r>
                        <a:rPr lang="en-GB" sz="2000" dirty="0" err="1">
                          <a:sym typeface="Symbol" panose="05050102010706020507" pitchFamily="18" charset="2"/>
                        </a:rPr>
                        <a:t>tahun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Nilai minimal B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91840155"/>
                  </a:ext>
                </a:extLst>
              </a:tr>
              <a:tr h="808525">
                <a:tc>
                  <a:txBody>
                    <a:bodyPr/>
                    <a:lstStyle/>
                    <a:p>
                      <a:r>
                        <a:rPr lang="en-US" sz="2000" dirty="0" err="1"/>
                        <a:t>Sangat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Memuaskan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 3.75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 2 </a:t>
                      </a:r>
                      <a:r>
                        <a:rPr lang="en-GB" sz="2000" dirty="0" err="1">
                          <a:sym typeface="Symbol" panose="05050102010706020507" pitchFamily="18" charset="2"/>
                        </a:rPr>
                        <a:t>tahun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75676794"/>
                  </a:ext>
                </a:extLst>
              </a:tr>
              <a:tr h="808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Sangat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Memuaskan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3.51 </a:t>
                      </a:r>
                      <a:r>
                        <a:rPr lang="en-US" sz="2000" dirty="0">
                          <a:sym typeface="Symbol" panose="05050102010706020507" pitchFamily="18" charset="2"/>
                        </a:rPr>
                        <a:t> IPK  3.75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95704125"/>
                  </a:ext>
                </a:extLst>
              </a:tr>
              <a:tr h="445143">
                <a:tc>
                  <a:txBody>
                    <a:bodyPr/>
                    <a:lstStyle/>
                    <a:p>
                      <a:r>
                        <a:rPr lang="en-US" sz="2000" dirty="0" err="1"/>
                        <a:t>Memuaskan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3.00 </a:t>
                      </a:r>
                      <a:r>
                        <a:rPr lang="en-US" sz="2000" dirty="0">
                          <a:sym typeface="Symbol" panose="05050102010706020507" pitchFamily="18" charset="2"/>
                        </a:rPr>
                        <a:t> IPK  3.5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29664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75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51C03-2D30-4EC9-8704-4AF35A56C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Evaluasi</a:t>
            </a:r>
            <a:r>
              <a:rPr lang="es-ES" dirty="0"/>
              <a:t> </a:t>
            </a:r>
            <a:r>
              <a:rPr lang="es-ES" dirty="0" err="1"/>
              <a:t>Proses</a:t>
            </a:r>
            <a:r>
              <a:rPr lang="es-ES" dirty="0"/>
              <a:t> dan </a:t>
            </a:r>
            <a:r>
              <a:rPr lang="es-ES" dirty="0" err="1"/>
              <a:t>Hasil</a:t>
            </a:r>
            <a:r>
              <a:rPr lang="es-ES" dirty="0"/>
              <a:t> </a:t>
            </a:r>
            <a:r>
              <a:rPr lang="es-ES" dirty="0" err="1"/>
              <a:t>Belajar</a:t>
            </a:r>
            <a:r>
              <a:rPr lang="es-ES" dirty="0"/>
              <a:t> </a:t>
            </a:r>
            <a:r>
              <a:rPr lang="es-ES" dirty="0" err="1"/>
              <a:t>Mahasiswa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8028AE-B154-4F0F-AF1F-6B732CF5AC57}"/>
              </a:ext>
            </a:extLst>
          </p:cNvPr>
          <p:cNvSpPr txBox="1">
            <a:spLocks/>
          </p:cNvSpPr>
          <p:nvPr/>
        </p:nvSpPr>
        <p:spPr>
          <a:xfrm>
            <a:off x="1965703" y="1907743"/>
            <a:ext cx="7748034" cy="33225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/>
              <a:t>Predikat</a:t>
            </a:r>
            <a:r>
              <a:rPr lang="en-US" sz="2400" dirty="0"/>
              <a:t> </a:t>
            </a:r>
            <a:r>
              <a:rPr lang="en-US" sz="2400" dirty="0" err="1"/>
              <a:t>kelulusan</a:t>
            </a:r>
            <a:r>
              <a:rPr lang="en-US" sz="2400" dirty="0"/>
              <a:t> </a:t>
            </a:r>
            <a:r>
              <a:rPr lang="en-US" sz="2400" b="1" dirty="0"/>
              <a:t>Program </a:t>
            </a:r>
            <a:r>
              <a:rPr lang="en-US" sz="2400" b="1" dirty="0" err="1"/>
              <a:t>Doktor</a:t>
            </a:r>
            <a:r>
              <a:rPr lang="en-US" sz="2400" dirty="0"/>
              <a:t>:</a:t>
            </a:r>
            <a:endParaRPr lang="en-GB" sz="2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152FF9-8CFB-453E-9793-A7E3B1BCB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503917"/>
              </p:ext>
            </p:extLst>
          </p:nvPr>
        </p:nvGraphicFramePr>
        <p:xfrm>
          <a:off x="1709531" y="2558721"/>
          <a:ext cx="8790414" cy="3017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295">
                  <a:extLst>
                    <a:ext uri="{9D8B030D-6E8A-4147-A177-3AD203B41FA5}">
                      <a16:colId xmlns:a16="http://schemas.microsoft.com/office/drawing/2014/main" val="3763076986"/>
                    </a:ext>
                  </a:extLst>
                </a:gridCol>
                <a:gridCol w="2224603">
                  <a:extLst>
                    <a:ext uri="{9D8B030D-6E8A-4147-A177-3AD203B41FA5}">
                      <a16:colId xmlns:a16="http://schemas.microsoft.com/office/drawing/2014/main" val="1145162818"/>
                    </a:ext>
                  </a:extLst>
                </a:gridCol>
                <a:gridCol w="1541753">
                  <a:extLst>
                    <a:ext uri="{9D8B030D-6E8A-4147-A177-3AD203B41FA5}">
                      <a16:colId xmlns:a16="http://schemas.microsoft.com/office/drawing/2014/main" val="1463211433"/>
                    </a:ext>
                  </a:extLst>
                </a:gridCol>
                <a:gridCol w="2663763">
                  <a:extLst>
                    <a:ext uri="{9D8B030D-6E8A-4147-A177-3AD203B41FA5}">
                      <a16:colId xmlns:a16="http://schemas.microsoft.com/office/drawing/2014/main" val="3649179721"/>
                    </a:ext>
                  </a:extLst>
                </a:gridCol>
              </a:tblGrid>
              <a:tr h="44272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Predikat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IPK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Masa </a:t>
                      </a:r>
                      <a:r>
                        <a:rPr lang="en-US" sz="2000" dirty="0" err="1"/>
                        <a:t>Studi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Keterangan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18834393"/>
                  </a:ext>
                </a:extLst>
              </a:tr>
              <a:tr h="804126">
                <a:tc>
                  <a:txBody>
                    <a:bodyPr/>
                    <a:lstStyle/>
                    <a:p>
                      <a:r>
                        <a:rPr lang="en-US" sz="2000" dirty="0"/>
                        <a:t>Cum laude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ym typeface="Symbol" panose="05050102010706020507" pitchFamily="18" charset="2"/>
                        </a:rPr>
                        <a:t> 3.75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 4 </a:t>
                      </a:r>
                      <a:r>
                        <a:rPr lang="en-GB" sz="2000" dirty="0" err="1">
                          <a:sym typeface="Symbol" panose="05050102010706020507" pitchFamily="18" charset="2"/>
                        </a:rPr>
                        <a:t>tahun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Publikasi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jurnal</a:t>
                      </a:r>
                      <a:r>
                        <a:rPr lang="en-US" sz="2000" dirty="0"/>
                        <a:t> minimal Q2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91840155"/>
                  </a:ext>
                </a:extLst>
              </a:tr>
              <a:tr h="442721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 3.75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 3 </a:t>
                      </a:r>
                      <a:r>
                        <a:rPr lang="en-GB" sz="2000" dirty="0" err="1">
                          <a:sym typeface="Symbol" panose="05050102010706020507" pitchFamily="18" charset="2"/>
                        </a:rPr>
                        <a:t>tahun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75676794"/>
                  </a:ext>
                </a:extLst>
              </a:tr>
              <a:tr h="4427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Sangat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Memuaskan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ym typeface="Symbol" panose="05050102010706020507" pitchFamily="18" charset="2"/>
                        </a:rPr>
                        <a:t> 3.75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 3 </a:t>
                      </a:r>
                      <a:r>
                        <a:rPr lang="en-GB" sz="2000" dirty="0" err="1">
                          <a:sym typeface="Symbol" panose="05050102010706020507" pitchFamily="18" charset="2"/>
                        </a:rPr>
                        <a:t>tahun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95704125"/>
                  </a:ext>
                </a:extLst>
              </a:tr>
              <a:tr h="4427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3.51 </a:t>
                      </a:r>
                      <a:r>
                        <a:rPr lang="en-US" sz="2000" dirty="0">
                          <a:sym typeface="Symbol" panose="05050102010706020507" pitchFamily="18" charset="2"/>
                        </a:rPr>
                        <a:t> IPK  3.75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62504776"/>
                  </a:ext>
                </a:extLst>
              </a:tr>
              <a:tr h="442721">
                <a:tc>
                  <a:txBody>
                    <a:bodyPr/>
                    <a:lstStyle/>
                    <a:p>
                      <a:r>
                        <a:rPr lang="en-US" sz="2000" dirty="0" err="1"/>
                        <a:t>Memuaskan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3.00 </a:t>
                      </a:r>
                      <a:r>
                        <a:rPr lang="en-US" sz="2000" dirty="0">
                          <a:sym typeface="Symbol" panose="05050102010706020507" pitchFamily="18" charset="2"/>
                        </a:rPr>
                        <a:t> IPK  3.5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29664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39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4242E-6062-4D37-9834-4E9CFAA31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Sementara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46D49-47D5-4929-A2D3-AB92B127C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Mahasiswa</a:t>
            </a:r>
            <a:r>
              <a:rPr lang="en-US" sz="2400" dirty="0"/>
              <a:t> </a:t>
            </a:r>
            <a:r>
              <a:rPr lang="en-US" sz="2400" dirty="0" err="1"/>
              <a:t>diperbolehkan</a:t>
            </a:r>
            <a:r>
              <a:rPr lang="en-US" sz="2400" dirty="0"/>
              <a:t> </a:t>
            </a:r>
            <a:r>
              <a:rPr lang="en-US" sz="2400" dirty="0" err="1"/>
              <a:t>mengajukan</a:t>
            </a:r>
            <a:r>
              <a:rPr lang="en-US" sz="2400" dirty="0"/>
              <a:t> </a:t>
            </a:r>
            <a:r>
              <a:rPr lang="en-US" sz="2400" dirty="0" err="1"/>
              <a:t>cuti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</a:t>
            </a:r>
            <a:r>
              <a:rPr lang="en-US" sz="2400" dirty="0" err="1"/>
              <a:t>setelah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mengikuti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kuliah</a:t>
            </a:r>
            <a:r>
              <a:rPr lang="en-US" sz="2400" b="1" dirty="0">
                <a:solidFill>
                  <a:srgbClr val="FF0000"/>
                </a:solidFill>
              </a:rPr>
              <a:t> minimal </a:t>
            </a:r>
            <a:r>
              <a:rPr lang="en-US" sz="2400" b="1" dirty="0" err="1">
                <a:solidFill>
                  <a:srgbClr val="FF0000"/>
                </a:solidFill>
              </a:rPr>
              <a:t>dua</a:t>
            </a:r>
            <a:r>
              <a:rPr lang="en-US" sz="2400" b="1" dirty="0">
                <a:solidFill>
                  <a:srgbClr val="FF0000"/>
                </a:solidFill>
              </a:rPr>
              <a:t> semester </a:t>
            </a:r>
            <a:r>
              <a:rPr lang="en-US" sz="2400" dirty="0" err="1"/>
              <a:t>pertama</a:t>
            </a:r>
            <a:r>
              <a:rPr lang="en-US" sz="2400" dirty="0"/>
              <a:t>, </a:t>
            </a:r>
            <a:r>
              <a:rPr lang="en-US" sz="2400" dirty="0" err="1"/>
              <a:t>kecuali</a:t>
            </a:r>
            <a:r>
              <a:rPr lang="en-US" sz="2400" dirty="0"/>
              <a:t> </a:t>
            </a:r>
            <a:r>
              <a:rPr lang="en-US" sz="2400" dirty="0" err="1"/>
              <a:t>mahasiswa</a:t>
            </a:r>
            <a:r>
              <a:rPr lang="en-US" sz="2400" dirty="0"/>
              <a:t> </a:t>
            </a:r>
            <a:r>
              <a:rPr lang="en-US" sz="2400" dirty="0" err="1"/>
              <a:t>hamil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menjalani</a:t>
            </a:r>
            <a:r>
              <a:rPr lang="en-US" sz="2400" dirty="0"/>
              <a:t> </a:t>
            </a:r>
            <a:r>
              <a:rPr lang="en-US" sz="2400" dirty="0" err="1"/>
              <a:t>pengobatan</a:t>
            </a:r>
            <a:r>
              <a:rPr lang="en-US" sz="2400" dirty="0"/>
              <a:t> yang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memungkinkan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mengikuti</a:t>
            </a:r>
            <a:r>
              <a:rPr lang="en-US" sz="2400" dirty="0"/>
              <a:t> </a:t>
            </a:r>
            <a:r>
              <a:rPr lang="en-US" sz="2400" dirty="0" err="1"/>
              <a:t>kegiatan</a:t>
            </a:r>
            <a:r>
              <a:rPr lang="en-US" sz="2400" dirty="0"/>
              <a:t> </a:t>
            </a:r>
            <a:r>
              <a:rPr lang="en-US" sz="2400" dirty="0" err="1"/>
              <a:t>akademik</a:t>
            </a:r>
            <a:endParaRPr lang="en-US" sz="2400" dirty="0"/>
          </a:p>
          <a:p>
            <a:r>
              <a:rPr lang="en-US" sz="2400" dirty="0" err="1"/>
              <a:t>Cuti</a:t>
            </a:r>
            <a:r>
              <a:rPr lang="en-US" sz="2400" dirty="0"/>
              <a:t> </a:t>
            </a:r>
            <a:r>
              <a:rPr lang="en-US" sz="2400" dirty="0" err="1"/>
              <a:t>diberikan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maksimal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dua</a:t>
            </a:r>
            <a:r>
              <a:rPr lang="en-US" sz="2400" b="1" dirty="0">
                <a:solidFill>
                  <a:srgbClr val="FF0000"/>
                </a:solidFill>
              </a:rPr>
              <a:t> semester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di ITS</a:t>
            </a:r>
          </a:p>
          <a:p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cuti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diberikan</a:t>
            </a:r>
            <a:r>
              <a:rPr lang="en-US" sz="2400" dirty="0"/>
              <a:t> paling lama </a:t>
            </a:r>
            <a:r>
              <a:rPr lang="en-US" sz="2400" dirty="0" err="1"/>
              <a:t>dua</a:t>
            </a:r>
            <a:r>
              <a:rPr lang="en-US" sz="2400" dirty="0"/>
              <a:t> semester </a:t>
            </a:r>
            <a:r>
              <a:rPr lang="en-US" sz="2400" dirty="0" err="1"/>
              <a:t>berturut-turut</a:t>
            </a:r>
            <a:endParaRPr lang="en-US" sz="2400" dirty="0"/>
          </a:p>
          <a:p>
            <a:r>
              <a:rPr lang="en-US" sz="2400" dirty="0" err="1"/>
              <a:t>Permohonan</a:t>
            </a:r>
            <a:r>
              <a:rPr lang="en-US" sz="2400" dirty="0"/>
              <a:t> </a:t>
            </a:r>
            <a:r>
              <a:rPr lang="en-US" sz="2400" dirty="0" err="1"/>
              <a:t>cuti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Dekan</a:t>
            </a:r>
            <a:r>
              <a:rPr lang="en-US" sz="2400" dirty="0"/>
              <a:t> paling </a:t>
            </a:r>
            <a:r>
              <a:rPr lang="en-US" sz="2400" dirty="0" err="1"/>
              <a:t>lambat</a:t>
            </a:r>
            <a:r>
              <a:rPr lang="en-US" sz="2400" dirty="0"/>
              <a:t> </a:t>
            </a:r>
            <a:r>
              <a:rPr lang="en-US" sz="2400" dirty="0" err="1"/>
              <a:t>empat</a:t>
            </a:r>
            <a:r>
              <a:rPr lang="en-US" sz="2400" dirty="0"/>
              <a:t> </a:t>
            </a:r>
            <a:r>
              <a:rPr lang="en-US" sz="2400" dirty="0" err="1"/>
              <a:t>minggu</a:t>
            </a:r>
            <a:r>
              <a:rPr lang="en-US" sz="2400" dirty="0"/>
              <a:t> </a:t>
            </a:r>
            <a:r>
              <a:rPr lang="en-US" sz="2400" dirty="0" err="1"/>
              <a:t>setelah</a:t>
            </a:r>
            <a:r>
              <a:rPr lang="en-US" sz="2400" dirty="0"/>
              <a:t> semester </a:t>
            </a:r>
            <a:r>
              <a:rPr lang="en-US" sz="2400" dirty="0" err="1"/>
              <a:t>dimulai</a:t>
            </a:r>
            <a:r>
              <a:rPr lang="en-US" sz="2400" dirty="0"/>
              <a:t>, </a:t>
            </a:r>
            <a:r>
              <a:rPr lang="en-US" sz="2400" dirty="0" err="1"/>
              <a:t>disertai</a:t>
            </a:r>
            <a:r>
              <a:rPr lang="en-US" sz="2400" dirty="0"/>
              <a:t> </a:t>
            </a:r>
            <a:r>
              <a:rPr lang="en-US" sz="2400" dirty="0" err="1"/>
              <a:t>dokumen</a:t>
            </a:r>
            <a:r>
              <a:rPr lang="en-US" sz="2400" dirty="0"/>
              <a:t> </a:t>
            </a:r>
            <a:r>
              <a:rPr lang="en-US" sz="2400" dirty="0" err="1"/>
              <a:t>penunjang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diketahui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</a:t>
            </a:r>
            <a:r>
              <a:rPr lang="en-US" sz="2400" dirty="0" err="1"/>
              <a:t>dosen</a:t>
            </a:r>
            <a:r>
              <a:rPr lang="en-US" sz="2400" dirty="0"/>
              <a:t> </a:t>
            </a:r>
            <a:r>
              <a:rPr lang="en-US" sz="2400" dirty="0" err="1"/>
              <a:t>wali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Kepala</a:t>
            </a:r>
            <a:r>
              <a:rPr lang="en-US" sz="2400" dirty="0"/>
              <a:t> Prodi/ </a:t>
            </a:r>
            <a:r>
              <a:rPr lang="en-US" sz="2400" dirty="0" err="1"/>
              <a:t>Kepala</a:t>
            </a:r>
            <a:r>
              <a:rPr lang="en-US" sz="2400" dirty="0"/>
              <a:t> </a:t>
            </a:r>
            <a:r>
              <a:rPr lang="en-US" sz="2400" dirty="0" err="1"/>
              <a:t>Departemen</a:t>
            </a:r>
            <a:endParaRPr lang="en-US" sz="2400" dirty="0"/>
          </a:p>
          <a:p>
            <a:r>
              <a:rPr lang="en-US" sz="2400" dirty="0"/>
              <a:t>Masa </a:t>
            </a:r>
            <a:r>
              <a:rPr lang="en-US" sz="2400" dirty="0" err="1"/>
              <a:t>cuti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70C0"/>
                </a:solidFill>
              </a:rPr>
              <a:t>tidak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diperhitungkan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/>
              <a:t>dalam</a:t>
            </a:r>
            <a:r>
              <a:rPr lang="en-US" sz="2400" dirty="0"/>
              <a:t> masa </a:t>
            </a:r>
            <a:r>
              <a:rPr lang="en-US" sz="2400" dirty="0" err="1"/>
              <a:t>studi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5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CB4C0-DB7E-4616-B28E-FC43B135F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Berhenti</a:t>
            </a:r>
            <a:r>
              <a:rPr lang="en-US" dirty="0"/>
              <a:t> </a:t>
            </a:r>
            <a:r>
              <a:rPr lang="en-US" dirty="0" err="1"/>
              <a:t>Studi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290AF-36A9-465C-8FD9-EA95684AB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mahasiswa</a:t>
            </a:r>
            <a:r>
              <a:rPr lang="en-US" sz="2400" dirty="0"/>
              <a:t>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mengikuti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r>
              <a:rPr lang="en-US" sz="2400" dirty="0"/>
              <a:t> di ITS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dinyatakan</a:t>
            </a:r>
            <a:r>
              <a:rPr lang="en-US" sz="2400" dirty="0"/>
              <a:t> </a:t>
            </a:r>
            <a:r>
              <a:rPr lang="en-US" sz="2400" dirty="0" err="1"/>
              <a:t>berhenti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diberhentikan</a:t>
            </a:r>
            <a:endParaRPr lang="en-US" sz="2400" dirty="0"/>
          </a:p>
          <a:p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disebabkan</a:t>
            </a:r>
            <a:r>
              <a:rPr lang="en-US" sz="2400" dirty="0"/>
              <a:t>:</a:t>
            </a:r>
          </a:p>
          <a:p>
            <a:pPr lvl="2"/>
            <a:r>
              <a:rPr lang="en-US" sz="2400" b="1" dirty="0" err="1"/>
              <a:t>mengundurkan</a:t>
            </a:r>
            <a:r>
              <a:rPr lang="en-US" sz="2400" b="1" dirty="0"/>
              <a:t> </a:t>
            </a:r>
            <a:r>
              <a:rPr lang="en-US" sz="2400" b="1" dirty="0" err="1"/>
              <a:t>diri</a:t>
            </a:r>
            <a:r>
              <a:rPr lang="en-US" sz="2400" b="1" dirty="0"/>
              <a:t> </a:t>
            </a:r>
            <a:r>
              <a:rPr lang="en-US" sz="2400" b="1" dirty="0" err="1"/>
              <a:t>atas</a:t>
            </a:r>
            <a:r>
              <a:rPr lang="en-US" sz="2400" b="1" dirty="0"/>
              <a:t> </a:t>
            </a:r>
            <a:r>
              <a:rPr lang="en-US" sz="2400" b="1" dirty="0" err="1"/>
              <a:t>permintaan</a:t>
            </a:r>
            <a:r>
              <a:rPr lang="en-US" sz="2400" b="1" dirty="0"/>
              <a:t> </a:t>
            </a:r>
            <a:r>
              <a:rPr lang="en-US" sz="2400" b="1" dirty="0" err="1"/>
              <a:t>sendiri</a:t>
            </a:r>
            <a:endParaRPr lang="en-US" sz="2400" b="1" dirty="0"/>
          </a:p>
          <a:p>
            <a:pPr lvl="2"/>
            <a:r>
              <a:rPr lang="en-US" sz="2400" b="1" dirty="0" err="1"/>
              <a:t>dinyatakan</a:t>
            </a:r>
            <a:r>
              <a:rPr lang="en-US" sz="2400" b="1" dirty="0"/>
              <a:t> </a:t>
            </a:r>
            <a:r>
              <a:rPr lang="en-US" sz="2400" b="1" dirty="0" err="1"/>
              <a:t>mengundurkan</a:t>
            </a:r>
            <a:r>
              <a:rPr lang="en-US" sz="2400" b="1" dirty="0"/>
              <a:t> </a:t>
            </a:r>
            <a:r>
              <a:rPr lang="en-US" sz="2400" b="1" dirty="0" err="1"/>
              <a:t>diri</a:t>
            </a:r>
            <a:endParaRPr lang="en-US" sz="2400" b="1" dirty="0"/>
          </a:p>
          <a:p>
            <a:pPr lvl="2"/>
            <a:r>
              <a:rPr lang="en-US" sz="2400" b="1" dirty="0"/>
              <a:t>masa </a:t>
            </a:r>
            <a:r>
              <a:rPr lang="en-US" sz="2400" b="1" dirty="0" err="1"/>
              <a:t>studi</a:t>
            </a:r>
            <a:r>
              <a:rPr lang="en-US" sz="2400" b="1" dirty="0"/>
              <a:t> </a:t>
            </a:r>
            <a:r>
              <a:rPr lang="en-US" sz="2400" b="1" dirty="0" err="1"/>
              <a:t>habis</a:t>
            </a:r>
            <a:endParaRPr lang="en-US" sz="2400" b="1" dirty="0"/>
          </a:p>
          <a:p>
            <a:pPr lvl="2"/>
            <a:r>
              <a:rPr lang="en-US" sz="2400" b="1" dirty="0" err="1"/>
              <a:t>melanggar</a:t>
            </a:r>
            <a:r>
              <a:rPr lang="en-US" sz="2400" b="1" dirty="0"/>
              <a:t> </a:t>
            </a:r>
            <a:r>
              <a:rPr lang="en-US" sz="2400" b="1" dirty="0" err="1"/>
              <a:t>peraturan</a:t>
            </a:r>
            <a:r>
              <a:rPr lang="en-US" sz="2400" b="1" dirty="0"/>
              <a:t> ITS</a:t>
            </a:r>
          </a:p>
          <a:p>
            <a:r>
              <a:rPr lang="en-US" sz="2400" dirty="0" err="1"/>
              <a:t>Berhenti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</a:t>
            </a:r>
            <a:r>
              <a:rPr lang="en-US" sz="2400" dirty="0" err="1"/>
              <a:t>ditetapkan</a:t>
            </a:r>
            <a:r>
              <a:rPr lang="en-US" sz="2400" dirty="0"/>
              <a:t> </a:t>
            </a:r>
            <a:r>
              <a:rPr lang="en-US" sz="2400" dirty="0" err="1"/>
              <a:t>melalui</a:t>
            </a:r>
            <a:r>
              <a:rPr lang="en-US" sz="2400" dirty="0"/>
              <a:t> Keputusan </a:t>
            </a:r>
            <a:r>
              <a:rPr lang="en-US" sz="2400" dirty="0" err="1"/>
              <a:t>Rektor</a:t>
            </a:r>
            <a:endParaRPr lang="en-US" sz="2400" dirty="0"/>
          </a:p>
          <a:p>
            <a:r>
              <a:rPr lang="en-US" sz="2400" dirty="0" err="1"/>
              <a:t>Mahasiswa</a:t>
            </a:r>
            <a:r>
              <a:rPr lang="en-US" sz="2400" dirty="0"/>
              <a:t> yang </a:t>
            </a:r>
            <a:r>
              <a:rPr lang="en-US" sz="2400" dirty="0" err="1"/>
              <a:t>dinyatakan</a:t>
            </a:r>
            <a:r>
              <a:rPr lang="en-US" sz="2400" dirty="0"/>
              <a:t> </a:t>
            </a:r>
            <a:r>
              <a:rPr lang="en-US" sz="2400" dirty="0" err="1"/>
              <a:t>berhenti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, </a:t>
            </a:r>
            <a:r>
              <a:rPr lang="en-US" sz="2400" dirty="0" err="1"/>
              <a:t>kecuali</a:t>
            </a:r>
            <a:r>
              <a:rPr lang="en-US" sz="2400" dirty="0"/>
              <a:t> yang </a:t>
            </a:r>
            <a:r>
              <a:rPr lang="en-US" sz="2400" dirty="0" err="1"/>
              <a:t>melanggar</a:t>
            </a:r>
            <a:r>
              <a:rPr lang="en-US" sz="2400" dirty="0"/>
              <a:t> </a:t>
            </a:r>
            <a:r>
              <a:rPr lang="en-US" sz="2400" dirty="0" err="1"/>
              <a:t>peraturan</a:t>
            </a:r>
            <a:r>
              <a:rPr lang="en-US" sz="2400" dirty="0"/>
              <a:t> ITS, </a:t>
            </a:r>
            <a:r>
              <a:rPr lang="en-US" sz="2400" dirty="0" err="1"/>
              <a:t>diberikan</a:t>
            </a:r>
            <a:r>
              <a:rPr lang="en-US" sz="2400" dirty="0"/>
              <a:t> </a:t>
            </a:r>
            <a:r>
              <a:rPr lang="en-US" sz="2400" dirty="0" err="1"/>
              <a:t>hak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mendapatkan</a:t>
            </a:r>
            <a:r>
              <a:rPr lang="en-US" sz="2400" dirty="0"/>
              <a:t> </a:t>
            </a:r>
            <a:r>
              <a:rPr lang="en-US" sz="2400" dirty="0" err="1"/>
              <a:t>surat</a:t>
            </a:r>
            <a:r>
              <a:rPr lang="en-US" sz="2400" dirty="0"/>
              <a:t> </a:t>
            </a:r>
            <a:r>
              <a:rPr lang="en-US" sz="2400" dirty="0" err="1"/>
              <a:t>keterangan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daftar </a:t>
            </a:r>
            <a:r>
              <a:rPr lang="en-US" sz="2400" dirty="0" err="1"/>
              <a:t>prestasi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23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963417"/>
            <a:ext cx="9156771" cy="51622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524001" y="2346690"/>
            <a:ext cx="2443795" cy="26137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4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CEF56-E464-43A1-A87B-EC4778823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Ketentuan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: </a:t>
            </a:r>
            <a:r>
              <a:rPr lang="en-US" sz="3000" dirty="0"/>
              <a:t>Program Magister</a:t>
            </a:r>
            <a:endParaRPr lang="en-GB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39AD6-726B-47F6-B9E0-BC07580A2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478" y="1622169"/>
            <a:ext cx="8783044" cy="1892307"/>
          </a:xfrm>
        </p:spPr>
        <p:txBody>
          <a:bodyPr>
            <a:noAutofit/>
          </a:bodyPr>
          <a:lstStyle/>
          <a:p>
            <a:r>
              <a:rPr lang="en-US" sz="2400" dirty="0" smtClean="0"/>
              <a:t>Beban </a:t>
            </a:r>
            <a:r>
              <a:rPr lang="en-US" sz="2400" dirty="0" err="1" smtClean="0"/>
              <a:t>studi</a:t>
            </a:r>
            <a:r>
              <a:rPr lang="en-US" sz="2400" dirty="0" smtClean="0"/>
              <a:t> program Magister </a:t>
            </a:r>
            <a:r>
              <a:rPr lang="en-US" sz="2400" b="1" dirty="0" smtClean="0"/>
              <a:t>minimal 36 </a:t>
            </a:r>
            <a:r>
              <a:rPr lang="en-US" sz="2400" b="1" dirty="0" err="1" smtClean="0"/>
              <a:t>sks</a:t>
            </a:r>
            <a:r>
              <a:rPr lang="en-US" sz="2400" b="1" dirty="0" smtClean="0"/>
              <a:t> </a:t>
            </a:r>
            <a:r>
              <a:rPr lang="en-US" sz="2400" dirty="0" smtClean="0"/>
              <a:t>yang </a:t>
            </a:r>
            <a:r>
              <a:rPr lang="en-US" sz="2400" dirty="0" err="1" smtClean="0"/>
              <a:t>dijadwalkan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b="1" dirty="0" err="1" smtClean="0"/>
              <a:t>empat</a:t>
            </a:r>
            <a:r>
              <a:rPr lang="en-US" sz="2400" b="1" dirty="0" smtClean="0"/>
              <a:t> semester </a:t>
            </a:r>
            <a:r>
              <a:rPr lang="en-US" sz="2400" dirty="0" err="1" smtClean="0"/>
              <a:t>termasuk</a:t>
            </a:r>
            <a:r>
              <a:rPr lang="en-US" sz="2400" dirty="0" smtClean="0"/>
              <a:t> </a:t>
            </a:r>
            <a:r>
              <a:rPr lang="en-US" sz="2400" dirty="0" err="1" smtClean="0"/>
              <a:t>tesis</a:t>
            </a:r>
            <a:endParaRPr lang="en-US" sz="2400" dirty="0" smtClean="0"/>
          </a:p>
          <a:p>
            <a:r>
              <a:rPr lang="en-US" sz="2400" dirty="0" err="1" smtClean="0"/>
              <a:t>Mahasiswa</a:t>
            </a:r>
            <a:r>
              <a:rPr lang="en-US" sz="2400" dirty="0" smtClean="0"/>
              <a:t> </a:t>
            </a:r>
            <a:r>
              <a:rPr lang="en-US" sz="2400" dirty="0" err="1" smtClean="0"/>
              <a:t>dapat</a:t>
            </a:r>
            <a:r>
              <a:rPr lang="en-US" sz="2400" dirty="0" smtClean="0"/>
              <a:t> </a:t>
            </a:r>
            <a:r>
              <a:rPr lang="en-US" sz="2400" dirty="0" err="1" smtClean="0"/>
              <a:t>mengambil</a:t>
            </a:r>
            <a:r>
              <a:rPr lang="en-US" sz="2400" dirty="0" smtClean="0"/>
              <a:t> </a:t>
            </a:r>
            <a:r>
              <a:rPr lang="en-US" sz="2400" dirty="0" err="1" smtClean="0"/>
              <a:t>beban</a:t>
            </a:r>
            <a:r>
              <a:rPr lang="en-US" sz="2400" dirty="0" smtClean="0"/>
              <a:t> </a:t>
            </a:r>
            <a:r>
              <a:rPr lang="en-US" sz="2400" dirty="0" err="1" smtClean="0"/>
              <a:t>studi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semester I </a:t>
            </a:r>
            <a:r>
              <a:rPr lang="en-US" sz="2400" dirty="0" err="1" smtClean="0"/>
              <a:t>maksimal</a:t>
            </a:r>
            <a:r>
              <a:rPr lang="en-US" sz="2400" dirty="0" smtClean="0"/>
              <a:t> 15 </a:t>
            </a:r>
            <a:r>
              <a:rPr lang="en-US" sz="2400" dirty="0" err="1" smtClean="0"/>
              <a:t>sks</a:t>
            </a:r>
            <a:r>
              <a:rPr lang="en-US" sz="2400" dirty="0" smtClean="0"/>
              <a:t>, </a:t>
            </a:r>
            <a:r>
              <a:rPr lang="en-US" sz="2400" dirty="0" err="1" smtClean="0"/>
              <a:t>untuk</a:t>
            </a:r>
            <a:r>
              <a:rPr lang="en-US" sz="2400" dirty="0" smtClean="0"/>
              <a:t> semester II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berikutnya</a:t>
            </a:r>
            <a:r>
              <a:rPr lang="en-US" sz="2400" dirty="0" smtClean="0"/>
              <a:t> </a:t>
            </a:r>
            <a:r>
              <a:rPr lang="en-US" sz="2400" dirty="0" err="1" smtClean="0"/>
              <a:t>beban</a:t>
            </a:r>
            <a:r>
              <a:rPr lang="en-US" sz="2400" dirty="0" smtClean="0"/>
              <a:t> </a:t>
            </a:r>
            <a:r>
              <a:rPr lang="en-US" sz="2400" dirty="0" err="1" smtClean="0"/>
              <a:t>studi</a:t>
            </a:r>
            <a:r>
              <a:rPr lang="en-US" sz="2400" dirty="0" smtClean="0"/>
              <a:t> </a:t>
            </a:r>
            <a:r>
              <a:rPr lang="en-US" sz="2400" dirty="0" err="1" smtClean="0"/>
              <a:t>ditentukan</a:t>
            </a:r>
            <a:r>
              <a:rPr lang="en-US" sz="2400" dirty="0" smtClean="0"/>
              <a:t> </a:t>
            </a:r>
            <a:r>
              <a:rPr lang="en-US" sz="2400" dirty="0" err="1" smtClean="0"/>
              <a:t>oleh</a:t>
            </a:r>
            <a:r>
              <a:rPr lang="en-US" sz="2400" dirty="0" smtClean="0"/>
              <a:t> IPS,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acuan</a:t>
            </a:r>
            <a:r>
              <a:rPr lang="en-US" sz="2400" dirty="0" smtClean="0"/>
              <a:t> </a:t>
            </a:r>
            <a:r>
              <a:rPr lang="en-US" sz="2400" dirty="0" err="1" smtClean="0"/>
              <a:t>sbb</a:t>
            </a:r>
            <a:r>
              <a:rPr lang="en-US" sz="2400" dirty="0" smtClean="0"/>
              <a:t>:</a:t>
            </a:r>
            <a:endParaRPr lang="en-GB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60657E-3BE4-43C8-B244-774C4CC8C9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000574"/>
              </p:ext>
            </p:extLst>
          </p:nvPr>
        </p:nvGraphicFramePr>
        <p:xfrm>
          <a:off x="3522428" y="3813134"/>
          <a:ext cx="4696031" cy="1546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290">
                  <a:extLst>
                    <a:ext uri="{9D8B030D-6E8A-4147-A177-3AD203B41FA5}">
                      <a16:colId xmlns:a16="http://schemas.microsoft.com/office/drawing/2014/main" val="202605472"/>
                    </a:ext>
                  </a:extLst>
                </a:gridCol>
                <a:gridCol w="3174741">
                  <a:extLst>
                    <a:ext uri="{9D8B030D-6E8A-4147-A177-3AD203B41FA5}">
                      <a16:colId xmlns:a16="http://schemas.microsoft.com/office/drawing/2014/main" val="3841296244"/>
                    </a:ext>
                  </a:extLst>
                </a:gridCol>
              </a:tblGrid>
              <a:tr h="5153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Nilai IPS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Beban </a:t>
                      </a:r>
                      <a:r>
                        <a:rPr lang="en-US" sz="2000" dirty="0" err="1"/>
                        <a:t>Studi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Maksimal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8625736"/>
                  </a:ext>
                </a:extLst>
              </a:tr>
              <a:tr h="5153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IPS </a:t>
                      </a:r>
                      <a:r>
                        <a:rPr lang="en-US" sz="2000" dirty="0">
                          <a:sym typeface="Symbol" panose="05050102010706020507" pitchFamily="18" charset="2"/>
                        </a:rPr>
                        <a:t> 3.0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 </a:t>
                      </a:r>
                      <a:r>
                        <a:rPr lang="en-US" sz="2000" dirty="0" err="1"/>
                        <a:t>sks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81230701"/>
                  </a:ext>
                </a:extLst>
              </a:tr>
              <a:tr h="5153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IPS </a:t>
                      </a:r>
                      <a:r>
                        <a:rPr lang="en-US" sz="2000" dirty="0">
                          <a:sym typeface="Symbol" panose="05050102010706020507" pitchFamily="18" charset="2"/>
                        </a:rPr>
                        <a:t> 3.0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 </a:t>
                      </a:r>
                      <a:r>
                        <a:rPr lang="en-US" sz="2000" dirty="0" err="1"/>
                        <a:t>sks</a:t>
                      </a:r>
                      <a:endParaRPr lang="en-GB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13132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79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CEF56-E464-43A1-A87B-EC4778823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455" y="599211"/>
            <a:ext cx="9008827" cy="9364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Ketentuan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: </a:t>
            </a:r>
            <a:r>
              <a:rPr lang="en-US" sz="3000" dirty="0"/>
              <a:t>Program </a:t>
            </a:r>
            <a:r>
              <a:rPr lang="en-US" sz="3000" dirty="0" smtClean="0"/>
              <a:t>Magister </a:t>
            </a:r>
            <a:r>
              <a:rPr lang="en-US" sz="3000" dirty="0" err="1" smtClean="0"/>
              <a:t>Jalur</a:t>
            </a:r>
            <a:r>
              <a:rPr lang="en-US" sz="3000" dirty="0" smtClean="0"/>
              <a:t> </a:t>
            </a:r>
            <a:r>
              <a:rPr lang="en-US" sz="3000" dirty="0" err="1" smtClean="0"/>
              <a:t>Reguler</a:t>
            </a:r>
            <a:endParaRPr lang="en-GB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39AD6-726B-47F6-B9E0-BC07580A2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33" y="1535710"/>
            <a:ext cx="10702455" cy="4590840"/>
          </a:xfrm>
        </p:spPr>
        <p:txBody>
          <a:bodyPr>
            <a:noAutofit/>
          </a:bodyPr>
          <a:lstStyle/>
          <a:p>
            <a:r>
              <a:rPr lang="en-US" sz="2200" dirty="0" err="1"/>
              <a:t>Pengambilan</a:t>
            </a:r>
            <a:r>
              <a:rPr lang="en-US" sz="2200" dirty="0"/>
              <a:t> </a:t>
            </a:r>
            <a:r>
              <a:rPr lang="en-US" sz="2200" dirty="0" err="1"/>
              <a:t>setiap</a:t>
            </a:r>
            <a:r>
              <a:rPr lang="en-US" sz="2200" dirty="0"/>
              <a:t> MK </a:t>
            </a:r>
            <a:r>
              <a:rPr lang="en-US" sz="2200" dirty="0" err="1"/>
              <a:t>harus</a:t>
            </a:r>
            <a:r>
              <a:rPr lang="en-US" sz="2200" dirty="0"/>
              <a:t> </a:t>
            </a:r>
            <a:r>
              <a:rPr lang="en-US" sz="2200" dirty="0" err="1"/>
              <a:t>memperhatikan</a:t>
            </a:r>
            <a:r>
              <a:rPr lang="en-US" sz="2200" dirty="0"/>
              <a:t> MK </a:t>
            </a:r>
            <a:r>
              <a:rPr lang="en-US" sz="2200" dirty="0" err="1"/>
              <a:t>prasyaratnya</a:t>
            </a:r>
            <a:r>
              <a:rPr lang="en-US" sz="2200" dirty="0"/>
              <a:t>,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nilai</a:t>
            </a:r>
            <a:r>
              <a:rPr lang="en-US" sz="2200" dirty="0"/>
              <a:t> MK </a:t>
            </a:r>
            <a:r>
              <a:rPr lang="en-US" sz="2200" dirty="0" err="1"/>
              <a:t>prasyarat</a:t>
            </a:r>
            <a:r>
              <a:rPr lang="en-US" sz="2200" dirty="0"/>
              <a:t> minimal C</a:t>
            </a:r>
          </a:p>
          <a:p>
            <a:r>
              <a:rPr lang="en-US" sz="2200" dirty="0" err="1"/>
              <a:t>Evaluasi</a:t>
            </a:r>
            <a:r>
              <a:rPr lang="en-US" sz="2200" dirty="0"/>
              <a:t> </a:t>
            </a:r>
            <a:r>
              <a:rPr lang="en-US" sz="2200" dirty="0" err="1"/>
              <a:t>keberhasilan</a:t>
            </a:r>
            <a:r>
              <a:rPr lang="en-US" sz="2200" dirty="0"/>
              <a:t> </a:t>
            </a:r>
            <a:r>
              <a:rPr lang="en-US" sz="2200" dirty="0" err="1"/>
              <a:t>mahasiswa</a:t>
            </a:r>
            <a:r>
              <a:rPr lang="en-US" sz="2200" dirty="0"/>
              <a:t> </a:t>
            </a:r>
            <a:r>
              <a:rPr lang="en-US" sz="2200" dirty="0" err="1"/>
              <a:t>terdiri</a:t>
            </a:r>
            <a:r>
              <a:rPr lang="en-US" sz="2200" dirty="0"/>
              <a:t> </a:t>
            </a:r>
            <a:r>
              <a:rPr lang="en-US" sz="2200" dirty="0" err="1"/>
              <a:t>dari</a:t>
            </a:r>
            <a:r>
              <a:rPr lang="en-US" sz="2200" dirty="0"/>
              <a:t> </a:t>
            </a:r>
            <a:r>
              <a:rPr lang="en-US" sz="2200" dirty="0" err="1"/>
              <a:t>dua</a:t>
            </a:r>
            <a:r>
              <a:rPr lang="en-US" sz="2200" dirty="0"/>
              <a:t> </a:t>
            </a:r>
            <a:r>
              <a:rPr lang="en-US" sz="2200" dirty="0" err="1"/>
              <a:t>tahap</a:t>
            </a:r>
            <a:r>
              <a:rPr lang="en-US" sz="2200" dirty="0"/>
              <a:t>:</a:t>
            </a:r>
          </a:p>
          <a:p>
            <a:r>
              <a:rPr lang="en-US" sz="2200" b="1" dirty="0" err="1"/>
              <a:t>Evaluasi</a:t>
            </a:r>
            <a:r>
              <a:rPr lang="en-US" sz="2200" b="1" dirty="0"/>
              <a:t> </a:t>
            </a:r>
            <a:r>
              <a:rPr lang="en-US" sz="2200" b="1" dirty="0" err="1"/>
              <a:t>pertama</a:t>
            </a:r>
            <a:r>
              <a:rPr lang="en-US" sz="2200" b="1" dirty="0"/>
              <a:t>: </a:t>
            </a:r>
            <a:r>
              <a:rPr lang="en-US" sz="2200" dirty="0" err="1"/>
              <a:t>pada</a:t>
            </a:r>
            <a:r>
              <a:rPr lang="en-US" sz="2200" dirty="0"/>
              <a:t> </a:t>
            </a:r>
            <a:r>
              <a:rPr lang="en-US" sz="2200" dirty="0" err="1"/>
              <a:t>akhir</a:t>
            </a:r>
            <a:r>
              <a:rPr lang="en-US" sz="2200" dirty="0"/>
              <a:t> semester II, </a:t>
            </a:r>
            <a:r>
              <a:rPr lang="en-US" sz="2200" dirty="0" err="1"/>
              <a:t>dapat</a:t>
            </a:r>
            <a:r>
              <a:rPr lang="en-US" sz="2200" dirty="0"/>
              <a:t> </a:t>
            </a:r>
            <a:r>
              <a:rPr lang="en-US" sz="2200" dirty="0" err="1"/>
              <a:t>melanjutkan</a:t>
            </a:r>
            <a:r>
              <a:rPr lang="en-US" sz="2200" dirty="0"/>
              <a:t> </a:t>
            </a:r>
            <a:r>
              <a:rPr lang="en-US" sz="2200" dirty="0" err="1"/>
              <a:t>studi</a:t>
            </a:r>
            <a:r>
              <a:rPr lang="en-US" sz="2200" dirty="0"/>
              <a:t> </a:t>
            </a:r>
            <a:r>
              <a:rPr lang="en-US" sz="2200" dirty="0" err="1"/>
              <a:t>bila</a:t>
            </a:r>
            <a:r>
              <a:rPr lang="en-US" sz="2200" dirty="0"/>
              <a:t> IPK </a:t>
            </a:r>
            <a:r>
              <a:rPr lang="en-US" sz="2200" dirty="0">
                <a:sym typeface="Symbol" panose="05050102010706020507" pitchFamily="18" charset="2"/>
              </a:rPr>
              <a:t> 2.5 </a:t>
            </a:r>
            <a:r>
              <a:rPr lang="en-US" sz="2200" dirty="0" err="1">
                <a:sym typeface="Symbol" panose="05050102010706020507" pitchFamily="18" charset="2"/>
              </a:rPr>
              <a:t>untuk</a:t>
            </a:r>
            <a:r>
              <a:rPr lang="en-US" sz="2200" dirty="0">
                <a:sym typeface="Symbol" panose="05050102010706020507" pitchFamily="18" charset="2"/>
              </a:rPr>
              <a:t> 12 </a:t>
            </a:r>
            <a:r>
              <a:rPr lang="en-US" sz="2200" dirty="0" err="1">
                <a:sym typeface="Symbol" panose="05050102010706020507" pitchFamily="18" charset="2"/>
              </a:rPr>
              <a:t>sks</a:t>
            </a:r>
            <a:r>
              <a:rPr lang="en-US" sz="2200" dirty="0">
                <a:sym typeface="Symbol" panose="05050102010706020507" pitchFamily="18" charset="2"/>
              </a:rPr>
              <a:t> </a:t>
            </a:r>
            <a:r>
              <a:rPr lang="en-US" sz="2200" dirty="0" err="1">
                <a:sym typeface="Symbol" panose="05050102010706020507" pitchFamily="18" charset="2"/>
              </a:rPr>
              <a:t>dengan</a:t>
            </a:r>
            <a:r>
              <a:rPr lang="en-US" sz="2200" dirty="0">
                <a:sym typeface="Symbol" panose="05050102010706020507" pitchFamily="18" charset="2"/>
              </a:rPr>
              <a:t> </a:t>
            </a:r>
            <a:r>
              <a:rPr lang="en-US" sz="2200" dirty="0" err="1">
                <a:sym typeface="Symbol" panose="05050102010706020507" pitchFamily="18" charset="2"/>
              </a:rPr>
              <a:t>nilai</a:t>
            </a:r>
            <a:r>
              <a:rPr lang="en-US" sz="2200" dirty="0">
                <a:sym typeface="Symbol" panose="05050102010706020507" pitchFamily="18" charset="2"/>
              </a:rPr>
              <a:t> minimal C </a:t>
            </a:r>
            <a:r>
              <a:rPr lang="en-US" sz="2200" dirty="0">
                <a:sym typeface="Wingdings" panose="05000000000000000000" pitchFamily="2" charset="2"/>
              </a:rPr>
              <a:t> </a:t>
            </a:r>
            <a:r>
              <a:rPr lang="en-US" sz="2200" dirty="0" err="1">
                <a:sym typeface="Wingdings" panose="05000000000000000000" pitchFamily="2" charset="2"/>
              </a:rPr>
              <a:t>tidak</a:t>
            </a:r>
            <a:r>
              <a:rPr lang="en-US" sz="2200" dirty="0">
                <a:sym typeface="Wingdings" panose="05000000000000000000" pitchFamily="2" charset="2"/>
              </a:rPr>
              <a:t> </a:t>
            </a:r>
            <a:r>
              <a:rPr lang="en-US" sz="2200" dirty="0" err="1">
                <a:sym typeface="Wingdings" panose="05000000000000000000" pitchFamily="2" charset="2"/>
              </a:rPr>
              <a:t>terpenuhi</a:t>
            </a:r>
            <a:r>
              <a:rPr lang="en-US" sz="2200" dirty="0">
                <a:sym typeface="Wingdings" panose="05000000000000000000" pitchFamily="2" charset="2"/>
              </a:rPr>
              <a:t>, </a:t>
            </a:r>
            <a:r>
              <a:rPr lang="en-US" sz="2200" dirty="0" err="1">
                <a:sym typeface="Wingdings" panose="05000000000000000000" pitchFamily="2" charset="2"/>
              </a:rPr>
              <a:t>dikenai</a:t>
            </a:r>
            <a:r>
              <a:rPr lang="en-US" sz="2200" dirty="0">
                <a:sym typeface="Wingdings" panose="05000000000000000000" pitchFamily="2" charset="2"/>
              </a:rPr>
              <a:t> </a:t>
            </a:r>
            <a:r>
              <a:rPr lang="en-US" sz="2200" dirty="0">
                <a:solidFill>
                  <a:srgbClr val="FF0000"/>
                </a:solidFill>
                <a:sym typeface="Wingdings" panose="05000000000000000000" pitchFamily="2" charset="2"/>
              </a:rPr>
              <a:t>status </a:t>
            </a:r>
            <a:r>
              <a:rPr lang="en-US" sz="2200" dirty="0" err="1">
                <a:solidFill>
                  <a:srgbClr val="FF0000"/>
                </a:solidFill>
                <a:sym typeface="Wingdings" panose="05000000000000000000" pitchFamily="2" charset="2"/>
              </a:rPr>
              <a:t>percobaan</a:t>
            </a:r>
            <a:endParaRPr lang="en-US" sz="22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en-US" sz="2200" b="1" dirty="0" err="1">
                <a:sym typeface="Wingdings" panose="05000000000000000000" pitchFamily="2" charset="2"/>
              </a:rPr>
              <a:t>Evaluasi</a:t>
            </a:r>
            <a:r>
              <a:rPr lang="en-US" sz="2200" b="1" dirty="0">
                <a:sym typeface="Wingdings" panose="05000000000000000000" pitchFamily="2" charset="2"/>
              </a:rPr>
              <a:t> </a:t>
            </a:r>
            <a:r>
              <a:rPr lang="en-US" sz="2200" b="1" dirty="0" err="1">
                <a:sym typeface="Wingdings" panose="05000000000000000000" pitchFamily="2" charset="2"/>
              </a:rPr>
              <a:t>kedua</a:t>
            </a:r>
            <a:r>
              <a:rPr lang="en-US" sz="2200" b="1" dirty="0">
                <a:sym typeface="Wingdings" panose="05000000000000000000" pitchFamily="2" charset="2"/>
              </a:rPr>
              <a:t>: </a:t>
            </a:r>
            <a:r>
              <a:rPr lang="en-US" sz="2200" dirty="0" err="1">
                <a:sym typeface="Wingdings" panose="05000000000000000000" pitchFamily="2" charset="2"/>
              </a:rPr>
              <a:t>pada</a:t>
            </a:r>
            <a:r>
              <a:rPr lang="en-US" sz="2200" dirty="0">
                <a:sym typeface="Wingdings" panose="05000000000000000000" pitchFamily="2" charset="2"/>
              </a:rPr>
              <a:t> </a:t>
            </a:r>
            <a:r>
              <a:rPr lang="en-US" sz="2200" dirty="0" err="1">
                <a:sym typeface="Wingdings" panose="05000000000000000000" pitchFamily="2" charset="2"/>
              </a:rPr>
              <a:t>akhir</a:t>
            </a:r>
            <a:r>
              <a:rPr lang="en-US" sz="2200" dirty="0">
                <a:sym typeface="Wingdings" panose="05000000000000000000" pitchFamily="2" charset="2"/>
              </a:rPr>
              <a:t> semester VIII </a:t>
            </a:r>
            <a:r>
              <a:rPr lang="en-US" sz="2200" dirty="0" err="1">
                <a:sym typeface="Wingdings" panose="05000000000000000000" pitchFamily="2" charset="2"/>
              </a:rPr>
              <a:t>atau</a:t>
            </a:r>
            <a:r>
              <a:rPr lang="en-US" sz="2200" dirty="0">
                <a:sym typeface="Wingdings" panose="05000000000000000000" pitchFamily="2" charset="2"/>
              </a:rPr>
              <a:t> </a:t>
            </a:r>
            <a:r>
              <a:rPr lang="en-US" sz="2200" dirty="0" err="1">
                <a:sym typeface="Wingdings" panose="05000000000000000000" pitchFamily="2" charset="2"/>
              </a:rPr>
              <a:t>saat</a:t>
            </a:r>
            <a:r>
              <a:rPr lang="en-US" sz="2200" dirty="0">
                <a:sym typeface="Wingdings" panose="05000000000000000000" pitchFamily="2" charset="2"/>
              </a:rPr>
              <a:t> </a:t>
            </a:r>
            <a:r>
              <a:rPr lang="en-US" sz="2200" dirty="0" err="1">
                <a:sym typeface="Wingdings" panose="05000000000000000000" pitchFamily="2" charset="2"/>
              </a:rPr>
              <a:t>mahasiswa</a:t>
            </a:r>
            <a:r>
              <a:rPr lang="en-US" sz="2200" dirty="0">
                <a:sym typeface="Wingdings" panose="05000000000000000000" pitchFamily="2" charset="2"/>
              </a:rPr>
              <a:t> </a:t>
            </a:r>
            <a:r>
              <a:rPr lang="en-US" sz="2200" dirty="0" err="1">
                <a:sym typeface="Wingdings" panose="05000000000000000000" pitchFamily="2" charset="2"/>
              </a:rPr>
              <a:t>telah</a:t>
            </a:r>
            <a:r>
              <a:rPr lang="en-US" sz="2200" dirty="0">
                <a:sym typeface="Wingdings" panose="05000000000000000000" pitchFamily="2" charset="2"/>
              </a:rPr>
              <a:t> </a:t>
            </a:r>
            <a:r>
              <a:rPr lang="en-US" sz="2200" dirty="0" err="1">
                <a:sym typeface="Wingdings" panose="05000000000000000000" pitchFamily="2" charset="2"/>
              </a:rPr>
              <a:t>menyelesaikan</a:t>
            </a:r>
            <a:r>
              <a:rPr lang="en-US" sz="2200" dirty="0">
                <a:sym typeface="Wingdings" panose="05000000000000000000" pitchFamily="2" charset="2"/>
              </a:rPr>
              <a:t> </a:t>
            </a:r>
            <a:r>
              <a:rPr lang="en-US" sz="2200" dirty="0" err="1">
                <a:sym typeface="Wingdings" panose="05000000000000000000" pitchFamily="2" charset="2"/>
              </a:rPr>
              <a:t>seluruh</a:t>
            </a:r>
            <a:r>
              <a:rPr lang="en-US" sz="2200" dirty="0">
                <a:sym typeface="Wingdings" panose="05000000000000000000" pitchFamily="2" charset="2"/>
              </a:rPr>
              <a:t> program </a:t>
            </a:r>
            <a:r>
              <a:rPr lang="en-US" sz="2200" dirty="0" err="1">
                <a:sym typeface="Wingdings" panose="05000000000000000000" pitchFamily="2" charset="2"/>
              </a:rPr>
              <a:t>dan</a:t>
            </a:r>
            <a:r>
              <a:rPr lang="en-US" sz="2200" dirty="0">
                <a:sym typeface="Wingdings" panose="05000000000000000000" pitchFamily="2" charset="2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dinyatakan</a:t>
            </a:r>
            <a:r>
              <a:rPr lang="en-US" sz="2200" b="1" dirty="0">
                <a:solidFill>
                  <a:srgbClr val="0070C0"/>
                </a:solidFill>
                <a:sym typeface="Wingdings" panose="05000000000000000000" pitchFamily="2" charset="2"/>
              </a:rPr>
              <a:t> lulus </a:t>
            </a:r>
            <a:r>
              <a:rPr lang="en-US" sz="2200" dirty="0" err="1">
                <a:sym typeface="Wingdings" panose="05000000000000000000" pitchFamily="2" charset="2"/>
              </a:rPr>
              <a:t>apabila</a:t>
            </a:r>
            <a:r>
              <a:rPr lang="en-US" sz="2200" dirty="0">
                <a:sym typeface="Wingdings" panose="05000000000000000000" pitchFamily="2" charset="2"/>
              </a:rPr>
              <a:t>:</a:t>
            </a:r>
          </a:p>
          <a:p>
            <a:pPr lvl="1" indent="-342900">
              <a:buFont typeface="+mj-lt"/>
              <a:buAutoNum type="arabicParenR"/>
            </a:pPr>
            <a:r>
              <a:rPr lang="en-US" sz="2200" dirty="0" err="1">
                <a:solidFill>
                  <a:srgbClr val="0070C0"/>
                </a:solidFill>
                <a:sym typeface="Wingdings" panose="05000000000000000000" pitchFamily="2" charset="2"/>
              </a:rPr>
              <a:t>telah</a:t>
            </a:r>
            <a:r>
              <a:rPr lang="en-US" sz="22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Wingdings" panose="05000000000000000000" pitchFamily="2" charset="2"/>
              </a:rPr>
              <a:t>menempuh</a:t>
            </a:r>
            <a:r>
              <a:rPr lang="en-US" sz="22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Wingdings" panose="05000000000000000000" pitchFamily="2" charset="2"/>
              </a:rPr>
              <a:t>seluruh</a:t>
            </a:r>
            <a:r>
              <a:rPr lang="en-US" sz="22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Wingdings" panose="05000000000000000000" pitchFamily="2" charset="2"/>
              </a:rPr>
              <a:t>beban</a:t>
            </a:r>
            <a:r>
              <a:rPr lang="en-US" sz="22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Wingdings" panose="05000000000000000000" pitchFamily="2" charset="2"/>
              </a:rPr>
              <a:t>studi</a:t>
            </a:r>
            <a:r>
              <a:rPr lang="en-US" sz="2200" dirty="0">
                <a:solidFill>
                  <a:srgbClr val="0070C0"/>
                </a:solidFill>
                <a:sym typeface="Wingdings" panose="05000000000000000000" pitchFamily="2" charset="2"/>
              </a:rPr>
              <a:t> minimal 36 </a:t>
            </a:r>
            <a:r>
              <a:rPr lang="en-US" sz="2200" dirty="0" err="1">
                <a:solidFill>
                  <a:srgbClr val="0070C0"/>
                </a:solidFill>
                <a:sym typeface="Wingdings" panose="05000000000000000000" pitchFamily="2" charset="2"/>
              </a:rPr>
              <a:t>sks</a:t>
            </a:r>
            <a:endParaRPr lang="en-US" sz="22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lvl="1" indent="-342900">
              <a:buFont typeface="+mj-lt"/>
              <a:buAutoNum type="arabicParenR"/>
            </a:pPr>
            <a:r>
              <a:rPr lang="en-US" sz="2200" dirty="0">
                <a:solidFill>
                  <a:srgbClr val="0070C0"/>
                </a:solidFill>
                <a:sym typeface="Wingdings" panose="05000000000000000000" pitchFamily="2" charset="2"/>
              </a:rPr>
              <a:t>IPK 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 3.0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dengan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nilai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C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maksimal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20%</a:t>
            </a:r>
          </a:p>
          <a:p>
            <a:pPr lvl="1" indent="-342900">
              <a:buFont typeface="+mj-lt"/>
              <a:buAutoNum type="arabicParenR"/>
            </a:pP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menghasilkan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makalah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yang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diterbitkan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di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jurnal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ilmiah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nasional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terakreditasi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atau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telah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diterima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di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jurnal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internasional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sym typeface="Symbol" panose="05050102010706020507" pitchFamily="18" charset="2"/>
              </a:rPr>
              <a:t>terindeks</a:t>
            </a:r>
            <a:r>
              <a:rPr lang="en-US" sz="2200" dirty="0" smtClean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sym typeface="Symbol" panose="05050102010706020507" pitchFamily="18" charset="2"/>
              </a:rPr>
              <a:t>atau</a:t>
            </a:r>
            <a:r>
              <a:rPr lang="en-US" sz="2200" dirty="0" smtClean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seminar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internasional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bereputasi</a:t>
            </a:r>
            <a:endParaRPr lang="en-US" sz="22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r>
              <a:rPr lang="en-US" sz="2200" dirty="0" err="1">
                <a:sym typeface="Symbol" panose="05050102010706020507" pitchFamily="18" charset="2"/>
              </a:rPr>
              <a:t>Mahasiswa</a:t>
            </a:r>
            <a:r>
              <a:rPr lang="en-US" sz="2200" dirty="0">
                <a:sym typeface="Symbol" panose="05050102010706020507" pitchFamily="18" charset="2"/>
              </a:rPr>
              <a:t> yang </a:t>
            </a:r>
            <a:r>
              <a:rPr lang="en-US" sz="2200" dirty="0" err="1">
                <a:sym typeface="Symbol" panose="05050102010706020507" pitchFamily="18" charset="2"/>
              </a:rPr>
              <a:t>telah</a:t>
            </a:r>
            <a:r>
              <a:rPr lang="en-US" sz="2200" dirty="0">
                <a:sym typeface="Symbol" panose="05050102010706020507" pitchFamily="18" charset="2"/>
              </a:rPr>
              <a:t> 8 semester </a:t>
            </a:r>
            <a:r>
              <a:rPr lang="en-US" sz="2200" dirty="0" err="1">
                <a:sym typeface="Symbol" panose="05050102010706020507" pitchFamily="18" charset="2"/>
              </a:rPr>
              <a:t>belum</a:t>
            </a:r>
            <a:r>
              <a:rPr lang="en-US" sz="2200" dirty="0">
                <a:sym typeface="Symbol" panose="05050102010706020507" pitchFamily="18" charset="2"/>
              </a:rPr>
              <a:t> </a:t>
            </a:r>
            <a:r>
              <a:rPr lang="en-US" sz="2200" dirty="0" err="1">
                <a:sym typeface="Symbol" panose="05050102010706020507" pitchFamily="18" charset="2"/>
              </a:rPr>
              <a:t>berhasil</a:t>
            </a:r>
            <a:r>
              <a:rPr lang="en-US" sz="2200" dirty="0">
                <a:sym typeface="Symbol" panose="05050102010706020507" pitchFamily="18" charset="2"/>
              </a:rPr>
              <a:t> </a:t>
            </a:r>
            <a:r>
              <a:rPr lang="en-US" sz="2200" dirty="0" err="1">
                <a:sym typeface="Symbol" panose="05050102010706020507" pitchFamily="18" charset="2"/>
              </a:rPr>
              <a:t>memenuhi</a:t>
            </a:r>
            <a:r>
              <a:rPr lang="en-US" sz="2200" dirty="0">
                <a:sym typeface="Symbol" panose="05050102010706020507" pitchFamily="18" charset="2"/>
              </a:rPr>
              <a:t>  </a:t>
            </a:r>
            <a:r>
              <a:rPr lang="en-US" sz="2200" dirty="0" err="1">
                <a:sym typeface="Symbol" panose="05050102010706020507" pitchFamily="18" charset="2"/>
              </a:rPr>
              <a:t>persyaratan</a:t>
            </a:r>
            <a:r>
              <a:rPr lang="en-US" sz="2200" dirty="0">
                <a:sym typeface="Symbol" panose="05050102010706020507" pitchFamily="18" charset="2"/>
              </a:rPr>
              <a:t> </a:t>
            </a:r>
            <a:r>
              <a:rPr lang="en-US" sz="2200" dirty="0" err="1">
                <a:sym typeface="Symbol" panose="05050102010706020507" pitchFamily="18" charset="2"/>
              </a:rPr>
              <a:t>kelulusan</a:t>
            </a:r>
            <a:r>
              <a:rPr lang="en-US" sz="2200" dirty="0">
                <a:sym typeface="Symbol" panose="05050102010706020507" pitchFamily="18" charset="2"/>
              </a:rPr>
              <a:t>, </a:t>
            </a:r>
            <a:r>
              <a:rPr lang="en-US" sz="2200" dirty="0" err="1">
                <a:sym typeface="Symbol" panose="05050102010706020507" pitchFamily="18" charset="2"/>
              </a:rPr>
              <a:t>dinyatakan</a:t>
            </a:r>
            <a:r>
              <a:rPr lang="en-US" sz="2200" dirty="0">
                <a:sym typeface="Symbol" panose="05050102010706020507" pitchFamily="18" charset="2"/>
              </a:rPr>
              <a:t> </a:t>
            </a:r>
            <a:r>
              <a:rPr lang="en-US" sz="2200" dirty="0" err="1">
                <a:sym typeface="Symbol" panose="05050102010706020507" pitchFamily="18" charset="2"/>
              </a:rPr>
              <a:t>gagal</a:t>
            </a:r>
            <a:r>
              <a:rPr lang="en-US" sz="2200" dirty="0">
                <a:sym typeface="Symbol" panose="05050102010706020507" pitchFamily="18" charset="2"/>
              </a:rPr>
              <a:t> </a:t>
            </a:r>
            <a:r>
              <a:rPr lang="en-US" sz="2200" dirty="0" err="1">
                <a:sym typeface="Symbol" panose="05050102010706020507" pitchFamily="18" charset="2"/>
              </a:rPr>
              <a:t>atau</a:t>
            </a:r>
            <a:r>
              <a:rPr lang="en-US" sz="2200" dirty="0">
                <a:sym typeface="Symbol" panose="05050102010706020507" pitchFamily="18" charset="2"/>
              </a:rPr>
              <a:t> </a:t>
            </a:r>
            <a:r>
              <a:rPr lang="en-US" sz="2200" dirty="0" err="1">
                <a:sym typeface="Symbol" panose="05050102010706020507" pitchFamily="18" charset="2"/>
              </a:rPr>
              <a:t>tidak</a:t>
            </a:r>
            <a:r>
              <a:rPr lang="en-US" sz="2200" dirty="0">
                <a:sym typeface="Symbol" panose="05050102010706020507" pitchFamily="18" charset="2"/>
              </a:rPr>
              <a:t> lulus program </a:t>
            </a:r>
            <a:r>
              <a:rPr lang="en-US" sz="2200" dirty="0" err="1">
                <a:sym typeface="Symbol" panose="05050102010706020507" pitchFamily="18" charset="2"/>
              </a:rPr>
              <a:t>dan</a:t>
            </a:r>
            <a:r>
              <a:rPr lang="en-US" sz="2200" dirty="0">
                <a:sym typeface="Symbol" panose="05050102010706020507" pitchFamily="18" charset="2"/>
              </a:rPr>
              <a:t> </a:t>
            </a:r>
            <a:r>
              <a:rPr lang="en-US" sz="2200" dirty="0" err="1">
                <a:sym typeface="Symbol" panose="05050102010706020507" pitchFamily="18" charset="2"/>
              </a:rPr>
              <a:t>tidak</a:t>
            </a:r>
            <a:r>
              <a:rPr lang="en-US" sz="2200" dirty="0">
                <a:sym typeface="Symbol" panose="05050102010706020507" pitchFamily="18" charset="2"/>
              </a:rPr>
              <a:t> </a:t>
            </a:r>
            <a:r>
              <a:rPr lang="en-US" sz="2200" dirty="0" err="1">
                <a:sym typeface="Symbol" panose="05050102010706020507" pitchFamily="18" charset="2"/>
              </a:rPr>
              <a:t>diperkenankan</a:t>
            </a:r>
            <a:r>
              <a:rPr lang="en-US" sz="22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melanjutkan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studi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50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Ketentuan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: </a:t>
            </a:r>
            <a:r>
              <a:rPr lang="en-US" sz="2800" dirty="0"/>
              <a:t>Program Magister </a:t>
            </a:r>
            <a:r>
              <a:rPr lang="en-US" sz="2800" dirty="0" err="1"/>
              <a:t>Jalur</a:t>
            </a:r>
            <a:r>
              <a:rPr lang="en-US" sz="2800" dirty="0"/>
              <a:t> </a:t>
            </a:r>
            <a:r>
              <a:rPr lang="en-US" sz="2800" dirty="0" err="1"/>
              <a:t>Reguler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0261"/>
            <a:ext cx="10515600" cy="458670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/>
              <a:t>Untuk</a:t>
            </a:r>
            <a:r>
              <a:rPr lang="en-US" dirty="0"/>
              <a:t> lulus </a:t>
            </a:r>
            <a:r>
              <a:rPr lang="en-US" dirty="0" err="1"/>
              <a:t>dari</a:t>
            </a:r>
            <a:r>
              <a:rPr lang="en-US" dirty="0"/>
              <a:t> Program Magister </a:t>
            </a:r>
            <a:r>
              <a:rPr lang="en-US" dirty="0" err="1"/>
              <a:t>Jalur</a:t>
            </a:r>
            <a:r>
              <a:rPr lang="en-US" dirty="0"/>
              <a:t> </a:t>
            </a:r>
            <a:r>
              <a:rPr lang="en-US" dirty="0" err="1"/>
              <a:t>Reguler</a:t>
            </a:r>
            <a:r>
              <a:rPr lang="en-US" dirty="0"/>
              <a:t>, </a:t>
            </a:r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/>
              <a:t>memenuhi</a:t>
            </a:r>
            <a:r>
              <a:rPr lang="en-US" dirty="0"/>
              <a:t> </a:t>
            </a:r>
            <a:r>
              <a:rPr lang="en-US" dirty="0" err="1"/>
              <a:t>baku</a:t>
            </a:r>
            <a:r>
              <a:rPr lang="en-US" dirty="0"/>
              <a:t> </a:t>
            </a:r>
            <a:r>
              <a:rPr lang="en-US" dirty="0" err="1"/>
              <a:t>mutu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/>
              <a:t>menyelesaikan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beban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minimal 36 </a:t>
            </a:r>
            <a:r>
              <a:rPr lang="en-US" dirty="0" err="1"/>
              <a:t>sks</a:t>
            </a:r>
            <a:r>
              <a:rPr lang="en-US" dirty="0"/>
              <a:t>,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tesis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maksimal</a:t>
            </a:r>
            <a:r>
              <a:rPr lang="en-US" dirty="0"/>
              <a:t> 8 (</a:t>
            </a:r>
            <a:r>
              <a:rPr lang="en-US" dirty="0" err="1"/>
              <a:t>delapan</a:t>
            </a:r>
            <a:r>
              <a:rPr lang="en-US" dirty="0"/>
              <a:t>) </a:t>
            </a:r>
            <a:r>
              <a:rPr lang="en-US" dirty="0" smtClean="0"/>
              <a:t>semester.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/>
              <a:t>indeks</a:t>
            </a:r>
            <a:r>
              <a:rPr lang="en-US" dirty="0"/>
              <a:t> </a:t>
            </a:r>
            <a:r>
              <a:rPr lang="en-US" dirty="0" err="1"/>
              <a:t>prestasi</a:t>
            </a:r>
            <a:r>
              <a:rPr lang="en-US" dirty="0"/>
              <a:t> </a:t>
            </a:r>
            <a:r>
              <a:rPr lang="en-US" dirty="0" err="1"/>
              <a:t>kumulatif</a:t>
            </a:r>
            <a:r>
              <a:rPr lang="en-US" dirty="0"/>
              <a:t> (IPK) &gt; 3,00,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D </a:t>
            </a:r>
            <a:r>
              <a:rPr lang="en-US" dirty="0" err="1"/>
              <a:t>dan</a:t>
            </a:r>
            <a:r>
              <a:rPr lang="en-US" dirty="0"/>
              <a:t> E,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C </a:t>
            </a:r>
            <a:r>
              <a:rPr lang="en-US" dirty="0" err="1"/>
              <a:t>maksimal</a:t>
            </a:r>
            <a:r>
              <a:rPr lang="en-US" dirty="0"/>
              <a:t> 20%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sks</a:t>
            </a:r>
            <a:r>
              <a:rPr lang="en-US" dirty="0"/>
              <a:t> yang </a:t>
            </a:r>
            <a:r>
              <a:rPr lang="en-US" dirty="0" err="1" smtClean="0"/>
              <a:t>dipersyaratkan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/>
              <a:t>mempublikasikan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yang </a:t>
            </a:r>
            <a:r>
              <a:rPr lang="en-US" dirty="0" err="1"/>
              <a:t>berkaitan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tesis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makalah</a:t>
            </a:r>
            <a:r>
              <a:rPr lang="en-US" dirty="0"/>
              <a:t>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diterbitkan</a:t>
            </a:r>
            <a:r>
              <a:rPr lang="en-US" dirty="0"/>
              <a:t> di </a:t>
            </a:r>
            <a:r>
              <a:rPr lang="en-US" dirty="0" err="1"/>
              <a:t>jurnal</a:t>
            </a:r>
            <a:r>
              <a:rPr lang="en-US" dirty="0"/>
              <a:t> </a:t>
            </a:r>
            <a:r>
              <a:rPr lang="en-US" dirty="0" err="1"/>
              <a:t>ilmiah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 </a:t>
            </a:r>
            <a:r>
              <a:rPr lang="en-US" dirty="0" err="1"/>
              <a:t>terakreditasi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diterima</a:t>
            </a:r>
            <a:r>
              <a:rPr lang="en-US" dirty="0"/>
              <a:t> di </a:t>
            </a:r>
            <a:r>
              <a:rPr lang="en-US" dirty="0" err="1"/>
              <a:t>jurnal</a:t>
            </a:r>
            <a:r>
              <a:rPr lang="en-US" dirty="0"/>
              <a:t> </a:t>
            </a:r>
            <a:r>
              <a:rPr lang="en-US" dirty="0" err="1" smtClean="0"/>
              <a:t>internasional</a:t>
            </a:r>
            <a:r>
              <a:rPr lang="en-US" dirty="0" smtClean="0"/>
              <a:t>,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dipresentasikan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oral di seminar </a:t>
            </a:r>
            <a:r>
              <a:rPr lang="en-US" dirty="0" err="1"/>
              <a:t>internasional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 smtClean="0"/>
              <a:t>bereputasi</a:t>
            </a:r>
            <a:r>
              <a:rPr lang="en-US" dirty="0" smtClean="0"/>
              <a:t>. </a:t>
            </a:r>
            <a:r>
              <a:rPr lang="en-US" b="1" dirty="0" smtClean="0">
                <a:solidFill>
                  <a:srgbClr val="0000FF"/>
                </a:solidFill>
              </a:rPr>
              <a:t>Seminar </a:t>
            </a:r>
            <a:r>
              <a:rPr lang="en-US" b="1" dirty="0" err="1">
                <a:solidFill>
                  <a:srgbClr val="0000FF"/>
                </a:solidFill>
              </a:rPr>
              <a:t>internasional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bereputasi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adalah</a:t>
            </a:r>
            <a:r>
              <a:rPr lang="en-US" b="1" dirty="0">
                <a:solidFill>
                  <a:srgbClr val="0000FF"/>
                </a:solidFill>
              </a:rPr>
              <a:t> seminar </a:t>
            </a:r>
            <a:r>
              <a:rPr lang="en-US" b="1" dirty="0" err="1" smtClean="0">
                <a:solidFill>
                  <a:srgbClr val="0000FF"/>
                </a:solidFill>
              </a:rPr>
              <a:t>internasional</a:t>
            </a:r>
            <a:r>
              <a:rPr lang="en-US" b="1" dirty="0" smtClean="0">
                <a:solidFill>
                  <a:srgbClr val="0000FF"/>
                </a:solidFill>
              </a:rPr>
              <a:t> yang </a:t>
            </a:r>
            <a:r>
              <a:rPr lang="en-US" b="1" dirty="0" err="1">
                <a:solidFill>
                  <a:srgbClr val="0000FF"/>
                </a:solidFill>
              </a:rPr>
              <a:t>terindeks</a:t>
            </a:r>
            <a:r>
              <a:rPr lang="en-US" b="1" dirty="0">
                <a:solidFill>
                  <a:srgbClr val="0000FF"/>
                </a:solidFill>
              </a:rPr>
              <a:t>, </a:t>
            </a:r>
            <a:r>
              <a:rPr lang="en-US" b="1" dirty="0" err="1">
                <a:solidFill>
                  <a:srgbClr val="0000FF"/>
                </a:solidFill>
              </a:rPr>
              <a:t>diikuti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oleh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lebih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dari</a:t>
            </a:r>
            <a:r>
              <a:rPr lang="en-US" b="1" dirty="0">
                <a:solidFill>
                  <a:srgbClr val="0000FF"/>
                </a:solidFill>
              </a:rPr>
              <a:t> 5 </a:t>
            </a:r>
            <a:r>
              <a:rPr lang="en-US" b="1" dirty="0" err="1">
                <a:solidFill>
                  <a:srgbClr val="0000FF"/>
                </a:solidFill>
              </a:rPr>
              <a:t>negara</a:t>
            </a:r>
            <a:r>
              <a:rPr lang="en-US" b="1" dirty="0">
                <a:solidFill>
                  <a:srgbClr val="0000FF"/>
                </a:solidFill>
              </a:rPr>
              <a:t>, </a:t>
            </a:r>
            <a:r>
              <a:rPr lang="en-US" b="1" dirty="0" err="1">
                <a:solidFill>
                  <a:srgbClr val="0000FF"/>
                </a:solidFill>
              </a:rPr>
              <a:t>dan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akan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dipublikasikan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pada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prosiding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terindeks</a:t>
            </a:r>
            <a:r>
              <a:rPr lang="en-US" b="1" dirty="0">
                <a:solidFill>
                  <a:srgbClr val="0000FF"/>
                </a:solidFill>
              </a:rPr>
              <a:t> (</a:t>
            </a:r>
            <a:r>
              <a:rPr lang="en-US" b="1" dirty="0" err="1">
                <a:solidFill>
                  <a:srgbClr val="0000FF"/>
                </a:solidFill>
              </a:rPr>
              <a:t>scopus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atau</a:t>
            </a:r>
            <a:r>
              <a:rPr lang="en-US" b="1" dirty="0">
                <a:solidFill>
                  <a:srgbClr val="0000FF"/>
                </a:solidFill>
              </a:rPr>
              <a:t> web </a:t>
            </a:r>
            <a:r>
              <a:rPr lang="en-US" b="1" dirty="0" smtClean="0">
                <a:solidFill>
                  <a:srgbClr val="0000FF"/>
                </a:solidFill>
              </a:rPr>
              <a:t>of science).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/>
              <a:t>memenuhi</a:t>
            </a:r>
            <a:r>
              <a:rPr lang="en-US" dirty="0"/>
              <a:t> </a:t>
            </a:r>
            <a:r>
              <a:rPr lang="en-US" dirty="0" err="1"/>
              <a:t>persyaratan</a:t>
            </a:r>
            <a:r>
              <a:rPr lang="en-US" dirty="0"/>
              <a:t> </a:t>
            </a:r>
            <a:r>
              <a:rPr lang="en-US" dirty="0" err="1"/>
              <a:t>kemampuan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Inggris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TEFL ≥ 477. </a:t>
            </a:r>
            <a:r>
              <a:rPr lang="en-US" dirty="0" err="1"/>
              <a:t>Nilai</a:t>
            </a:r>
            <a:r>
              <a:rPr lang="en-US" dirty="0"/>
              <a:t> TEFL (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tes</a:t>
            </a:r>
            <a:r>
              <a:rPr lang="en-US" dirty="0"/>
              <a:t> di UPT Bahasa ITS) yang </a:t>
            </a:r>
            <a:r>
              <a:rPr lang="en-US" dirty="0" err="1"/>
              <a:t>diperoleh</a:t>
            </a:r>
            <a:r>
              <a:rPr lang="en-US" dirty="0"/>
              <a:t>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tes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jenjang</a:t>
            </a:r>
            <a:r>
              <a:rPr lang="en-US" dirty="0"/>
              <a:t> yang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diakui</a:t>
            </a:r>
            <a:r>
              <a:rPr lang="en-US" dirty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/>
              <a:t>syarat</a:t>
            </a:r>
            <a:r>
              <a:rPr lang="en-US" dirty="0"/>
              <a:t> lulus</a:t>
            </a:r>
            <a:r>
              <a:rPr lang="en-US" dirty="0" smtClean="0"/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84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0445"/>
            <a:ext cx="10515600" cy="1110243"/>
          </a:xfrm>
        </p:spPr>
        <p:txBody>
          <a:bodyPr>
            <a:normAutofit/>
          </a:bodyPr>
          <a:lstStyle/>
          <a:p>
            <a:r>
              <a:rPr lang="en-US" dirty="0" err="1"/>
              <a:t>Ketentuan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: </a:t>
            </a:r>
            <a:r>
              <a:rPr lang="en-US" sz="3200" dirty="0"/>
              <a:t>Program Magister </a:t>
            </a:r>
            <a:r>
              <a:rPr lang="en-US" sz="3200" dirty="0" err="1"/>
              <a:t>Jalur</a:t>
            </a:r>
            <a:r>
              <a:rPr lang="en-US" sz="3200" dirty="0"/>
              <a:t> </a:t>
            </a:r>
            <a:r>
              <a:rPr lang="en-US" sz="3200" dirty="0" err="1" smtClean="0"/>
              <a:t>Riset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/>
              <a:t>Untuk</a:t>
            </a:r>
            <a:r>
              <a:rPr lang="en-US" dirty="0"/>
              <a:t> lulus Program Magister </a:t>
            </a:r>
            <a:r>
              <a:rPr lang="en-US" dirty="0" err="1"/>
              <a:t>Jalur</a:t>
            </a:r>
            <a:r>
              <a:rPr lang="en-US" dirty="0"/>
              <a:t> </a:t>
            </a:r>
            <a:r>
              <a:rPr lang="en-US" dirty="0" err="1"/>
              <a:t>Riset</a:t>
            </a:r>
            <a:r>
              <a:rPr lang="en-US" dirty="0"/>
              <a:t>, </a:t>
            </a: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memenuhi</a:t>
            </a:r>
            <a:r>
              <a:rPr lang="en-US" dirty="0" smtClean="0"/>
              <a:t> </a:t>
            </a:r>
            <a:r>
              <a:rPr lang="en-US" dirty="0" err="1"/>
              <a:t>syarat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:</a:t>
            </a:r>
          </a:p>
          <a:p>
            <a:pPr marL="461963" indent="-461963">
              <a:buFont typeface="+mj-lt"/>
              <a:buAutoNum type="arabicPeriod"/>
            </a:pP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/>
              <a:t>menyelesaikan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beban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minimal 36 </a:t>
            </a:r>
            <a:r>
              <a:rPr lang="en-US" dirty="0" err="1"/>
              <a:t>sks</a:t>
            </a:r>
            <a:r>
              <a:rPr lang="en-US" dirty="0"/>
              <a:t>, </a:t>
            </a:r>
            <a:r>
              <a:rPr lang="en-US" dirty="0" err="1" smtClean="0"/>
              <a:t>termasuk</a:t>
            </a:r>
            <a:r>
              <a:rPr lang="en-US" dirty="0" smtClean="0"/>
              <a:t> </a:t>
            </a:r>
            <a:r>
              <a:rPr lang="en-US" dirty="0" err="1" smtClean="0"/>
              <a:t>tesis</a:t>
            </a:r>
            <a:r>
              <a:rPr lang="en-US" dirty="0" smtClean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maksimal</a:t>
            </a:r>
            <a:r>
              <a:rPr lang="en-US" dirty="0"/>
              <a:t> 8 (</a:t>
            </a:r>
            <a:r>
              <a:rPr lang="en-US" dirty="0" err="1"/>
              <a:t>delapan</a:t>
            </a:r>
            <a:r>
              <a:rPr lang="en-US" dirty="0"/>
              <a:t>) semester;</a:t>
            </a:r>
          </a:p>
          <a:p>
            <a:pPr marL="461963" indent="-461963">
              <a:buFont typeface="+mj-lt"/>
              <a:buAutoNum type="arabicPeriod"/>
            </a:pP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/>
              <a:t>indeks</a:t>
            </a:r>
            <a:r>
              <a:rPr lang="en-US" dirty="0"/>
              <a:t> </a:t>
            </a:r>
            <a:r>
              <a:rPr lang="en-US" dirty="0" err="1"/>
              <a:t>prestasi</a:t>
            </a:r>
            <a:r>
              <a:rPr lang="en-US" dirty="0"/>
              <a:t> </a:t>
            </a:r>
            <a:r>
              <a:rPr lang="en-US" dirty="0" err="1"/>
              <a:t>kumulatif</a:t>
            </a:r>
            <a:r>
              <a:rPr lang="en-US" dirty="0"/>
              <a:t> (IPK) ≥ 3,00,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D </a:t>
            </a:r>
            <a:r>
              <a:rPr lang="en-US" dirty="0" err="1" smtClean="0"/>
              <a:t>dan</a:t>
            </a:r>
            <a:r>
              <a:rPr lang="en-US" dirty="0" smtClean="0"/>
              <a:t> E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C </a:t>
            </a:r>
            <a:r>
              <a:rPr lang="en-US" dirty="0" err="1"/>
              <a:t>maksimal</a:t>
            </a:r>
            <a:r>
              <a:rPr lang="en-US" dirty="0"/>
              <a:t> 20%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sks</a:t>
            </a:r>
            <a:r>
              <a:rPr lang="en-US" dirty="0"/>
              <a:t> yang </a:t>
            </a:r>
            <a:r>
              <a:rPr lang="en-US" dirty="0" err="1" smtClean="0"/>
              <a:t>dipersyaratkan</a:t>
            </a:r>
            <a:r>
              <a:rPr lang="en-US" dirty="0"/>
              <a:t>;</a:t>
            </a:r>
          </a:p>
          <a:p>
            <a:pPr marL="461963" indent="-461963">
              <a:buFont typeface="+mj-lt"/>
              <a:buAutoNum type="arabicPeriod"/>
            </a:pP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/>
              <a:t>mempresentasikan</a:t>
            </a:r>
            <a:r>
              <a:rPr lang="en-US" dirty="0"/>
              <a:t> 1 (</a:t>
            </a:r>
            <a:r>
              <a:rPr lang="en-US" dirty="0" err="1"/>
              <a:t>satu</a:t>
            </a:r>
            <a:r>
              <a:rPr lang="en-US" dirty="0"/>
              <a:t>) </a:t>
            </a:r>
            <a:r>
              <a:rPr lang="en-US" dirty="0" err="1"/>
              <a:t>makalah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smtClean="0"/>
              <a:t>seminar </a:t>
            </a:r>
            <a:r>
              <a:rPr lang="en-US" dirty="0" err="1" smtClean="0"/>
              <a:t>internasional</a:t>
            </a:r>
            <a:r>
              <a:rPr lang="en-US" dirty="0" smtClean="0"/>
              <a:t> </a:t>
            </a:r>
            <a:r>
              <a:rPr lang="en-US" dirty="0" err="1"/>
              <a:t>bereputasi</a:t>
            </a:r>
            <a:r>
              <a:rPr lang="en-US" dirty="0"/>
              <a:t> </a:t>
            </a:r>
            <a:r>
              <a:rPr lang="en-US" dirty="0" err="1"/>
              <a:t>ditambah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:</a:t>
            </a:r>
          </a:p>
          <a:p>
            <a:pPr marL="803275" indent="-803275">
              <a:buNone/>
              <a:tabLst>
                <a:tab pos="461963" algn="l"/>
                <a:tab pos="803275" algn="l"/>
              </a:tabLst>
            </a:pPr>
            <a:r>
              <a:rPr lang="en-US" dirty="0"/>
              <a:t>	</a:t>
            </a:r>
            <a:r>
              <a:rPr lang="en-US" dirty="0" smtClean="0"/>
              <a:t>a.	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/>
              <a:t>makalah</a:t>
            </a:r>
            <a:r>
              <a:rPr lang="en-US" dirty="0"/>
              <a:t> </a:t>
            </a:r>
            <a:r>
              <a:rPr lang="en-US" dirty="0" err="1"/>
              <a:t>diterima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jurnal</a:t>
            </a:r>
            <a:r>
              <a:rPr lang="en-US" dirty="0"/>
              <a:t> </a:t>
            </a:r>
            <a:r>
              <a:rPr lang="en-US" dirty="0" err="1"/>
              <a:t>internasional</a:t>
            </a:r>
            <a:r>
              <a:rPr lang="en-US" dirty="0"/>
              <a:t> </a:t>
            </a:r>
            <a:r>
              <a:rPr lang="en-US" dirty="0" err="1" smtClean="0"/>
              <a:t>bereputasi</a:t>
            </a:r>
            <a:r>
              <a:rPr lang="en-US" dirty="0" smtClean="0"/>
              <a:t> (</a:t>
            </a:r>
            <a:r>
              <a:rPr lang="en-US" dirty="0" err="1" smtClean="0"/>
              <a:t>terindeks</a:t>
            </a:r>
            <a:r>
              <a:rPr lang="en-US" dirty="0" smtClean="0"/>
              <a:t> </a:t>
            </a:r>
            <a:r>
              <a:rPr lang="en-US" dirty="0" err="1"/>
              <a:t>scopus</a:t>
            </a:r>
            <a:r>
              <a:rPr lang="en-US" dirty="0"/>
              <a:t> minimal Q3; </a:t>
            </a:r>
            <a:r>
              <a:rPr lang="en-US" dirty="0" err="1"/>
              <a:t>atau</a:t>
            </a:r>
            <a:r>
              <a:rPr lang="en-US" dirty="0"/>
              <a:t> web of science </a:t>
            </a:r>
            <a:r>
              <a:rPr lang="en-US" dirty="0" err="1" smtClean="0"/>
              <a:t>berfaktor</a:t>
            </a:r>
            <a:r>
              <a:rPr lang="en-US" dirty="0" smtClean="0"/>
              <a:t> </a:t>
            </a:r>
            <a:r>
              <a:rPr lang="en-US" dirty="0" err="1" smtClean="0"/>
              <a:t>dampak</a:t>
            </a:r>
            <a:r>
              <a:rPr lang="en-US" dirty="0"/>
              <a:t>); </a:t>
            </a:r>
            <a:r>
              <a:rPr lang="en-US" dirty="0" err="1"/>
              <a:t>atau</a:t>
            </a:r>
            <a:endParaRPr lang="en-US" dirty="0"/>
          </a:p>
          <a:p>
            <a:pPr marL="803275" indent="-803275">
              <a:buNone/>
              <a:tabLst>
                <a:tab pos="461963" algn="l"/>
                <a:tab pos="803275" algn="l"/>
              </a:tabLst>
            </a:pPr>
            <a:r>
              <a:rPr lang="en-US" dirty="0" smtClean="0"/>
              <a:t>	b.	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/>
              <a:t>makalah</a:t>
            </a:r>
            <a:r>
              <a:rPr lang="en-US" dirty="0"/>
              <a:t>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diterbitkan</a:t>
            </a:r>
            <a:r>
              <a:rPr lang="en-US" dirty="0"/>
              <a:t> di </a:t>
            </a:r>
            <a:r>
              <a:rPr lang="en-US" dirty="0" err="1"/>
              <a:t>jurnal</a:t>
            </a:r>
            <a:r>
              <a:rPr lang="en-US" dirty="0"/>
              <a:t> </a:t>
            </a:r>
            <a:r>
              <a:rPr lang="en-US" dirty="0" err="1"/>
              <a:t>ilmiah</a:t>
            </a:r>
            <a:r>
              <a:rPr lang="en-US" dirty="0"/>
              <a:t> </a:t>
            </a:r>
            <a:r>
              <a:rPr lang="en-US" dirty="0" err="1" smtClean="0"/>
              <a:t>nasional</a:t>
            </a:r>
            <a:r>
              <a:rPr lang="en-US" dirty="0" smtClean="0"/>
              <a:t> </a:t>
            </a:r>
            <a:r>
              <a:rPr lang="en-US" dirty="0" err="1" smtClean="0"/>
              <a:t>terakreditasi</a:t>
            </a:r>
            <a:r>
              <a:rPr lang="en-US" dirty="0" smtClean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kualifikasi</a:t>
            </a:r>
            <a:r>
              <a:rPr lang="en-US" dirty="0"/>
              <a:t> </a:t>
            </a:r>
            <a:r>
              <a:rPr lang="en-US" dirty="0" err="1"/>
              <a:t>Sinta</a:t>
            </a:r>
            <a:r>
              <a:rPr lang="en-US" dirty="0"/>
              <a:t> </a:t>
            </a:r>
            <a:r>
              <a:rPr lang="en-US" dirty="0" smtClean="0"/>
              <a:t>1, </a:t>
            </a:r>
            <a:r>
              <a:rPr lang="en-US" dirty="0" err="1" smtClean="0"/>
              <a:t>Sinta</a:t>
            </a:r>
            <a:r>
              <a:rPr lang="en-US" dirty="0" smtClean="0"/>
              <a:t> </a:t>
            </a:r>
            <a:r>
              <a:rPr lang="en-US" dirty="0"/>
              <a:t>2, </a:t>
            </a:r>
            <a:r>
              <a:rPr lang="en-US" dirty="0" err="1"/>
              <a:t>Sinta</a:t>
            </a:r>
            <a:r>
              <a:rPr lang="en-US" dirty="0"/>
              <a:t> 3,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Sinta</a:t>
            </a:r>
            <a:r>
              <a:rPr lang="en-US" dirty="0" smtClean="0"/>
              <a:t> </a:t>
            </a:r>
            <a:r>
              <a:rPr lang="en-US" dirty="0"/>
              <a:t>4; </a:t>
            </a:r>
            <a:r>
              <a:rPr lang="en-US" dirty="0" err="1"/>
              <a:t>atau</a:t>
            </a:r>
            <a:endParaRPr lang="en-US" dirty="0"/>
          </a:p>
          <a:p>
            <a:pPr marL="803275" indent="-803275">
              <a:buNone/>
              <a:tabLst>
                <a:tab pos="461963" algn="l"/>
                <a:tab pos="803275" algn="l"/>
              </a:tabLst>
            </a:pPr>
            <a:r>
              <a:rPr lang="en-US" dirty="0" smtClean="0"/>
              <a:t>	c.	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/>
              <a:t>paten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didaftarkan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Direktorat</a:t>
            </a:r>
            <a:r>
              <a:rPr lang="en-US" dirty="0"/>
              <a:t> </a:t>
            </a:r>
            <a:r>
              <a:rPr lang="en-US" dirty="0" err="1" smtClean="0"/>
              <a:t>Jenderal</a:t>
            </a:r>
            <a:r>
              <a:rPr lang="en-US" dirty="0" smtClean="0"/>
              <a:t> </a:t>
            </a:r>
            <a:r>
              <a:rPr lang="en-US" dirty="0" err="1" smtClean="0"/>
              <a:t>Kekayaan</a:t>
            </a:r>
            <a:r>
              <a:rPr lang="en-US" dirty="0" smtClean="0"/>
              <a:t> </a:t>
            </a:r>
            <a:r>
              <a:rPr lang="en-US" dirty="0" err="1"/>
              <a:t>Intelektual</a:t>
            </a:r>
            <a:r>
              <a:rPr lang="en-US" dirty="0"/>
              <a:t> - </a:t>
            </a:r>
            <a:r>
              <a:rPr lang="en-US" dirty="0" err="1"/>
              <a:t>Kementerian</a:t>
            </a:r>
            <a:r>
              <a:rPr lang="en-US" dirty="0"/>
              <a:t> 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Hak</a:t>
            </a:r>
            <a:r>
              <a:rPr lang="en-US" dirty="0"/>
              <a:t> </a:t>
            </a:r>
            <a:r>
              <a:rPr lang="en-US" dirty="0" err="1" smtClean="0"/>
              <a:t>Asasi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/>
              <a:t>- </a:t>
            </a:r>
            <a:r>
              <a:rPr lang="en-US" dirty="0" err="1"/>
              <a:t>Republik</a:t>
            </a:r>
            <a:r>
              <a:rPr lang="en-US" dirty="0"/>
              <a:t> Indonesia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093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02804-8C5F-4358-AFD0-3D1E47538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Ketentuan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: </a:t>
            </a:r>
            <a:r>
              <a:rPr lang="en-US" sz="3000" dirty="0"/>
              <a:t>Program </a:t>
            </a:r>
            <a:r>
              <a:rPr lang="en-US" sz="3000" dirty="0" err="1" smtClean="0"/>
              <a:t>Doktor</a:t>
            </a:r>
            <a:r>
              <a:rPr lang="en-US" sz="3000" dirty="0" smtClean="0"/>
              <a:t> </a:t>
            </a:r>
            <a:r>
              <a:rPr lang="en-US" sz="3000" dirty="0" err="1" smtClean="0"/>
              <a:t>Sarjana</a:t>
            </a:r>
            <a:r>
              <a:rPr lang="en-US" sz="3000" dirty="0" smtClean="0"/>
              <a:t> </a:t>
            </a:r>
            <a:r>
              <a:rPr lang="en-US" sz="3000" dirty="0" err="1" smtClean="0"/>
              <a:t>Unggul</a:t>
            </a:r>
            <a:endParaRPr lang="en-GB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FAB3C-2DEA-4F99-BD4F-9021AECF1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ITS </a:t>
            </a:r>
            <a:r>
              <a:rPr lang="en-US" sz="2400" dirty="0" err="1"/>
              <a:t>menyelenggarakan</a:t>
            </a:r>
            <a:r>
              <a:rPr lang="en-US" sz="2400" dirty="0"/>
              <a:t> </a:t>
            </a:r>
            <a:r>
              <a:rPr lang="en-US" sz="2400" dirty="0" err="1"/>
              <a:t>dua</a:t>
            </a:r>
            <a:r>
              <a:rPr lang="en-US" sz="2400" dirty="0"/>
              <a:t> program </a:t>
            </a:r>
            <a:r>
              <a:rPr lang="en-US" sz="2400" dirty="0" err="1"/>
              <a:t>Doktor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lulusan</a:t>
            </a:r>
            <a:r>
              <a:rPr lang="en-US" sz="2400" dirty="0"/>
              <a:t> program Magister (</a:t>
            </a:r>
            <a:r>
              <a:rPr lang="en-US" sz="2400" dirty="0" err="1"/>
              <a:t>Peserta</a:t>
            </a:r>
            <a:r>
              <a:rPr lang="en-US" sz="2400" dirty="0"/>
              <a:t> Program </a:t>
            </a:r>
            <a:r>
              <a:rPr lang="en-US" sz="2400" dirty="0" err="1"/>
              <a:t>Doktor</a:t>
            </a:r>
            <a:r>
              <a:rPr lang="en-US" sz="2400" dirty="0"/>
              <a:t>, PPD) </a:t>
            </a:r>
            <a:r>
              <a:rPr lang="en-US" sz="2400" dirty="0" err="1"/>
              <a:t>dan</a:t>
            </a:r>
            <a:r>
              <a:rPr lang="en-US" sz="2400" dirty="0"/>
              <a:t> program </a:t>
            </a:r>
            <a:r>
              <a:rPr lang="en-US" sz="2400" dirty="0" err="1"/>
              <a:t>Doktor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lulusan</a:t>
            </a:r>
            <a:r>
              <a:rPr lang="en-US" sz="2400" dirty="0"/>
              <a:t> program </a:t>
            </a:r>
            <a:r>
              <a:rPr lang="en-US" sz="2400" dirty="0" err="1"/>
              <a:t>Sarjana</a:t>
            </a:r>
            <a:r>
              <a:rPr lang="en-US" sz="2400" dirty="0"/>
              <a:t> (</a:t>
            </a:r>
            <a:r>
              <a:rPr lang="en-US" sz="2400" dirty="0" err="1"/>
              <a:t>Peserta</a:t>
            </a:r>
            <a:r>
              <a:rPr lang="en-US" sz="2400" dirty="0"/>
              <a:t> Program </a:t>
            </a:r>
            <a:r>
              <a:rPr lang="en-US" sz="2400" dirty="0" err="1"/>
              <a:t>Doktor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Sarjana</a:t>
            </a:r>
            <a:r>
              <a:rPr lang="en-US" sz="2400" dirty="0"/>
              <a:t>, PPDS</a:t>
            </a:r>
            <a:r>
              <a:rPr lang="en-US" sz="2400" dirty="0" smtClean="0"/>
              <a:t>) --- PMDSU (</a:t>
            </a:r>
            <a:r>
              <a:rPr lang="en-US" sz="2400" dirty="0" err="1" smtClean="0"/>
              <a:t>Pendidikan</a:t>
            </a:r>
            <a:r>
              <a:rPr lang="en-US" sz="2400" dirty="0" smtClean="0"/>
              <a:t> Magister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Sarjana</a:t>
            </a:r>
            <a:r>
              <a:rPr lang="en-US" sz="2400" dirty="0" smtClean="0"/>
              <a:t> </a:t>
            </a:r>
            <a:r>
              <a:rPr lang="en-US" sz="2400" dirty="0" err="1" smtClean="0"/>
              <a:t>Unggul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dirty="0"/>
              <a:t>Beban </a:t>
            </a:r>
            <a:r>
              <a:rPr lang="en-US" sz="2400" dirty="0" err="1"/>
              <a:t>studi</a:t>
            </a:r>
            <a:r>
              <a:rPr lang="en-US" sz="2400" dirty="0"/>
              <a:t> PPD </a:t>
            </a:r>
            <a:r>
              <a:rPr lang="en-US" sz="2400" b="1" dirty="0">
                <a:solidFill>
                  <a:srgbClr val="FF0000"/>
                </a:solidFill>
              </a:rPr>
              <a:t>minimal 42 </a:t>
            </a:r>
            <a:r>
              <a:rPr lang="en-US" sz="2400" b="1" dirty="0" err="1">
                <a:solidFill>
                  <a:srgbClr val="FF0000"/>
                </a:solidFill>
              </a:rPr>
              <a:t>sks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dibagi</a:t>
            </a:r>
            <a:r>
              <a:rPr lang="en-US" sz="2400" dirty="0"/>
              <a:t> </a:t>
            </a:r>
            <a:r>
              <a:rPr lang="en-US" sz="2400" dirty="0" err="1"/>
              <a:t>dua</a:t>
            </a:r>
            <a:r>
              <a:rPr lang="en-US" sz="2400" dirty="0"/>
              <a:t> </a:t>
            </a:r>
            <a:r>
              <a:rPr lang="en-US" sz="2400" dirty="0" err="1"/>
              <a:t>tahap</a:t>
            </a:r>
            <a:r>
              <a:rPr lang="en-US" sz="2400" dirty="0"/>
              <a:t>: </a:t>
            </a:r>
            <a:r>
              <a:rPr lang="en-US" sz="2400" dirty="0" err="1"/>
              <a:t>Tahap</a:t>
            </a:r>
            <a:r>
              <a:rPr lang="en-US" sz="2400" dirty="0"/>
              <a:t> </a:t>
            </a:r>
            <a:r>
              <a:rPr lang="en-US" sz="2400" dirty="0" err="1"/>
              <a:t>kualifikasi</a:t>
            </a:r>
            <a:r>
              <a:rPr lang="en-US" sz="2400" dirty="0"/>
              <a:t> PPD </a:t>
            </a:r>
            <a:r>
              <a:rPr lang="en-US" sz="2400" dirty="0" err="1"/>
              <a:t>dijadwalkan</a:t>
            </a:r>
            <a:r>
              <a:rPr lang="en-US" sz="2400" dirty="0"/>
              <a:t> </a:t>
            </a:r>
            <a:r>
              <a:rPr lang="en-US" sz="2400" dirty="0" err="1"/>
              <a:t>dua</a:t>
            </a:r>
            <a:r>
              <a:rPr lang="en-US" sz="2400" dirty="0"/>
              <a:t> semester,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tahap</a:t>
            </a:r>
            <a:r>
              <a:rPr lang="en-US" sz="2400" dirty="0"/>
              <a:t> </a:t>
            </a:r>
            <a:r>
              <a:rPr lang="en-US" sz="2400" dirty="0" err="1"/>
              <a:t>Kandidat</a:t>
            </a:r>
            <a:r>
              <a:rPr lang="en-US" sz="2400" dirty="0"/>
              <a:t> </a:t>
            </a:r>
            <a:r>
              <a:rPr lang="en-US" sz="2400" dirty="0" err="1"/>
              <a:t>Doktor</a:t>
            </a:r>
            <a:r>
              <a:rPr lang="en-US" sz="2400" dirty="0"/>
              <a:t> </a:t>
            </a:r>
            <a:r>
              <a:rPr lang="en-US" sz="2400" dirty="0" err="1"/>
              <a:t>dijadwalkan</a:t>
            </a:r>
            <a:r>
              <a:rPr lang="en-US" sz="2400" dirty="0"/>
              <a:t> </a:t>
            </a:r>
            <a:r>
              <a:rPr lang="en-US" sz="2400" dirty="0" err="1"/>
              <a:t>empat</a:t>
            </a:r>
            <a:r>
              <a:rPr lang="en-US" sz="2400" dirty="0"/>
              <a:t> semester</a:t>
            </a:r>
          </a:p>
          <a:p>
            <a:r>
              <a:rPr lang="en-US" sz="2400" dirty="0"/>
              <a:t>PPD </a:t>
            </a:r>
            <a:r>
              <a:rPr lang="en-US" sz="2400" dirty="0" err="1"/>
              <a:t>dinyatakan</a:t>
            </a:r>
            <a:r>
              <a:rPr lang="en-US" sz="2400" dirty="0"/>
              <a:t> lulus </a:t>
            </a:r>
            <a:r>
              <a:rPr lang="en-US" sz="2400" dirty="0" err="1"/>
              <a:t>kualifikasi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kandidat</a:t>
            </a:r>
            <a:r>
              <a:rPr lang="en-US" sz="2400" dirty="0"/>
              <a:t> </a:t>
            </a:r>
            <a:r>
              <a:rPr lang="en-US" sz="2400" dirty="0" err="1"/>
              <a:t>Doktor</a:t>
            </a:r>
            <a:r>
              <a:rPr lang="en-US" sz="2400" dirty="0"/>
              <a:t> </a:t>
            </a:r>
            <a:r>
              <a:rPr lang="en-US" sz="2400" dirty="0" err="1"/>
              <a:t>apabila</a:t>
            </a:r>
            <a:r>
              <a:rPr lang="en-US" sz="2400" dirty="0"/>
              <a:t> </a:t>
            </a:r>
            <a:r>
              <a:rPr lang="en-US" sz="2400" b="1" dirty="0"/>
              <a:t>paling lama </a:t>
            </a:r>
            <a:r>
              <a:rPr lang="en-US" sz="2400" b="1" dirty="0" err="1"/>
              <a:t>empat</a:t>
            </a:r>
            <a:r>
              <a:rPr lang="en-US" sz="2400" b="1" dirty="0"/>
              <a:t> semester </a:t>
            </a:r>
            <a:r>
              <a:rPr lang="en-US" sz="2400" dirty="0" err="1"/>
              <a:t>telah</a:t>
            </a:r>
            <a:r>
              <a:rPr lang="en-US" sz="2400" dirty="0"/>
              <a:t> </a:t>
            </a:r>
            <a:r>
              <a:rPr lang="en-US" sz="2400" dirty="0" err="1"/>
              <a:t>menempuh</a:t>
            </a:r>
            <a:r>
              <a:rPr lang="en-US" sz="2400" dirty="0"/>
              <a:t> </a:t>
            </a:r>
            <a:r>
              <a:rPr lang="en-US" sz="2400" dirty="0" err="1"/>
              <a:t>seluruh</a:t>
            </a:r>
            <a:r>
              <a:rPr lang="en-US" sz="2400" dirty="0"/>
              <a:t> MK </a:t>
            </a:r>
            <a:r>
              <a:rPr lang="en-US" sz="2400" dirty="0" err="1"/>
              <a:t>selain</a:t>
            </a:r>
            <a:r>
              <a:rPr lang="en-US" sz="2400" dirty="0"/>
              <a:t> </a:t>
            </a:r>
            <a:r>
              <a:rPr lang="en-US" sz="2400" dirty="0" err="1"/>
              <a:t>disertasi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nilai</a:t>
            </a:r>
            <a:r>
              <a:rPr lang="en-US" sz="2400" dirty="0"/>
              <a:t> </a:t>
            </a:r>
            <a:r>
              <a:rPr lang="en-US" sz="2400" b="1" dirty="0"/>
              <a:t>minimal B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telah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lulus </a:t>
            </a:r>
            <a:r>
              <a:rPr lang="en-US" sz="2400" b="1" dirty="0" err="1">
                <a:solidFill>
                  <a:srgbClr val="0070C0"/>
                </a:solidFill>
              </a:rPr>
              <a:t>ujian</a:t>
            </a:r>
            <a:r>
              <a:rPr lang="en-US" sz="2400" b="1" dirty="0">
                <a:solidFill>
                  <a:srgbClr val="0070C0"/>
                </a:solidFill>
              </a:rPr>
              <a:t> proposal </a:t>
            </a:r>
            <a:r>
              <a:rPr lang="en-US" sz="2400" b="1" dirty="0" err="1">
                <a:solidFill>
                  <a:srgbClr val="0070C0"/>
                </a:solidFill>
              </a:rPr>
              <a:t>disertasi</a:t>
            </a:r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dirty="0"/>
              <a:t>PPD yang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memenuhi</a:t>
            </a:r>
            <a:r>
              <a:rPr lang="en-US" sz="2400" dirty="0"/>
              <a:t> </a:t>
            </a:r>
            <a:r>
              <a:rPr lang="en-US" sz="2400" dirty="0" err="1"/>
              <a:t>ketentuan</a:t>
            </a:r>
            <a:r>
              <a:rPr lang="en-US" sz="2400" dirty="0"/>
              <a:t> </a:t>
            </a:r>
            <a:r>
              <a:rPr lang="en-US" sz="2400" dirty="0" err="1"/>
              <a:t>tsb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diperkenankan</a:t>
            </a:r>
            <a:r>
              <a:rPr lang="en-US" sz="2400" dirty="0"/>
              <a:t> </a:t>
            </a:r>
            <a:r>
              <a:rPr lang="en-US" sz="2400" dirty="0" err="1"/>
              <a:t>melanjutkan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4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02804-8C5F-4358-AFD0-3D1E47538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Ketentuan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: </a:t>
            </a:r>
            <a:r>
              <a:rPr lang="en-US" sz="3000" dirty="0"/>
              <a:t>Program </a:t>
            </a:r>
            <a:r>
              <a:rPr lang="en-US" sz="3000" dirty="0" err="1" smtClean="0"/>
              <a:t>Doktor</a:t>
            </a:r>
            <a:r>
              <a:rPr lang="en-US" sz="3000" dirty="0" smtClean="0"/>
              <a:t> </a:t>
            </a:r>
            <a:r>
              <a:rPr lang="en-US" sz="3000" dirty="0" err="1" smtClean="0"/>
              <a:t>Sarjana</a:t>
            </a:r>
            <a:r>
              <a:rPr lang="en-US" sz="3000" dirty="0" smtClean="0"/>
              <a:t> </a:t>
            </a:r>
            <a:r>
              <a:rPr lang="en-US" sz="3000" dirty="0" err="1" smtClean="0"/>
              <a:t>Unggul</a:t>
            </a:r>
            <a:endParaRPr lang="en-GB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FAB3C-2DEA-4F99-BD4F-9021AECF1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Beban </a:t>
            </a:r>
            <a:r>
              <a:rPr lang="en-US" sz="2400" dirty="0" err="1"/>
              <a:t>studi</a:t>
            </a:r>
            <a:r>
              <a:rPr lang="en-US" sz="2400" dirty="0"/>
              <a:t> PPDS </a:t>
            </a:r>
            <a:r>
              <a:rPr lang="en-US" sz="2400" b="1" dirty="0"/>
              <a:t>minimal 70 </a:t>
            </a:r>
            <a:r>
              <a:rPr lang="en-US" sz="2400" b="1" dirty="0" err="1"/>
              <a:t>sks</a:t>
            </a:r>
            <a:endParaRPr lang="en-US" sz="2400" b="1" dirty="0"/>
          </a:p>
          <a:p>
            <a:r>
              <a:rPr lang="en-US" sz="2400" dirty="0" err="1"/>
              <a:t>Evaluasi</a:t>
            </a:r>
            <a:r>
              <a:rPr lang="en-US" sz="2400" dirty="0"/>
              <a:t> PPDS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akhir</a:t>
            </a:r>
            <a:r>
              <a:rPr lang="en-US" sz="2400" dirty="0"/>
              <a:t> semester II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ketentuan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</a:t>
            </a:r>
            <a:r>
              <a:rPr lang="en-US" sz="2400" dirty="0" err="1"/>
              <a:t>pertama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lulus minimal 28 </a:t>
            </a:r>
            <a:r>
              <a:rPr lang="en-US" sz="2400" b="1" dirty="0" err="1">
                <a:solidFill>
                  <a:srgbClr val="0070C0"/>
                </a:solidFill>
              </a:rPr>
              <a:t>sks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nilai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minimal B </a:t>
            </a:r>
            <a:r>
              <a:rPr lang="en-US" sz="2400" dirty="0" err="1">
                <a:solidFill>
                  <a:srgbClr val="0070C0"/>
                </a:solidFill>
              </a:rPr>
              <a:t>dan</a:t>
            </a:r>
            <a:r>
              <a:rPr lang="en-US" sz="2400" dirty="0">
                <a:solidFill>
                  <a:srgbClr val="0070C0"/>
                </a:solidFill>
              </a:rPr>
              <a:t> IPK </a:t>
            </a:r>
            <a:r>
              <a:rPr lang="en-US" sz="2400" dirty="0">
                <a:solidFill>
                  <a:srgbClr val="0070C0"/>
                </a:solidFill>
                <a:sym typeface="Symbol" panose="05050102010706020507" pitchFamily="18" charset="2"/>
              </a:rPr>
              <a:t> 3.25</a:t>
            </a:r>
            <a:r>
              <a:rPr lang="en-US" sz="2400" dirty="0">
                <a:sym typeface="Symbol" panose="05050102010706020507" pitchFamily="18" charset="2"/>
              </a:rPr>
              <a:t>, </a:t>
            </a:r>
            <a:r>
              <a:rPr lang="en-US" sz="2400" dirty="0" err="1">
                <a:sym typeface="Symbol" panose="05050102010706020507" pitchFamily="18" charset="2"/>
              </a:rPr>
              <a:t>apabila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tidak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memenuhi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tidak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diperkenankan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melanjutkan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ke</a:t>
            </a:r>
            <a:r>
              <a:rPr lang="en-US" sz="2400" dirty="0">
                <a:sym typeface="Symbol" panose="05050102010706020507" pitchFamily="18" charset="2"/>
              </a:rPr>
              <a:t> program </a:t>
            </a:r>
            <a:r>
              <a:rPr lang="en-US" sz="2400" dirty="0" err="1">
                <a:sym typeface="Symbol" panose="05050102010706020507" pitchFamily="18" charset="2"/>
              </a:rPr>
              <a:t>Doktor</a:t>
            </a:r>
            <a:r>
              <a:rPr lang="en-US" sz="2400" dirty="0">
                <a:sym typeface="Symbol" panose="05050102010706020507" pitchFamily="18" charset="2"/>
              </a:rPr>
              <a:t>, </a:t>
            </a:r>
            <a:r>
              <a:rPr lang="en-US" sz="2400" dirty="0" err="1">
                <a:sym typeface="Symbol" panose="05050102010706020507" pitchFamily="18" charset="2"/>
              </a:rPr>
              <a:t>tetapi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diperbolehkan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melanjutkan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studi</a:t>
            </a:r>
            <a:r>
              <a:rPr lang="en-US" sz="2400" dirty="0">
                <a:sym typeface="Symbol" panose="05050102010706020507" pitchFamily="18" charset="2"/>
              </a:rPr>
              <a:t> di program Magister</a:t>
            </a:r>
          </a:p>
          <a:p>
            <a:r>
              <a:rPr lang="en-US" sz="2400" dirty="0">
                <a:sym typeface="Symbol" panose="05050102010706020507" pitchFamily="18" charset="2"/>
              </a:rPr>
              <a:t>PPDS </a:t>
            </a:r>
            <a:r>
              <a:rPr lang="en-US" sz="2400" dirty="0" err="1">
                <a:sym typeface="Symbol" panose="05050102010706020507" pitchFamily="18" charset="2"/>
              </a:rPr>
              <a:t>dinyatakan</a:t>
            </a:r>
            <a:r>
              <a:rPr lang="en-US" sz="2400" dirty="0">
                <a:sym typeface="Symbol" panose="05050102010706020507" pitchFamily="18" charset="2"/>
              </a:rPr>
              <a:t> lulus </a:t>
            </a:r>
            <a:r>
              <a:rPr lang="en-US" sz="2400" dirty="0" err="1">
                <a:sym typeface="Symbol" panose="05050102010706020507" pitchFamily="18" charset="2"/>
              </a:rPr>
              <a:t>kualifikasi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sebagai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kandidat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Doktor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apabila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telah</a:t>
            </a:r>
            <a:r>
              <a:rPr lang="en-US" sz="2400" dirty="0">
                <a:sym typeface="Symbol" panose="05050102010706020507" pitchFamily="18" charset="2"/>
              </a:rPr>
              <a:t> lulus </a:t>
            </a:r>
            <a:r>
              <a:rPr lang="en-US" sz="2400" dirty="0" err="1">
                <a:sym typeface="Symbol" panose="05050102010706020507" pitchFamily="18" charset="2"/>
              </a:rPr>
              <a:t>ujian</a:t>
            </a:r>
            <a:r>
              <a:rPr lang="en-US" sz="2400" dirty="0">
                <a:sym typeface="Symbol" panose="05050102010706020507" pitchFamily="18" charset="2"/>
              </a:rPr>
              <a:t> proposal </a:t>
            </a:r>
            <a:r>
              <a:rPr lang="en-US" sz="2400" dirty="0" err="1">
                <a:sym typeface="Symbol" panose="05050102010706020507" pitchFamily="18" charset="2"/>
              </a:rPr>
              <a:t>disertasi</a:t>
            </a:r>
            <a:r>
              <a:rPr lang="en-US" sz="2400" dirty="0">
                <a:sym typeface="Symbol" panose="05050102010706020507" pitchFamily="18" charset="2"/>
              </a:rPr>
              <a:t> paling lama </a:t>
            </a:r>
            <a:r>
              <a:rPr lang="en-US" sz="2400" dirty="0" err="1">
                <a:sym typeface="Symbol" panose="05050102010706020507" pitchFamily="18" charset="2"/>
              </a:rPr>
              <a:t>dua</a:t>
            </a:r>
            <a:r>
              <a:rPr lang="en-US" sz="2400" dirty="0">
                <a:sym typeface="Symbol" panose="05050102010706020507" pitchFamily="18" charset="2"/>
              </a:rPr>
              <a:t> semester </a:t>
            </a:r>
            <a:r>
              <a:rPr lang="en-US" sz="2400" dirty="0" err="1">
                <a:sym typeface="Symbol" panose="05050102010706020507" pitchFamily="18" charset="2"/>
              </a:rPr>
              <a:t>sejak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dinyatakan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lolos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untuk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melanjutkan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err="1">
                <a:sym typeface="Symbol" panose="05050102010706020507" pitchFamily="18" charset="2"/>
              </a:rPr>
              <a:t>ke</a:t>
            </a:r>
            <a:r>
              <a:rPr lang="en-US" sz="2400" dirty="0">
                <a:sym typeface="Symbol" panose="05050102010706020507" pitchFamily="18" charset="2"/>
              </a:rPr>
              <a:t> program </a:t>
            </a:r>
            <a:r>
              <a:rPr lang="en-US" sz="2400" dirty="0" err="1">
                <a:sym typeface="Symbol" panose="05050102010706020507" pitchFamily="18" charset="2"/>
              </a:rPr>
              <a:t>Doktor</a:t>
            </a:r>
            <a:endParaRPr lang="en-US" sz="2400" dirty="0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9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02804-8C5F-4358-AFD0-3D1E47538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Ketentuan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: </a:t>
            </a:r>
            <a:r>
              <a:rPr lang="en-US" sz="3000" dirty="0"/>
              <a:t>Program </a:t>
            </a:r>
            <a:r>
              <a:rPr lang="en-US" sz="3000" dirty="0" err="1"/>
              <a:t>Doktor</a:t>
            </a:r>
            <a:endParaRPr lang="en-GB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FAB3C-2DEA-4F99-BD4F-9021AECF1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6807"/>
            <a:ext cx="10770704" cy="4254285"/>
          </a:xfrm>
        </p:spPr>
        <p:txBody>
          <a:bodyPr>
            <a:noAutofit/>
          </a:bodyPr>
          <a:lstStyle/>
          <a:p>
            <a:r>
              <a:rPr lang="en-US" sz="2200" dirty="0" err="1"/>
              <a:t>Kandidat</a:t>
            </a:r>
            <a:r>
              <a:rPr lang="en-US" sz="2200" dirty="0"/>
              <a:t> </a:t>
            </a:r>
            <a:r>
              <a:rPr lang="en-US" sz="2200" dirty="0" err="1"/>
              <a:t>Doktor</a:t>
            </a:r>
            <a:r>
              <a:rPr lang="en-US" sz="2200" dirty="0"/>
              <a:t> </a:t>
            </a:r>
            <a:r>
              <a:rPr lang="en-US" sz="2200" dirty="0" err="1"/>
              <a:t>wajib</a:t>
            </a:r>
            <a:r>
              <a:rPr lang="en-US" sz="2200" dirty="0"/>
              <a:t> </a:t>
            </a:r>
            <a:r>
              <a:rPr lang="en-US" sz="2200" dirty="0" err="1"/>
              <a:t>melakukan</a:t>
            </a:r>
            <a:r>
              <a:rPr lang="en-US" sz="2200" dirty="0"/>
              <a:t> seminar </a:t>
            </a:r>
            <a:r>
              <a:rPr lang="en-US" sz="2200" dirty="0" err="1"/>
              <a:t>kemajuan</a:t>
            </a:r>
            <a:r>
              <a:rPr lang="en-US" sz="2200" dirty="0"/>
              <a:t> </a:t>
            </a:r>
            <a:r>
              <a:rPr lang="en-US" sz="2200" dirty="0" err="1"/>
              <a:t>penelitian</a:t>
            </a:r>
            <a:r>
              <a:rPr lang="en-US" sz="2200" dirty="0"/>
              <a:t> minimal </a:t>
            </a:r>
            <a:r>
              <a:rPr lang="en-US" sz="2200" dirty="0" err="1"/>
              <a:t>satu</a:t>
            </a:r>
            <a:r>
              <a:rPr lang="en-US" sz="2200" dirty="0"/>
              <a:t> kali </a:t>
            </a:r>
            <a:r>
              <a:rPr lang="en-US" sz="2200" dirty="0" err="1"/>
              <a:t>pada</a:t>
            </a:r>
            <a:r>
              <a:rPr lang="en-US" sz="2200" dirty="0"/>
              <a:t> </a:t>
            </a:r>
            <a:r>
              <a:rPr lang="en-US" sz="2200" dirty="0" err="1"/>
              <a:t>setiap</a:t>
            </a:r>
            <a:r>
              <a:rPr lang="en-US" sz="2200" dirty="0"/>
              <a:t> semester</a:t>
            </a:r>
          </a:p>
          <a:p>
            <a:r>
              <a:rPr lang="en-US" sz="2200" dirty="0" err="1">
                <a:sym typeface="Symbol" panose="05050102010706020507" pitchFamily="18" charset="2"/>
              </a:rPr>
              <a:t>Mahasiswa</a:t>
            </a:r>
            <a:r>
              <a:rPr lang="en-US" sz="2200" dirty="0">
                <a:sym typeface="Symbol" panose="05050102010706020507" pitchFamily="18" charset="2"/>
              </a:rPr>
              <a:t> program </a:t>
            </a:r>
            <a:r>
              <a:rPr lang="en-US" sz="2200" dirty="0" err="1">
                <a:sym typeface="Symbol" panose="05050102010706020507" pitchFamily="18" charset="2"/>
              </a:rPr>
              <a:t>Doktor</a:t>
            </a:r>
            <a:r>
              <a:rPr lang="en-US" sz="2200" dirty="0">
                <a:sym typeface="Symbol" panose="05050102010706020507" pitchFamily="18" charset="2"/>
              </a:rPr>
              <a:t> </a:t>
            </a:r>
            <a:r>
              <a:rPr lang="en-US" sz="2200" dirty="0" err="1">
                <a:sym typeface="Symbol" panose="05050102010706020507" pitchFamily="18" charset="2"/>
              </a:rPr>
              <a:t>dapat</a:t>
            </a:r>
            <a:r>
              <a:rPr lang="en-US" sz="2200" dirty="0">
                <a:sym typeface="Symbol" panose="05050102010706020507" pitchFamily="18" charset="2"/>
              </a:rPr>
              <a:t> </a:t>
            </a:r>
            <a:r>
              <a:rPr lang="en-US" sz="2200" dirty="0" err="1">
                <a:sym typeface="Symbol" panose="05050102010706020507" pitchFamily="18" charset="2"/>
              </a:rPr>
              <a:t>dinyatakan</a:t>
            </a:r>
            <a:r>
              <a:rPr lang="en-US" sz="2200" dirty="0">
                <a:sym typeface="Symbol" panose="05050102010706020507" pitchFamily="18" charset="2"/>
              </a:rPr>
              <a:t> </a:t>
            </a:r>
            <a:r>
              <a:rPr lang="en-US" sz="2200" b="1" dirty="0">
                <a:solidFill>
                  <a:srgbClr val="0070C0"/>
                </a:solidFill>
                <a:sym typeface="Symbol" panose="05050102010706020507" pitchFamily="18" charset="2"/>
              </a:rPr>
              <a:t>lulus</a:t>
            </a:r>
            <a:r>
              <a:rPr lang="en-US" sz="2200" dirty="0">
                <a:sym typeface="Symbol" panose="05050102010706020507" pitchFamily="18" charset="2"/>
              </a:rPr>
              <a:t>:</a:t>
            </a:r>
          </a:p>
          <a:p>
            <a:pPr lvl="1"/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Telah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menyelesaikan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seluruh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beban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studi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sebanyak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42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sks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termasuk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disertasi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dengan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nilai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minimal B</a:t>
            </a:r>
          </a:p>
          <a:p>
            <a:pPr lvl="1"/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Menghasilkan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minimal 1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makalah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yang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telah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diterbitkan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di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jurnal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internasional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bereputasi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;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atau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diterima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di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jurnal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internasional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bereputasi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dan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1 seminar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internasional</a:t>
            </a:r>
            <a:r>
              <a:rPr lang="en-US" sz="2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sym typeface="Symbol" panose="05050102010706020507" pitchFamily="18" charset="2"/>
              </a:rPr>
              <a:t>bereputasi</a:t>
            </a:r>
            <a:endParaRPr lang="en-US" sz="22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r>
              <a:rPr lang="en-US" sz="2200" dirty="0" err="1"/>
              <a:t>Mahasiswa</a:t>
            </a:r>
            <a:r>
              <a:rPr lang="en-US" sz="2200" dirty="0"/>
              <a:t> yang </a:t>
            </a:r>
            <a:r>
              <a:rPr lang="en-US" sz="2200" dirty="0" err="1"/>
              <a:t>telah</a:t>
            </a:r>
            <a:r>
              <a:rPr lang="en-US" sz="2200" dirty="0"/>
              <a:t> 14 semester </a:t>
            </a:r>
            <a:r>
              <a:rPr lang="en-US" sz="2200" dirty="0" err="1"/>
              <a:t>belum</a:t>
            </a:r>
            <a:r>
              <a:rPr lang="en-US" sz="2200" dirty="0"/>
              <a:t> </a:t>
            </a:r>
            <a:r>
              <a:rPr lang="en-US" sz="2200" dirty="0" err="1"/>
              <a:t>berhasil</a:t>
            </a:r>
            <a:r>
              <a:rPr lang="en-US" sz="2200" dirty="0"/>
              <a:t> </a:t>
            </a:r>
            <a:r>
              <a:rPr lang="en-US" sz="2200" dirty="0" err="1"/>
              <a:t>memenuhi</a:t>
            </a:r>
            <a:r>
              <a:rPr lang="en-US" sz="2200" dirty="0"/>
              <a:t> </a:t>
            </a:r>
            <a:r>
              <a:rPr lang="en-US" sz="2200" dirty="0" err="1"/>
              <a:t>ketentuan</a:t>
            </a:r>
            <a:r>
              <a:rPr lang="en-US" sz="2200" dirty="0"/>
              <a:t>, </a:t>
            </a:r>
            <a:r>
              <a:rPr lang="en-US" sz="2200" dirty="0" err="1"/>
              <a:t>dinyatakan</a:t>
            </a:r>
            <a:r>
              <a:rPr lang="en-US" sz="2200" dirty="0"/>
              <a:t> </a:t>
            </a:r>
            <a:r>
              <a:rPr lang="en-US" sz="2200" dirty="0" err="1"/>
              <a:t>gagal</a:t>
            </a:r>
            <a:r>
              <a:rPr lang="en-US" sz="2200" dirty="0"/>
              <a:t> </a:t>
            </a:r>
            <a:r>
              <a:rPr lang="en-US" sz="2200" dirty="0" err="1"/>
              <a:t>atau</a:t>
            </a:r>
            <a:r>
              <a:rPr lang="en-US" sz="2200" dirty="0"/>
              <a:t> </a:t>
            </a:r>
            <a:r>
              <a:rPr lang="en-US" sz="2200" dirty="0" err="1"/>
              <a:t>tidak</a:t>
            </a:r>
            <a:r>
              <a:rPr lang="en-US" sz="2200" dirty="0"/>
              <a:t> lulus program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tidak</a:t>
            </a:r>
            <a:r>
              <a:rPr lang="en-US" sz="2200" dirty="0"/>
              <a:t> </a:t>
            </a:r>
            <a:r>
              <a:rPr lang="en-US" sz="2200" dirty="0" err="1"/>
              <a:t>diperkenankan</a:t>
            </a:r>
            <a:r>
              <a:rPr lang="en-US" sz="2200" dirty="0"/>
              <a:t> </a:t>
            </a:r>
            <a:r>
              <a:rPr lang="en-US" sz="2200" dirty="0" err="1"/>
              <a:t>melanjutkan</a:t>
            </a:r>
            <a:r>
              <a:rPr lang="en-US" sz="2200" dirty="0"/>
              <a:t> </a:t>
            </a:r>
            <a:r>
              <a:rPr lang="en-US" sz="2200" dirty="0" err="1"/>
              <a:t>studi</a:t>
            </a:r>
            <a:endParaRPr lang="en-US" sz="2200" dirty="0"/>
          </a:p>
          <a:p>
            <a:r>
              <a:rPr lang="en-US" sz="2200" dirty="0" err="1"/>
              <a:t>Peraturan</a:t>
            </a:r>
            <a:r>
              <a:rPr lang="en-US" sz="2200" dirty="0"/>
              <a:t> </a:t>
            </a:r>
            <a:r>
              <a:rPr lang="en-US" sz="2200" dirty="0" err="1"/>
              <a:t>mengenai</a:t>
            </a:r>
            <a:r>
              <a:rPr lang="en-US" sz="2200" dirty="0"/>
              <a:t> tata </a:t>
            </a:r>
            <a:r>
              <a:rPr lang="en-US" sz="2200" dirty="0" err="1"/>
              <a:t>cara</a:t>
            </a:r>
            <a:r>
              <a:rPr lang="en-US" sz="2200" dirty="0"/>
              <a:t> </a:t>
            </a:r>
            <a:r>
              <a:rPr lang="en-US" sz="2200" dirty="0" err="1"/>
              <a:t>ujian</a:t>
            </a:r>
            <a:r>
              <a:rPr lang="en-US" sz="2200" dirty="0"/>
              <a:t> </a:t>
            </a:r>
            <a:r>
              <a:rPr lang="en-US" sz="2200" dirty="0" err="1"/>
              <a:t>kualifikasi</a:t>
            </a:r>
            <a:r>
              <a:rPr lang="en-US" sz="2200" dirty="0"/>
              <a:t>, </a:t>
            </a:r>
            <a:r>
              <a:rPr lang="en-US" sz="2200" dirty="0" err="1"/>
              <a:t>ujian</a:t>
            </a:r>
            <a:r>
              <a:rPr lang="en-US" sz="2200" dirty="0"/>
              <a:t> </a:t>
            </a:r>
            <a:r>
              <a:rPr lang="en-US" sz="2200" dirty="0" err="1"/>
              <a:t>tertutup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ujian</a:t>
            </a:r>
            <a:r>
              <a:rPr lang="en-US" sz="2200" dirty="0"/>
              <a:t> </a:t>
            </a:r>
            <a:r>
              <a:rPr lang="en-US" sz="2200" dirty="0" err="1"/>
              <a:t>terbuka</a:t>
            </a:r>
            <a:r>
              <a:rPr lang="en-US" sz="2200" dirty="0"/>
              <a:t> </a:t>
            </a:r>
            <a:r>
              <a:rPr lang="en-US" sz="2200" dirty="0" err="1"/>
              <a:t>diatur</a:t>
            </a:r>
            <a:r>
              <a:rPr lang="en-US" sz="2200" dirty="0"/>
              <a:t>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peraturan</a:t>
            </a:r>
            <a:r>
              <a:rPr lang="en-US" sz="2200" dirty="0"/>
              <a:t> </a:t>
            </a:r>
            <a:r>
              <a:rPr lang="en-US" sz="2200" dirty="0" err="1"/>
              <a:t>tersendiri</a:t>
            </a: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42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Ketentuan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: </a:t>
            </a:r>
            <a:r>
              <a:rPr lang="en-US" sz="3000" dirty="0"/>
              <a:t>Program </a:t>
            </a:r>
            <a:r>
              <a:rPr lang="en-US" sz="3000" dirty="0" err="1" smtClean="0"/>
              <a:t>Doktor</a:t>
            </a:r>
            <a:r>
              <a:rPr lang="en-US" sz="3000" dirty="0" smtClean="0"/>
              <a:t> </a:t>
            </a:r>
            <a:r>
              <a:rPr lang="en-US" sz="3000" dirty="0" err="1" smtClean="0"/>
              <a:t>Jalur</a:t>
            </a:r>
            <a:r>
              <a:rPr lang="en-US" sz="3000" dirty="0" smtClean="0"/>
              <a:t> </a:t>
            </a:r>
            <a:r>
              <a:rPr lang="en-US" sz="3000" dirty="0" err="1" smtClean="0"/>
              <a:t>Reguler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197" y="1526650"/>
            <a:ext cx="11632759" cy="46503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/>
              <a:t>Untuk</a:t>
            </a:r>
            <a:r>
              <a:rPr lang="en-US" sz="2000" dirty="0"/>
              <a:t> lulus </a:t>
            </a:r>
            <a:r>
              <a:rPr lang="en-US" sz="2000" dirty="0" err="1"/>
              <a:t>dari</a:t>
            </a:r>
            <a:r>
              <a:rPr lang="en-US" sz="2000" dirty="0"/>
              <a:t> Program </a:t>
            </a:r>
            <a:r>
              <a:rPr lang="en-US" sz="2000" dirty="0" err="1"/>
              <a:t>Doktor</a:t>
            </a:r>
            <a:r>
              <a:rPr lang="en-US" sz="2000" dirty="0"/>
              <a:t> </a:t>
            </a:r>
            <a:r>
              <a:rPr lang="en-US" sz="2000" dirty="0" err="1"/>
              <a:t>Jalur</a:t>
            </a:r>
            <a:r>
              <a:rPr lang="en-US" sz="2000" dirty="0"/>
              <a:t> </a:t>
            </a:r>
            <a:r>
              <a:rPr lang="en-US" sz="2000" dirty="0" err="1"/>
              <a:t>Reguler</a:t>
            </a:r>
            <a:r>
              <a:rPr lang="en-US" sz="2000" dirty="0"/>
              <a:t>, </a:t>
            </a:r>
            <a:r>
              <a:rPr lang="en-US" sz="2000" dirty="0" err="1" smtClean="0"/>
              <a:t>mahasiswa</a:t>
            </a:r>
            <a:r>
              <a:rPr lang="en-US" sz="2000" dirty="0" smtClean="0"/>
              <a:t> </a:t>
            </a:r>
            <a:r>
              <a:rPr lang="en-US" sz="2000" dirty="0" err="1" smtClean="0"/>
              <a:t>harus</a:t>
            </a:r>
            <a:r>
              <a:rPr lang="en-US" sz="2000" dirty="0" smtClean="0"/>
              <a:t> </a:t>
            </a:r>
            <a:r>
              <a:rPr lang="en-US" sz="2000" dirty="0" err="1"/>
              <a:t>memenuhi</a:t>
            </a:r>
            <a:r>
              <a:rPr lang="en-US" sz="2000" dirty="0"/>
              <a:t> </a:t>
            </a:r>
            <a:r>
              <a:rPr lang="en-US" sz="2000" dirty="0" err="1"/>
              <a:t>baku</a:t>
            </a:r>
            <a:r>
              <a:rPr lang="en-US" sz="2000" dirty="0"/>
              <a:t> </a:t>
            </a:r>
            <a:r>
              <a:rPr lang="en-US" sz="2000" dirty="0" err="1"/>
              <a:t>mutu</a:t>
            </a:r>
            <a:r>
              <a:rPr lang="en-US" sz="2000" dirty="0"/>
              <a:t> </a:t>
            </a: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dirty="0" err="1"/>
              <a:t>berikut</a:t>
            </a:r>
            <a:r>
              <a:rPr lang="en-US" sz="2000" dirty="0"/>
              <a:t>:</a:t>
            </a:r>
          </a:p>
          <a:p>
            <a:pPr marL="341313" indent="-341313">
              <a:buFont typeface="+mj-lt"/>
              <a:buAutoNum type="arabicPeriod"/>
            </a:pPr>
            <a:r>
              <a:rPr lang="en-US" sz="2000" dirty="0" err="1" smtClean="0"/>
              <a:t>Telah</a:t>
            </a:r>
            <a:r>
              <a:rPr lang="en-US" sz="2000" dirty="0" smtClean="0"/>
              <a:t> </a:t>
            </a:r>
            <a:r>
              <a:rPr lang="en-US" sz="2000" dirty="0" err="1"/>
              <a:t>menyelesaikan</a:t>
            </a:r>
            <a:r>
              <a:rPr lang="en-US" sz="2000" dirty="0"/>
              <a:t> </a:t>
            </a:r>
            <a:r>
              <a:rPr lang="en-US" sz="2000" dirty="0" err="1"/>
              <a:t>semua</a:t>
            </a:r>
            <a:r>
              <a:rPr lang="en-US" sz="2000" dirty="0"/>
              <a:t> </a:t>
            </a:r>
            <a:r>
              <a:rPr lang="en-US" sz="2000" dirty="0" err="1"/>
              <a:t>beban</a:t>
            </a:r>
            <a:r>
              <a:rPr lang="en-US" sz="2000" dirty="0"/>
              <a:t> </a:t>
            </a:r>
            <a:r>
              <a:rPr lang="en-US" sz="2000" dirty="0" err="1"/>
              <a:t>studi</a:t>
            </a:r>
            <a:r>
              <a:rPr lang="en-US" sz="2000" dirty="0"/>
              <a:t> minimal 42 </a:t>
            </a:r>
            <a:r>
              <a:rPr lang="en-US" sz="2000" dirty="0" err="1"/>
              <a:t>sks</a:t>
            </a:r>
            <a:r>
              <a:rPr lang="en-US" sz="2000" dirty="0"/>
              <a:t> </a:t>
            </a:r>
            <a:r>
              <a:rPr lang="en-US" sz="2000" dirty="0" err="1" smtClean="0"/>
              <a:t>termasuk</a:t>
            </a:r>
            <a:r>
              <a:rPr lang="en-US" sz="2000" dirty="0" smtClean="0"/>
              <a:t> </a:t>
            </a:r>
            <a:r>
              <a:rPr lang="en-US" sz="2000" dirty="0" err="1" smtClean="0"/>
              <a:t>disertasi</a:t>
            </a:r>
            <a:r>
              <a:rPr lang="en-US" sz="2000" dirty="0" smtClean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ditempuh</a:t>
            </a:r>
            <a:r>
              <a:rPr lang="en-US" sz="2000" dirty="0"/>
              <a:t> paling lama 14 semester </a:t>
            </a:r>
            <a:r>
              <a:rPr lang="en-US" sz="2000" dirty="0" err="1"/>
              <a:t>bagi</a:t>
            </a:r>
            <a:r>
              <a:rPr lang="en-US" sz="2000" dirty="0"/>
              <a:t> </a:t>
            </a:r>
            <a:r>
              <a:rPr lang="en-US" sz="2000" dirty="0" err="1" smtClean="0"/>
              <a:t>lulusan</a:t>
            </a:r>
            <a:r>
              <a:rPr lang="en-US" sz="2000" dirty="0" smtClean="0"/>
              <a:t> program </a:t>
            </a:r>
            <a:r>
              <a:rPr lang="en-US" sz="2000" dirty="0"/>
              <a:t>magister.</a:t>
            </a:r>
          </a:p>
          <a:p>
            <a:pPr marL="341313" indent="-341313">
              <a:buFont typeface="+mj-lt"/>
              <a:buAutoNum type="arabicPeriod"/>
            </a:pPr>
            <a:r>
              <a:rPr lang="en-US" sz="2000" dirty="0" err="1" smtClean="0">
                <a:solidFill>
                  <a:srgbClr val="0000FF"/>
                </a:solidFill>
              </a:rPr>
              <a:t>Telah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menyelesaikan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semua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beban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studi</a:t>
            </a:r>
            <a:r>
              <a:rPr lang="en-US" sz="2000" dirty="0">
                <a:solidFill>
                  <a:srgbClr val="0000FF"/>
                </a:solidFill>
              </a:rPr>
              <a:t> minimal 70 </a:t>
            </a:r>
            <a:r>
              <a:rPr lang="en-US" sz="2000" dirty="0" err="1">
                <a:solidFill>
                  <a:srgbClr val="0000FF"/>
                </a:solidFill>
              </a:rPr>
              <a:t>sks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termasuk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disertasi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dan</a:t>
            </a:r>
            <a:r>
              <a:rPr lang="en-US" sz="2000" dirty="0">
                <a:solidFill>
                  <a:srgbClr val="0000FF"/>
                </a:solidFill>
              </a:rPr>
              <a:t> paling lama 14 semester </a:t>
            </a:r>
            <a:r>
              <a:rPr lang="en-US" sz="2000" dirty="0" err="1">
                <a:solidFill>
                  <a:srgbClr val="0000FF"/>
                </a:solidFill>
              </a:rPr>
              <a:t>dari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lulusan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sarjana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  <a:p>
            <a:pPr marL="341313" indent="-341313">
              <a:buFont typeface="+mj-lt"/>
              <a:buAutoNum type="arabicPeriod"/>
            </a:pPr>
            <a:r>
              <a:rPr lang="en-US" sz="2000" dirty="0" smtClean="0"/>
              <a:t>Lulus </a:t>
            </a:r>
            <a:r>
              <a:rPr lang="en-US" sz="2000" dirty="0" err="1"/>
              <a:t>seluruh</a:t>
            </a:r>
            <a:r>
              <a:rPr lang="en-US" sz="2000" dirty="0"/>
              <a:t> </a:t>
            </a:r>
            <a:r>
              <a:rPr lang="en-US" sz="2000" dirty="0" err="1"/>
              <a:t>beban</a:t>
            </a:r>
            <a:r>
              <a:rPr lang="en-US" sz="2000" dirty="0"/>
              <a:t> </a:t>
            </a:r>
            <a:r>
              <a:rPr lang="en-US" sz="2000" dirty="0" err="1"/>
              <a:t>studi</a:t>
            </a:r>
            <a:r>
              <a:rPr lang="en-US" sz="2000" dirty="0"/>
              <a:t> yang </a:t>
            </a:r>
            <a:r>
              <a:rPr lang="en-US" sz="2000" dirty="0" err="1"/>
              <a:t>disyaratkan</a:t>
            </a:r>
            <a:r>
              <a:rPr lang="en-US" sz="2000" dirty="0"/>
              <a:t> </a:t>
            </a:r>
            <a:r>
              <a:rPr lang="en-US" sz="2000" dirty="0" err="1"/>
              <a:t>sesuai</a:t>
            </a:r>
            <a:r>
              <a:rPr lang="en-US" sz="2000" dirty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program </a:t>
            </a:r>
            <a:r>
              <a:rPr lang="en-US" sz="2000" dirty="0" err="1"/>
              <a:t>studi</a:t>
            </a:r>
            <a:r>
              <a:rPr lang="en-US" sz="2000" dirty="0"/>
              <a:t> </a:t>
            </a:r>
            <a:r>
              <a:rPr lang="en-US" sz="2000" dirty="0" err="1"/>
              <a:t>masing-masing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nilai</a:t>
            </a:r>
            <a:r>
              <a:rPr lang="en-US" sz="2000" dirty="0"/>
              <a:t> minimal B.</a:t>
            </a:r>
          </a:p>
          <a:p>
            <a:pPr marL="341313" indent="-341313">
              <a:buFont typeface="+mj-lt"/>
              <a:buAutoNum type="arabicPeriod"/>
            </a:pPr>
            <a:r>
              <a:rPr lang="en-US" sz="2000" dirty="0" err="1" smtClean="0"/>
              <a:t>Nilai</a:t>
            </a:r>
            <a:r>
              <a:rPr lang="en-US" sz="2000" dirty="0" smtClean="0"/>
              <a:t> </a:t>
            </a:r>
            <a:r>
              <a:rPr lang="en-US" sz="2000" dirty="0" err="1"/>
              <a:t>ujian</a:t>
            </a:r>
            <a:r>
              <a:rPr lang="en-US" sz="2000" dirty="0"/>
              <a:t> </a:t>
            </a:r>
            <a:r>
              <a:rPr lang="en-US" sz="2000" dirty="0" err="1"/>
              <a:t>disertasi</a:t>
            </a:r>
            <a:r>
              <a:rPr lang="en-US" sz="2000" dirty="0"/>
              <a:t> minimal B.</a:t>
            </a:r>
          </a:p>
          <a:p>
            <a:pPr marL="341313" indent="-341313">
              <a:buFont typeface="+mj-lt"/>
              <a:buAutoNum type="arabicPeriod"/>
            </a:pPr>
            <a:r>
              <a:rPr lang="en-US" sz="2000" dirty="0" err="1" smtClean="0">
                <a:solidFill>
                  <a:srgbClr val="0000FF"/>
                </a:solidFill>
              </a:rPr>
              <a:t>Telah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mempublikasikan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hasil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penelitian</a:t>
            </a:r>
            <a:r>
              <a:rPr lang="en-US" sz="2000" dirty="0">
                <a:solidFill>
                  <a:srgbClr val="0000FF"/>
                </a:solidFill>
              </a:rPr>
              <a:t> yang </a:t>
            </a:r>
            <a:r>
              <a:rPr lang="en-US" sz="2000" dirty="0" err="1">
                <a:solidFill>
                  <a:srgbClr val="0000FF"/>
                </a:solidFill>
              </a:rPr>
              <a:t>berkaitan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dengan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disertasinya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minimal </a:t>
            </a:r>
            <a:r>
              <a:rPr lang="en-US" sz="2000" dirty="0" err="1">
                <a:solidFill>
                  <a:srgbClr val="0000FF"/>
                </a:solidFill>
              </a:rPr>
              <a:t>satu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makalah</a:t>
            </a:r>
            <a:r>
              <a:rPr lang="en-US" sz="2000" dirty="0">
                <a:solidFill>
                  <a:srgbClr val="0000FF"/>
                </a:solidFill>
              </a:rPr>
              <a:t> yang </a:t>
            </a:r>
            <a:r>
              <a:rPr lang="en-US" sz="2000" dirty="0" err="1">
                <a:solidFill>
                  <a:srgbClr val="0000FF"/>
                </a:solidFill>
              </a:rPr>
              <a:t>telah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diterima</a:t>
            </a:r>
            <a:r>
              <a:rPr lang="en-US" sz="2000" dirty="0">
                <a:solidFill>
                  <a:srgbClr val="0000FF"/>
                </a:solidFill>
              </a:rPr>
              <a:t> di </a:t>
            </a:r>
            <a:r>
              <a:rPr lang="en-US" sz="2000" dirty="0" err="1" smtClean="0">
                <a:solidFill>
                  <a:srgbClr val="0000FF"/>
                </a:solidFill>
              </a:rPr>
              <a:t>jurnal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internasional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bereputasi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dan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satu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makalah</a:t>
            </a:r>
            <a:r>
              <a:rPr lang="en-US" sz="2000" dirty="0">
                <a:solidFill>
                  <a:srgbClr val="0000FF"/>
                </a:solidFill>
              </a:rPr>
              <a:t> yang </a:t>
            </a:r>
            <a:r>
              <a:rPr lang="en-US" sz="2000" dirty="0" err="1" smtClean="0">
                <a:solidFill>
                  <a:srgbClr val="0000FF"/>
                </a:solidFill>
              </a:rPr>
              <a:t>telah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dipresentasikan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secara</a:t>
            </a:r>
            <a:r>
              <a:rPr lang="en-US" sz="2000" dirty="0">
                <a:solidFill>
                  <a:srgbClr val="0000FF"/>
                </a:solidFill>
              </a:rPr>
              <a:t> oral di seminar </a:t>
            </a:r>
            <a:r>
              <a:rPr lang="en-US" sz="2000" dirty="0" err="1">
                <a:solidFill>
                  <a:srgbClr val="0000FF"/>
                </a:solidFill>
              </a:rPr>
              <a:t>internasional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bereputasi</a:t>
            </a:r>
            <a:r>
              <a:rPr lang="en-US" sz="2000" dirty="0" smtClean="0">
                <a:solidFill>
                  <a:srgbClr val="0000FF"/>
                </a:solidFill>
              </a:rPr>
              <a:t>. </a:t>
            </a:r>
            <a:r>
              <a:rPr lang="en-US" sz="2000" dirty="0" err="1" smtClean="0">
                <a:solidFill>
                  <a:srgbClr val="0000FF"/>
                </a:solidFill>
              </a:rPr>
              <a:t>Jurnal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Internasional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bereputasi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adalah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jurnal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internasional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yang </a:t>
            </a:r>
            <a:r>
              <a:rPr lang="en-US" sz="2000" dirty="0" err="1" smtClean="0">
                <a:solidFill>
                  <a:srgbClr val="0000FF"/>
                </a:solidFill>
              </a:rPr>
              <a:t>terindeks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scopus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atau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jurnal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internasional</a:t>
            </a:r>
            <a:r>
              <a:rPr lang="en-US" sz="2000" dirty="0">
                <a:solidFill>
                  <a:srgbClr val="0000FF"/>
                </a:solidFill>
              </a:rPr>
              <a:t> yang </a:t>
            </a:r>
            <a:r>
              <a:rPr lang="en-US" sz="2000" dirty="0" err="1">
                <a:solidFill>
                  <a:srgbClr val="0000FF"/>
                </a:solidFill>
              </a:rPr>
              <a:t>terindeks</a:t>
            </a:r>
            <a:r>
              <a:rPr lang="en-US" sz="2000" dirty="0">
                <a:solidFill>
                  <a:srgbClr val="0000FF"/>
                </a:solidFill>
              </a:rPr>
              <a:t> web </a:t>
            </a:r>
            <a:r>
              <a:rPr lang="en-US" sz="2000" dirty="0" smtClean="0">
                <a:solidFill>
                  <a:srgbClr val="0000FF"/>
                </a:solidFill>
              </a:rPr>
              <a:t>of science </a:t>
            </a:r>
            <a:r>
              <a:rPr lang="en-US" sz="2000" dirty="0" err="1">
                <a:solidFill>
                  <a:srgbClr val="0000FF"/>
                </a:solidFill>
              </a:rPr>
              <a:t>dengan</a:t>
            </a:r>
            <a:r>
              <a:rPr lang="en-US" sz="2000" dirty="0">
                <a:solidFill>
                  <a:srgbClr val="0000FF"/>
                </a:solidFill>
              </a:rPr>
              <a:t> impact factor </a:t>
            </a:r>
            <a:r>
              <a:rPr lang="en-US" sz="2000" dirty="0" err="1">
                <a:solidFill>
                  <a:srgbClr val="0000FF"/>
                </a:solidFill>
              </a:rPr>
              <a:t>lebih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dari</a:t>
            </a:r>
            <a:r>
              <a:rPr lang="en-US" sz="2000" dirty="0">
                <a:solidFill>
                  <a:srgbClr val="0000FF"/>
                </a:solidFill>
              </a:rPr>
              <a:t> 0,01.</a:t>
            </a:r>
          </a:p>
          <a:p>
            <a:pPr marL="341313" indent="-341313">
              <a:buFont typeface="+mj-lt"/>
              <a:buAutoNum type="arabicPeriod"/>
            </a:pPr>
            <a:r>
              <a:rPr lang="en-US" sz="2000" dirty="0" err="1" smtClean="0">
                <a:solidFill>
                  <a:srgbClr val="FF0000"/>
                </a:solidFill>
              </a:rPr>
              <a:t>Telah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memenuhi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persyaratan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kemampuan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bahasa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Inggris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dengan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nilai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TEFL ≥ 500. </a:t>
            </a:r>
            <a:r>
              <a:rPr lang="en-US" sz="2000" dirty="0" err="1">
                <a:solidFill>
                  <a:srgbClr val="FF0000"/>
                </a:solidFill>
              </a:rPr>
              <a:t>Nilai</a:t>
            </a:r>
            <a:r>
              <a:rPr lang="en-US" sz="2000" dirty="0">
                <a:solidFill>
                  <a:srgbClr val="FF0000"/>
                </a:solidFill>
              </a:rPr>
              <a:t> TEFL (</a:t>
            </a:r>
            <a:r>
              <a:rPr lang="en-US" sz="2000" dirty="0" err="1">
                <a:solidFill>
                  <a:srgbClr val="FF0000"/>
                </a:solidFill>
              </a:rPr>
              <a:t>hasil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tes</a:t>
            </a:r>
            <a:r>
              <a:rPr lang="en-US" sz="2000" dirty="0">
                <a:solidFill>
                  <a:srgbClr val="FF0000"/>
                </a:solidFill>
              </a:rPr>
              <a:t> di UPT Bahasa ITS) </a:t>
            </a:r>
            <a:r>
              <a:rPr lang="en-US" sz="2000" dirty="0" smtClean="0">
                <a:solidFill>
                  <a:srgbClr val="FF0000"/>
                </a:solidFill>
              </a:rPr>
              <a:t>yang </a:t>
            </a:r>
            <a:r>
              <a:rPr lang="en-US" sz="2000" dirty="0" err="1" smtClean="0">
                <a:solidFill>
                  <a:srgbClr val="FF0000"/>
                </a:solidFill>
              </a:rPr>
              <a:t>diperoleh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ketika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tes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masuk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pada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jenjang</a:t>
            </a:r>
            <a:r>
              <a:rPr lang="en-US" sz="2000" dirty="0">
                <a:solidFill>
                  <a:srgbClr val="FF0000"/>
                </a:solidFill>
              </a:rPr>
              <a:t> yang </a:t>
            </a:r>
            <a:r>
              <a:rPr lang="en-US" sz="2000" dirty="0" err="1">
                <a:solidFill>
                  <a:srgbClr val="FF0000"/>
                </a:solidFill>
              </a:rPr>
              <a:t>sama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dapat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diakui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sebagai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syarat</a:t>
            </a:r>
            <a:r>
              <a:rPr lang="en-US" sz="2000" dirty="0">
                <a:solidFill>
                  <a:srgbClr val="FF0000"/>
                </a:solidFill>
              </a:rPr>
              <a:t> lulus.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904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Ketentuan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: </a:t>
            </a:r>
            <a:r>
              <a:rPr lang="en-US" sz="3000" dirty="0"/>
              <a:t>Program </a:t>
            </a:r>
            <a:r>
              <a:rPr lang="en-US" sz="3000" dirty="0" err="1" smtClean="0"/>
              <a:t>Doktor</a:t>
            </a:r>
            <a:r>
              <a:rPr lang="en-US" sz="3000" dirty="0" smtClean="0"/>
              <a:t> </a:t>
            </a:r>
            <a:r>
              <a:rPr lang="en-US" sz="3000" dirty="0" err="1" smtClean="0"/>
              <a:t>Jalur</a:t>
            </a:r>
            <a:r>
              <a:rPr lang="en-US" sz="3000" dirty="0" smtClean="0"/>
              <a:t> </a:t>
            </a:r>
            <a:r>
              <a:rPr lang="en-US" sz="3000" dirty="0" err="1" smtClean="0"/>
              <a:t>Riset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err="1"/>
              <a:t>Untuk</a:t>
            </a:r>
            <a:r>
              <a:rPr lang="en-US" dirty="0"/>
              <a:t> lulus </a:t>
            </a:r>
            <a:r>
              <a:rPr lang="en-US" dirty="0" err="1"/>
              <a:t>dari</a:t>
            </a:r>
            <a:r>
              <a:rPr lang="en-US" dirty="0"/>
              <a:t> Program </a:t>
            </a:r>
            <a:r>
              <a:rPr lang="en-US" dirty="0" err="1"/>
              <a:t>Doktor</a:t>
            </a:r>
            <a:r>
              <a:rPr lang="en-US" dirty="0"/>
              <a:t> </a:t>
            </a:r>
            <a:r>
              <a:rPr lang="en-US" dirty="0" err="1"/>
              <a:t>Jalur</a:t>
            </a:r>
            <a:r>
              <a:rPr lang="en-US" dirty="0"/>
              <a:t> </a:t>
            </a:r>
            <a:r>
              <a:rPr lang="en-US" dirty="0" err="1"/>
              <a:t>Riset</a:t>
            </a:r>
            <a:r>
              <a:rPr lang="en-US" dirty="0"/>
              <a:t>, </a:t>
            </a: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memenuhi</a:t>
            </a:r>
            <a:r>
              <a:rPr lang="en-US" dirty="0" smtClean="0"/>
              <a:t> </a:t>
            </a:r>
            <a:r>
              <a:rPr lang="en-US" dirty="0" err="1"/>
              <a:t>baku</a:t>
            </a:r>
            <a:r>
              <a:rPr lang="en-US" dirty="0"/>
              <a:t> </a:t>
            </a:r>
            <a:r>
              <a:rPr lang="en-US" dirty="0" err="1"/>
              <a:t>mutu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:</a:t>
            </a:r>
          </a:p>
          <a:p>
            <a:pPr marL="341313" indent="-341313">
              <a:buFont typeface="+mj-lt"/>
              <a:buAutoNum type="arabicPeriod"/>
            </a:pP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/>
              <a:t>menyelesaikan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beban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minimal 42 </a:t>
            </a:r>
            <a:r>
              <a:rPr lang="en-US" dirty="0" err="1"/>
              <a:t>sks</a:t>
            </a:r>
            <a:r>
              <a:rPr lang="en-US" dirty="0"/>
              <a:t> </a:t>
            </a:r>
            <a:r>
              <a:rPr lang="en-US" dirty="0" err="1" smtClean="0"/>
              <a:t>termasuk</a:t>
            </a:r>
            <a:r>
              <a:rPr lang="en-US" dirty="0" smtClean="0"/>
              <a:t> </a:t>
            </a:r>
            <a:r>
              <a:rPr lang="en-US" dirty="0" err="1" smtClean="0"/>
              <a:t>disertasi</a:t>
            </a:r>
            <a:r>
              <a:rPr lang="en-US" dirty="0" smtClean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ditempuh</a:t>
            </a:r>
            <a:r>
              <a:rPr lang="en-US" dirty="0"/>
              <a:t> paling lama 14 semester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 smtClean="0"/>
              <a:t>lulusan</a:t>
            </a:r>
            <a:r>
              <a:rPr lang="en-US" dirty="0" smtClean="0"/>
              <a:t> program </a:t>
            </a:r>
            <a:r>
              <a:rPr lang="en-US" dirty="0"/>
              <a:t>magister </a:t>
            </a:r>
            <a:r>
              <a:rPr lang="en-US" dirty="0" err="1" smtClean="0"/>
              <a:t>sebidang</a:t>
            </a:r>
            <a:r>
              <a:rPr lang="en-US" dirty="0" smtClean="0"/>
              <a:t>.</a:t>
            </a:r>
            <a:endParaRPr lang="en-US" dirty="0"/>
          </a:p>
          <a:p>
            <a:pPr marL="341313" indent="-341313">
              <a:buFont typeface="+mj-lt"/>
              <a:buAutoNum type="arabicPeriod"/>
            </a:pPr>
            <a:r>
              <a:rPr lang="en-US" dirty="0" smtClean="0"/>
              <a:t>Lulus </a:t>
            </a:r>
            <a:r>
              <a:rPr lang="en-US" dirty="0" err="1"/>
              <a:t>seluruh</a:t>
            </a:r>
            <a:r>
              <a:rPr lang="en-US" dirty="0"/>
              <a:t> </a:t>
            </a:r>
            <a:r>
              <a:rPr lang="en-US" dirty="0" err="1"/>
              <a:t>beban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yang </a:t>
            </a:r>
            <a:r>
              <a:rPr lang="en-US" dirty="0" err="1"/>
              <a:t>disyaratkan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program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masing-masing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minimal B.</a:t>
            </a:r>
          </a:p>
          <a:p>
            <a:pPr marL="341313" indent="-341313">
              <a:buFont typeface="+mj-lt"/>
              <a:buAutoNum type="arabicPeriod"/>
            </a:pPr>
            <a:r>
              <a:rPr lang="en-US" dirty="0" err="1" smtClean="0"/>
              <a:t>Nilai</a:t>
            </a:r>
            <a:r>
              <a:rPr lang="en-US" dirty="0" smtClean="0"/>
              <a:t> </a:t>
            </a:r>
            <a:r>
              <a:rPr lang="en-US" dirty="0" err="1"/>
              <a:t>ujian</a:t>
            </a:r>
            <a:r>
              <a:rPr lang="en-US" dirty="0"/>
              <a:t> </a:t>
            </a:r>
            <a:r>
              <a:rPr lang="en-US" dirty="0" err="1"/>
              <a:t>disertasi</a:t>
            </a:r>
            <a:r>
              <a:rPr lang="en-US" dirty="0"/>
              <a:t> minimal B.</a:t>
            </a:r>
          </a:p>
          <a:p>
            <a:pPr marL="341313" indent="-341313">
              <a:buFont typeface="+mj-lt"/>
              <a:buAutoNum type="arabicPeriod"/>
            </a:pPr>
            <a:r>
              <a:rPr lang="en-US" dirty="0" err="1" smtClean="0">
                <a:solidFill>
                  <a:srgbClr val="0000FF"/>
                </a:solidFill>
              </a:rPr>
              <a:t>Telah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mempresentasikan</a:t>
            </a:r>
            <a:r>
              <a:rPr lang="en-US" dirty="0">
                <a:solidFill>
                  <a:srgbClr val="0000FF"/>
                </a:solidFill>
              </a:rPr>
              <a:t> 1 (</a:t>
            </a:r>
            <a:r>
              <a:rPr lang="en-US" dirty="0" err="1">
                <a:solidFill>
                  <a:srgbClr val="0000FF"/>
                </a:solidFill>
              </a:rPr>
              <a:t>satu</a:t>
            </a:r>
            <a:r>
              <a:rPr lang="en-US" dirty="0">
                <a:solidFill>
                  <a:srgbClr val="0000FF"/>
                </a:solidFill>
              </a:rPr>
              <a:t>) </a:t>
            </a:r>
            <a:r>
              <a:rPr lang="en-US" dirty="0" err="1">
                <a:solidFill>
                  <a:srgbClr val="0000FF"/>
                </a:solidFill>
              </a:rPr>
              <a:t>makalah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pada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seminar </a:t>
            </a:r>
            <a:r>
              <a:rPr lang="en-US" dirty="0" err="1" smtClean="0">
                <a:solidFill>
                  <a:srgbClr val="0000FF"/>
                </a:solidFill>
              </a:rPr>
              <a:t>internasional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bereputasi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ditambah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dengan</a:t>
            </a:r>
            <a:r>
              <a:rPr lang="en-US" dirty="0">
                <a:solidFill>
                  <a:srgbClr val="0000FF"/>
                </a:solidFill>
              </a:rPr>
              <a:t>:</a:t>
            </a:r>
          </a:p>
          <a:p>
            <a:pPr marL="628650" indent="-628650">
              <a:buNone/>
              <a:tabLst>
                <a:tab pos="341313" algn="l"/>
                <a:tab pos="628650" algn="l"/>
              </a:tabLst>
            </a:pPr>
            <a:r>
              <a:rPr lang="en-US" dirty="0" smtClean="0">
                <a:solidFill>
                  <a:srgbClr val="0000FF"/>
                </a:solidFill>
              </a:rPr>
              <a:t>	a</a:t>
            </a:r>
            <a:r>
              <a:rPr lang="en-US" dirty="0">
                <a:solidFill>
                  <a:srgbClr val="0000FF"/>
                </a:solidFill>
              </a:rPr>
              <a:t>. </a:t>
            </a:r>
            <a:r>
              <a:rPr lang="en-US" dirty="0" smtClean="0">
                <a:solidFill>
                  <a:srgbClr val="0000FF"/>
                </a:solidFill>
              </a:rPr>
              <a:t>	</a:t>
            </a:r>
            <a:r>
              <a:rPr lang="en-US" dirty="0" err="1" smtClean="0">
                <a:solidFill>
                  <a:srgbClr val="0000FF"/>
                </a:solidFill>
              </a:rPr>
              <a:t>satu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makalah</a:t>
            </a:r>
            <a:r>
              <a:rPr lang="en-US" dirty="0">
                <a:solidFill>
                  <a:srgbClr val="0000FF"/>
                </a:solidFill>
              </a:rPr>
              <a:t> yang </a:t>
            </a:r>
            <a:r>
              <a:rPr lang="en-US" dirty="0" err="1">
                <a:solidFill>
                  <a:srgbClr val="0000FF"/>
                </a:solidFill>
              </a:rPr>
              <a:t>terbit</a:t>
            </a:r>
            <a:r>
              <a:rPr lang="en-US" dirty="0">
                <a:solidFill>
                  <a:srgbClr val="0000FF"/>
                </a:solidFill>
              </a:rPr>
              <a:t> di </a:t>
            </a:r>
            <a:r>
              <a:rPr lang="en-US" dirty="0" err="1">
                <a:solidFill>
                  <a:srgbClr val="0000FF"/>
                </a:solidFill>
              </a:rPr>
              <a:t>jurnal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internasional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bereputasi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dirty="0" err="1">
                <a:solidFill>
                  <a:srgbClr val="0000FF"/>
                </a:solidFill>
              </a:rPr>
              <a:t>terindeks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scopus</a:t>
            </a:r>
            <a:r>
              <a:rPr lang="en-US" dirty="0">
                <a:solidFill>
                  <a:srgbClr val="0000FF"/>
                </a:solidFill>
              </a:rPr>
              <a:t> minimal Q2; </a:t>
            </a:r>
            <a:r>
              <a:rPr lang="en-US" dirty="0" err="1">
                <a:solidFill>
                  <a:srgbClr val="0000FF"/>
                </a:solidFill>
              </a:rPr>
              <a:t>atau</a:t>
            </a:r>
            <a:r>
              <a:rPr lang="en-US" dirty="0">
                <a:solidFill>
                  <a:srgbClr val="0000FF"/>
                </a:solidFill>
              </a:rPr>
              <a:t> web of science </a:t>
            </a:r>
            <a:r>
              <a:rPr lang="en-US" dirty="0" err="1" smtClean="0">
                <a:solidFill>
                  <a:srgbClr val="0000FF"/>
                </a:solidFill>
              </a:rPr>
              <a:t>berfaktor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dampak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di </a:t>
            </a:r>
            <a:r>
              <a:rPr lang="en-US" dirty="0" err="1">
                <a:solidFill>
                  <a:srgbClr val="0000FF"/>
                </a:solidFill>
              </a:rPr>
              <a:t>atas</a:t>
            </a:r>
            <a:r>
              <a:rPr lang="en-US" dirty="0">
                <a:solidFill>
                  <a:srgbClr val="0000FF"/>
                </a:solidFill>
              </a:rPr>
              <a:t> 0.5); </a:t>
            </a:r>
            <a:r>
              <a:rPr lang="en-US" dirty="0" err="1">
                <a:solidFill>
                  <a:srgbClr val="0000FF"/>
                </a:solidFill>
              </a:rPr>
              <a:t>atau</a:t>
            </a:r>
            <a:endParaRPr lang="en-US" dirty="0">
              <a:solidFill>
                <a:srgbClr val="0000FF"/>
              </a:solidFill>
            </a:endParaRPr>
          </a:p>
          <a:p>
            <a:pPr marL="628650" indent="-628650">
              <a:buNone/>
              <a:tabLst>
                <a:tab pos="341313" algn="l"/>
                <a:tab pos="628650" algn="l"/>
              </a:tabLst>
            </a:pPr>
            <a:r>
              <a:rPr lang="en-US" dirty="0" smtClean="0">
                <a:solidFill>
                  <a:srgbClr val="0000FF"/>
                </a:solidFill>
              </a:rPr>
              <a:t>	b</a:t>
            </a:r>
            <a:r>
              <a:rPr lang="en-US" dirty="0">
                <a:solidFill>
                  <a:srgbClr val="0000FF"/>
                </a:solidFill>
              </a:rPr>
              <a:t>. </a:t>
            </a:r>
            <a:r>
              <a:rPr lang="en-US" dirty="0" smtClean="0">
                <a:solidFill>
                  <a:srgbClr val="0000FF"/>
                </a:solidFill>
              </a:rPr>
              <a:t>	</a:t>
            </a:r>
            <a:r>
              <a:rPr lang="en-US" dirty="0" err="1" smtClean="0">
                <a:solidFill>
                  <a:srgbClr val="0000FF"/>
                </a:solidFill>
              </a:rPr>
              <a:t>dua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makalah</a:t>
            </a:r>
            <a:r>
              <a:rPr lang="en-US" dirty="0">
                <a:solidFill>
                  <a:srgbClr val="0000FF"/>
                </a:solidFill>
              </a:rPr>
              <a:t> yang </a:t>
            </a:r>
            <a:r>
              <a:rPr lang="en-US" dirty="0" err="1">
                <a:solidFill>
                  <a:srgbClr val="0000FF"/>
                </a:solidFill>
              </a:rPr>
              <a:t>terbit</a:t>
            </a:r>
            <a:r>
              <a:rPr lang="en-US" dirty="0">
                <a:solidFill>
                  <a:srgbClr val="0000FF"/>
                </a:solidFill>
              </a:rPr>
              <a:t> di </a:t>
            </a:r>
            <a:r>
              <a:rPr lang="en-US" dirty="0" err="1">
                <a:solidFill>
                  <a:srgbClr val="0000FF"/>
                </a:solidFill>
              </a:rPr>
              <a:t>jurnal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internasional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bereputasi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dirty="0" err="1">
                <a:solidFill>
                  <a:srgbClr val="0000FF"/>
                </a:solidFill>
              </a:rPr>
              <a:t>terindeks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scopus</a:t>
            </a:r>
            <a:r>
              <a:rPr lang="en-US" dirty="0">
                <a:solidFill>
                  <a:srgbClr val="0000FF"/>
                </a:solidFill>
              </a:rPr>
              <a:t> minimal Q3; </a:t>
            </a:r>
            <a:r>
              <a:rPr lang="en-US" dirty="0" err="1">
                <a:solidFill>
                  <a:srgbClr val="0000FF"/>
                </a:solidFill>
              </a:rPr>
              <a:t>atau</a:t>
            </a:r>
            <a:r>
              <a:rPr lang="en-US" dirty="0">
                <a:solidFill>
                  <a:srgbClr val="0000FF"/>
                </a:solidFill>
              </a:rPr>
              <a:t> web of science </a:t>
            </a:r>
            <a:r>
              <a:rPr lang="en-US" dirty="0" err="1" smtClean="0">
                <a:solidFill>
                  <a:srgbClr val="0000FF"/>
                </a:solidFill>
              </a:rPr>
              <a:t>berfaktor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dampak</a:t>
            </a:r>
            <a:r>
              <a:rPr lang="en-US" dirty="0">
                <a:solidFill>
                  <a:srgbClr val="0000FF"/>
                </a:solidFill>
              </a:rPr>
              <a:t>); </a:t>
            </a:r>
            <a:r>
              <a:rPr lang="en-US" dirty="0" err="1">
                <a:solidFill>
                  <a:srgbClr val="0000FF"/>
                </a:solidFill>
              </a:rPr>
              <a:t>atau</a:t>
            </a:r>
            <a:endParaRPr lang="en-US" dirty="0">
              <a:solidFill>
                <a:srgbClr val="0000FF"/>
              </a:solidFill>
            </a:endParaRPr>
          </a:p>
          <a:p>
            <a:pPr marL="628650" indent="-628650">
              <a:buNone/>
              <a:tabLst>
                <a:tab pos="341313" algn="l"/>
                <a:tab pos="628650" algn="l"/>
              </a:tabLst>
            </a:pPr>
            <a:r>
              <a:rPr lang="en-US" dirty="0" smtClean="0">
                <a:solidFill>
                  <a:srgbClr val="0000FF"/>
                </a:solidFill>
              </a:rPr>
              <a:t>	c</a:t>
            </a:r>
            <a:r>
              <a:rPr lang="en-US" dirty="0">
                <a:solidFill>
                  <a:srgbClr val="0000FF"/>
                </a:solidFill>
              </a:rPr>
              <a:t>. </a:t>
            </a:r>
            <a:r>
              <a:rPr lang="en-US" dirty="0" smtClean="0">
                <a:solidFill>
                  <a:srgbClr val="0000FF"/>
                </a:solidFill>
              </a:rPr>
              <a:t>	</a:t>
            </a:r>
            <a:r>
              <a:rPr lang="en-US" dirty="0" err="1" smtClean="0">
                <a:solidFill>
                  <a:srgbClr val="0000FF"/>
                </a:solidFill>
              </a:rPr>
              <a:t>satu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makalalah</a:t>
            </a:r>
            <a:r>
              <a:rPr lang="en-US" dirty="0">
                <a:solidFill>
                  <a:srgbClr val="0000FF"/>
                </a:solidFill>
              </a:rPr>
              <a:t> yang </a:t>
            </a:r>
            <a:r>
              <a:rPr lang="en-US" dirty="0" err="1">
                <a:solidFill>
                  <a:srgbClr val="0000FF"/>
                </a:solidFill>
              </a:rPr>
              <a:t>terbit</a:t>
            </a:r>
            <a:r>
              <a:rPr lang="en-US" dirty="0">
                <a:solidFill>
                  <a:srgbClr val="0000FF"/>
                </a:solidFill>
              </a:rPr>
              <a:t> di </a:t>
            </a:r>
            <a:r>
              <a:rPr lang="en-US" dirty="0" err="1">
                <a:solidFill>
                  <a:srgbClr val="0000FF"/>
                </a:solidFill>
              </a:rPr>
              <a:t>jurnal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internasional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bereputasi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dirty="0" err="1">
                <a:solidFill>
                  <a:srgbClr val="0000FF"/>
                </a:solidFill>
              </a:rPr>
              <a:t>terindeks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scopus</a:t>
            </a:r>
            <a:r>
              <a:rPr lang="en-US" dirty="0">
                <a:solidFill>
                  <a:srgbClr val="0000FF"/>
                </a:solidFill>
              </a:rPr>
              <a:t> minimal Q3; </a:t>
            </a:r>
            <a:r>
              <a:rPr lang="en-US" dirty="0" err="1">
                <a:solidFill>
                  <a:srgbClr val="0000FF"/>
                </a:solidFill>
              </a:rPr>
              <a:t>atau</a:t>
            </a:r>
            <a:r>
              <a:rPr lang="en-US" dirty="0">
                <a:solidFill>
                  <a:srgbClr val="0000FF"/>
                </a:solidFill>
              </a:rPr>
              <a:t> web of science </a:t>
            </a:r>
            <a:r>
              <a:rPr lang="en-US" dirty="0" err="1" smtClean="0">
                <a:solidFill>
                  <a:srgbClr val="0000FF"/>
                </a:solidFill>
              </a:rPr>
              <a:t>berfaktor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dampak</a:t>
            </a:r>
            <a:r>
              <a:rPr lang="en-US" dirty="0">
                <a:solidFill>
                  <a:srgbClr val="0000FF"/>
                </a:solidFill>
              </a:rPr>
              <a:t>) </a:t>
            </a:r>
            <a:r>
              <a:rPr lang="en-US" dirty="0" err="1">
                <a:solidFill>
                  <a:srgbClr val="0000FF"/>
                </a:solidFill>
              </a:rPr>
              <a:t>dan</a:t>
            </a:r>
            <a:r>
              <a:rPr lang="en-US" dirty="0">
                <a:solidFill>
                  <a:srgbClr val="0000FF"/>
                </a:solidFill>
              </a:rPr>
              <a:t> 1 registered and verified patent.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974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Ujian</a:t>
            </a:r>
            <a:r>
              <a:rPr lang="en-US" dirty="0" smtClean="0"/>
              <a:t> </a:t>
            </a:r>
            <a:r>
              <a:rPr lang="en-US" dirty="0" err="1" smtClean="0"/>
              <a:t>Disertasi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463040"/>
            <a:ext cx="11752028" cy="471392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 err="1"/>
              <a:t>Ujian</a:t>
            </a:r>
            <a:r>
              <a:rPr lang="en-US" sz="1800" dirty="0"/>
              <a:t> </a:t>
            </a:r>
            <a:r>
              <a:rPr lang="en-US" sz="1800" dirty="0" err="1"/>
              <a:t>disertasi</a:t>
            </a:r>
            <a:r>
              <a:rPr lang="en-US" sz="1800" dirty="0"/>
              <a:t> </a:t>
            </a:r>
            <a:r>
              <a:rPr lang="en-US" sz="1800" dirty="0" err="1"/>
              <a:t>dilaksanakan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bentuk</a:t>
            </a:r>
            <a:r>
              <a:rPr lang="en-US" sz="1800" dirty="0"/>
              <a:t> </a:t>
            </a:r>
            <a:r>
              <a:rPr lang="en-US" sz="1800" dirty="0" err="1"/>
              <a:t>ujian</a:t>
            </a:r>
            <a:r>
              <a:rPr lang="en-US" sz="1800" dirty="0"/>
              <a:t> </a:t>
            </a:r>
            <a:r>
              <a:rPr lang="en-US" sz="1800" dirty="0" err="1" smtClean="0"/>
              <a:t>tertutup</a:t>
            </a:r>
            <a:r>
              <a:rPr lang="en-US" sz="1800" dirty="0" smtClean="0"/>
              <a:t> </a:t>
            </a:r>
            <a:r>
              <a:rPr lang="en-US" sz="1800" dirty="0" err="1" smtClean="0"/>
              <a:t>dengan</a:t>
            </a:r>
            <a:r>
              <a:rPr lang="en-US" sz="1800" dirty="0" smtClean="0"/>
              <a:t> </a:t>
            </a:r>
            <a:r>
              <a:rPr lang="en-US" sz="1800" dirty="0" err="1"/>
              <a:t>ketentuan</a:t>
            </a:r>
            <a:r>
              <a:rPr lang="en-US" sz="1800" dirty="0"/>
              <a:t> </a:t>
            </a:r>
            <a:r>
              <a:rPr lang="en-US" sz="1800" dirty="0" err="1"/>
              <a:t>berikut</a:t>
            </a:r>
            <a:r>
              <a:rPr lang="en-US" sz="1800" dirty="0"/>
              <a:t>:</a:t>
            </a:r>
          </a:p>
          <a:p>
            <a:pPr marL="341313" indent="-341313">
              <a:spcBef>
                <a:spcPts val="0"/>
              </a:spcBef>
              <a:buNone/>
              <a:tabLst>
                <a:tab pos="341313" algn="l"/>
              </a:tabLst>
            </a:pPr>
            <a:r>
              <a:rPr lang="en-US" sz="1800" dirty="0"/>
              <a:t>a. </a:t>
            </a:r>
            <a:r>
              <a:rPr lang="en-US" sz="1800" dirty="0" smtClean="0"/>
              <a:t>	Tim </a:t>
            </a:r>
            <a:r>
              <a:rPr lang="en-US" sz="1800" dirty="0" err="1"/>
              <a:t>penguji</a:t>
            </a:r>
            <a:r>
              <a:rPr lang="en-US" sz="1800" dirty="0"/>
              <a:t> </a:t>
            </a:r>
            <a:r>
              <a:rPr lang="en-US" sz="1800" dirty="0" err="1"/>
              <a:t>disertasi</a:t>
            </a:r>
            <a:r>
              <a:rPr lang="en-US" sz="1800" dirty="0"/>
              <a:t> </a:t>
            </a:r>
            <a:r>
              <a:rPr lang="en-US" sz="1800" dirty="0" err="1"/>
              <a:t>terdiri</a:t>
            </a:r>
            <a:r>
              <a:rPr lang="en-US" sz="1800" dirty="0"/>
              <a:t> </a:t>
            </a:r>
            <a:r>
              <a:rPr lang="en-US" sz="1800" dirty="0" err="1"/>
              <a:t>dari</a:t>
            </a:r>
            <a:r>
              <a:rPr lang="en-US" sz="1800" dirty="0"/>
              <a:t> </a:t>
            </a:r>
            <a:r>
              <a:rPr lang="en-US" sz="1800" dirty="0" err="1"/>
              <a:t>tim</a:t>
            </a:r>
            <a:r>
              <a:rPr lang="en-US" sz="1800" dirty="0"/>
              <a:t> </a:t>
            </a:r>
            <a:r>
              <a:rPr lang="en-US" sz="1800" dirty="0" err="1"/>
              <a:t>pembimbing</a:t>
            </a:r>
            <a:r>
              <a:rPr lang="en-US" sz="1800" dirty="0"/>
              <a:t> </a:t>
            </a:r>
            <a:r>
              <a:rPr lang="en-US" sz="1800" dirty="0" err="1" smtClean="0"/>
              <a:t>dan</a:t>
            </a:r>
            <a:r>
              <a:rPr lang="en-US" sz="1800" dirty="0" smtClean="0"/>
              <a:t> minimal </a:t>
            </a:r>
            <a:r>
              <a:rPr lang="en-US" sz="1800" dirty="0" err="1"/>
              <a:t>tiga</a:t>
            </a:r>
            <a:r>
              <a:rPr lang="en-US" sz="1800" dirty="0"/>
              <a:t> orang </a:t>
            </a:r>
            <a:r>
              <a:rPr lang="en-US" sz="1800" dirty="0" err="1"/>
              <a:t>penguji</a:t>
            </a:r>
            <a:r>
              <a:rPr lang="en-US" sz="1800" dirty="0"/>
              <a:t> di </a:t>
            </a:r>
            <a:r>
              <a:rPr lang="en-US" sz="1800" dirty="0" err="1"/>
              <a:t>luar</a:t>
            </a:r>
            <a:r>
              <a:rPr lang="en-US" sz="1800" dirty="0"/>
              <a:t> </a:t>
            </a:r>
            <a:r>
              <a:rPr lang="en-US" sz="1800" dirty="0" err="1"/>
              <a:t>pembimbing</a:t>
            </a:r>
            <a:r>
              <a:rPr lang="en-US" sz="1800" dirty="0"/>
              <a:t>. Salah </a:t>
            </a:r>
            <a:r>
              <a:rPr lang="en-US" sz="1800" dirty="0" err="1" smtClean="0"/>
              <a:t>satu</a:t>
            </a:r>
            <a:r>
              <a:rPr lang="en-US" sz="1800" dirty="0" smtClean="0"/>
              <a:t> </a:t>
            </a:r>
            <a:r>
              <a:rPr lang="en-US" sz="1800" dirty="0" err="1" smtClean="0"/>
              <a:t>anggota</a:t>
            </a:r>
            <a:r>
              <a:rPr lang="en-US" sz="1800" dirty="0" smtClean="0"/>
              <a:t> </a:t>
            </a:r>
            <a:r>
              <a:rPr lang="en-US" sz="1800" dirty="0" err="1"/>
              <a:t>tim</a:t>
            </a:r>
            <a:r>
              <a:rPr lang="en-US" sz="1800" dirty="0"/>
              <a:t> </a:t>
            </a:r>
            <a:r>
              <a:rPr lang="en-US" sz="1800" dirty="0" err="1"/>
              <a:t>penguji</a:t>
            </a:r>
            <a:r>
              <a:rPr lang="en-US" sz="1800" dirty="0"/>
              <a:t> </a:t>
            </a:r>
            <a:r>
              <a:rPr lang="en-US" sz="1800" dirty="0" err="1"/>
              <a:t>harus</a:t>
            </a:r>
            <a:r>
              <a:rPr lang="en-US" sz="1800" dirty="0"/>
              <a:t> </a:t>
            </a:r>
            <a:r>
              <a:rPr lang="en-US" sz="1800" dirty="0" err="1"/>
              <a:t>berasal</a:t>
            </a:r>
            <a:r>
              <a:rPr lang="en-US" sz="1800" dirty="0"/>
              <a:t> </a:t>
            </a:r>
            <a:r>
              <a:rPr lang="en-US" sz="1800" dirty="0" err="1"/>
              <a:t>dari</a:t>
            </a:r>
            <a:r>
              <a:rPr lang="en-US" sz="1800" dirty="0"/>
              <a:t> </a:t>
            </a:r>
            <a:r>
              <a:rPr lang="en-US" sz="1800" dirty="0" err="1"/>
              <a:t>luar</a:t>
            </a:r>
            <a:r>
              <a:rPr lang="en-US" sz="1800" dirty="0"/>
              <a:t> ITS. </a:t>
            </a:r>
            <a:r>
              <a:rPr lang="en-US" sz="1800" dirty="0" err="1">
                <a:solidFill>
                  <a:srgbClr val="0000FF"/>
                </a:solidFill>
              </a:rPr>
              <a:t>Penguji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dari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luar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</a:rPr>
              <a:t>ITS </a:t>
            </a:r>
            <a:r>
              <a:rPr lang="en-US" sz="1800" dirty="0" err="1">
                <a:solidFill>
                  <a:srgbClr val="0000FF"/>
                </a:solidFill>
              </a:rPr>
              <a:t>dalam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melakukan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penilaian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dan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evaluasi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dapat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menggunakan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</a:rPr>
              <a:t>media online.</a:t>
            </a:r>
          </a:p>
          <a:p>
            <a:pPr marL="341313" indent="-341313">
              <a:spcBef>
                <a:spcPts val="0"/>
              </a:spcBef>
              <a:buNone/>
              <a:tabLst>
                <a:tab pos="341313" algn="l"/>
              </a:tabLst>
            </a:pPr>
            <a:endParaRPr lang="en-US" sz="1800" dirty="0" smtClean="0"/>
          </a:p>
          <a:p>
            <a:pPr marL="341313" indent="-341313">
              <a:spcBef>
                <a:spcPts val="0"/>
              </a:spcBef>
              <a:buNone/>
              <a:tabLst>
                <a:tab pos="341313" algn="l"/>
              </a:tabLst>
            </a:pPr>
            <a:r>
              <a:rPr lang="en-US" sz="1800" dirty="0" smtClean="0"/>
              <a:t>b</a:t>
            </a:r>
            <a:r>
              <a:rPr lang="en-US" sz="1800" dirty="0"/>
              <a:t>. </a:t>
            </a:r>
            <a:r>
              <a:rPr lang="en-US" sz="1800" dirty="0" smtClean="0"/>
              <a:t>	</a:t>
            </a:r>
            <a:r>
              <a:rPr lang="en-US" sz="1800" dirty="0" err="1" smtClean="0"/>
              <a:t>Ujian</a:t>
            </a:r>
            <a:r>
              <a:rPr lang="en-US" sz="1800" dirty="0" smtClean="0"/>
              <a:t> </a:t>
            </a:r>
            <a:r>
              <a:rPr lang="en-US" sz="1800" dirty="0" err="1"/>
              <a:t>tertutup</a:t>
            </a:r>
            <a:r>
              <a:rPr lang="en-US" sz="1800" dirty="0"/>
              <a:t> </a:t>
            </a:r>
            <a:r>
              <a:rPr lang="en-US" sz="1800" dirty="0" err="1"/>
              <a:t>ditujukan</a:t>
            </a:r>
            <a:r>
              <a:rPr lang="en-US" sz="1800" dirty="0"/>
              <a:t> </a:t>
            </a:r>
            <a:r>
              <a:rPr lang="en-US" sz="1800" dirty="0" err="1"/>
              <a:t>terutama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melihat</a:t>
            </a:r>
            <a:r>
              <a:rPr lang="en-US" sz="1800" dirty="0"/>
              <a:t> </a:t>
            </a:r>
            <a:r>
              <a:rPr lang="en-US" sz="1800" dirty="0" err="1" smtClean="0"/>
              <a:t>kemampuan</a:t>
            </a:r>
            <a:r>
              <a:rPr lang="en-US" sz="1800" dirty="0" smtClean="0"/>
              <a:t> </a:t>
            </a:r>
            <a:r>
              <a:rPr lang="en-US" sz="1800" dirty="0" err="1" smtClean="0"/>
              <a:t>mahasiswa</a:t>
            </a:r>
            <a:r>
              <a:rPr lang="en-US" sz="1800" dirty="0" smtClean="0"/>
              <a:t> </a:t>
            </a:r>
            <a:r>
              <a:rPr lang="en-US" sz="1800" dirty="0" err="1"/>
              <a:t>dalam</a:t>
            </a:r>
            <a:r>
              <a:rPr lang="en-US" sz="1800" dirty="0"/>
              <a:t>:</a:t>
            </a:r>
          </a:p>
          <a:p>
            <a:pPr marL="341313" indent="-341313">
              <a:spcBef>
                <a:spcPts val="0"/>
              </a:spcBef>
              <a:buNone/>
              <a:tabLst>
                <a:tab pos="341313" algn="l"/>
              </a:tabLst>
            </a:pPr>
            <a:r>
              <a:rPr lang="en-US" sz="1800" dirty="0" smtClean="0"/>
              <a:t>	- </a:t>
            </a:r>
            <a:r>
              <a:rPr lang="en-US" sz="1800" dirty="0" err="1"/>
              <a:t>Bidang</a:t>
            </a:r>
            <a:r>
              <a:rPr lang="en-US" sz="1800" dirty="0"/>
              <a:t> </a:t>
            </a:r>
            <a:r>
              <a:rPr lang="en-US" sz="1800" dirty="0" err="1"/>
              <a:t>keilmuan</a:t>
            </a:r>
            <a:r>
              <a:rPr lang="en-US" sz="1800" dirty="0"/>
              <a:t>, </a:t>
            </a:r>
            <a:r>
              <a:rPr lang="en-US" sz="1800" dirty="0" err="1"/>
              <a:t>baik</a:t>
            </a:r>
            <a:r>
              <a:rPr lang="en-US" sz="1800" dirty="0"/>
              <a:t> yang </a:t>
            </a:r>
            <a:r>
              <a:rPr lang="en-US" sz="1800" dirty="0" err="1"/>
              <a:t>bersifat</a:t>
            </a:r>
            <a:r>
              <a:rPr lang="en-US" sz="1800" dirty="0"/>
              <a:t> </a:t>
            </a:r>
            <a:r>
              <a:rPr lang="en-US" sz="1800" dirty="0" err="1"/>
              <a:t>dasar</a:t>
            </a:r>
            <a:r>
              <a:rPr lang="en-US" sz="1800" dirty="0"/>
              <a:t> </a:t>
            </a:r>
            <a:r>
              <a:rPr lang="en-US" sz="1800" dirty="0" err="1" smtClean="0"/>
              <a:t>maupun</a:t>
            </a:r>
            <a:r>
              <a:rPr lang="en-US" sz="1800" dirty="0" smtClean="0"/>
              <a:t> </a:t>
            </a:r>
            <a:r>
              <a:rPr lang="en-US" sz="1800" dirty="0" err="1" smtClean="0"/>
              <a:t>khusus</a:t>
            </a:r>
            <a:r>
              <a:rPr lang="en-US" sz="1800" dirty="0"/>
              <a:t>.</a:t>
            </a:r>
          </a:p>
          <a:p>
            <a:pPr marL="341313" indent="-341313">
              <a:spcBef>
                <a:spcPts val="0"/>
              </a:spcBef>
              <a:buNone/>
              <a:tabLst>
                <a:tab pos="341313" algn="l"/>
              </a:tabLst>
            </a:pPr>
            <a:r>
              <a:rPr lang="en-US" sz="1800" dirty="0" smtClean="0"/>
              <a:t>	- </a:t>
            </a:r>
            <a:r>
              <a:rPr lang="en-US" sz="1800" dirty="0" err="1"/>
              <a:t>Penguasaan</a:t>
            </a:r>
            <a:r>
              <a:rPr lang="en-US" sz="1800" dirty="0"/>
              <a:t> </a:t>
            </a:r>
            <a:r>
              <a:rPr lang="en-US" sz="1800" dirty="0" err="1"/>
              <a:t>metodologi</a:t>
            </a:r>
            <a:r>
              <a:rPr lang="en-US" sz="1800" dirty="0"/>
              <a:t> </a:t>
            </a:r>
            <a:r>
              <a:rPr lang="en-US" sz="1800" dirty="0" err="1"/>
              <a:t>penelitian</a:t>
            </a:r>
            <a:r>
              <a:rPr lang="en-US" sz="1800" dirty="0"/>
              <a:t> </a:t>
            </a:r>
            <a:r>
              <a:rPr lang="en-US" sz="1800" dirty="0" err="1"/>
              <a:t>pada</a:t>
            </a:r>
            <a:r>
              <a:rPr lang="en-US" sz="1800" dirty="0"/>
              <a:t> </a:t>
            </a:r>
            <a:r>
              <a:rPr lang="en-US" sz="1800" dirty="0" err="1"/>
              <a:t>bidang</a:t>
            </a:r>
            <a:r>
              <a:rPr lang="en-US" sz="1800" dirty="0"/>
              <a:t> </a:t>
            </a:r>
            <a:r>
              <a:rPr lang="en-US" sz="1800" dirty="0" err="1" smtClean="0"/>
              <a:t>keilmuan</a:t>
            </a:r>
            <a:r>
              <a:rPr lang="en-US" sz="1800" dirty="0" smtClean="0"/>
              <a:t> </a:t>
            </a:r>
            <a:r>
              <a:rPr lang="en-US" sz="1800" dirty="0" err="1" smtClean="0"/>
              <a:t>terkait</a:t>
            </a:r>
            <a:r>
              <a:rPr lang="en-US" sz="1800" dirty="0"/>
              <a:t>.</a:t>
            </a:r>
          </a:p>
          <a:p>
            <a:pPr marL="341313" indent="-341313">
              <a:spcBef>
                <a:spcPts val="0"/>
              </a:spcBef>
              <a:buNone/>
              <a:tabLst>
                <a:tab pos="341313" algn="l"/>
              </a:tabLst>
            </a:pPr>
            <a:r>
              <a:rPr lang="en-US" sz="1800" dirty="0" smtClean="0"/>
              <a:t>	- </a:t>
            </a:r>
            <a:r>
              <a:rPr lang="en-US" sz="1800" dirty="0" err="1"/>
              <a:t>Penalaran</a:t>
            </a:r>
            <a:r>
              <a:rPr lang="en-US" sz="1800" dirty="0"/>
              <a:t> </a:t>
            </a:r>
            <a:r>
              <a:rPr lang="en-US" sz="1800" dirty="0" err="1"/>
              <a:t>termasuk</a:t>
            </a:r>
            <a:r>
              <a:rPr lang="en-US" sz="1800" dirty="0"/>
              <a:t> </a:t>
            </a:r>
            <a:r>
              <a:rPr lang="en-US" sz="1800" dirty="0" err="1"/>
              <a:t>kemampuan</a:t>
            </a:r>
            <a:r>
              <a:rPr lang="en-US" sz="1800" dirty="0"/>
              <a:t> </a:t>
            </a:r>
            <a:r>
              <a:rPr lang="en-US" sz="1800" dirty="0" err="1"/>
              <a:t>menyusun</a:t>
            </a:r>
            <a:r>
              <a:rPr lang="en-US" sz="1800" dirty="0"/>
              <a:t> </a:t>
            </a:r>
            <a:r>
              <a:rPr lang="en-US" sz="1800" dirty="0" err="1"/>
              <a:t>abstraksi</a:t>
            </a:r>
            <a:r>
              <a:rPr lang="en-US" sz="1800" dirty="0"/>
              <a:t>.</a:t>
            </a:r>
          </a:p>
          <a:p>
            <a:pPr marL="341313" indent="-341313">
              <a:spcBef>
                <a:spcPts val="0"/>
              </a:spcBef>
              <a:buNone/>
              <a:tabLst>
                <a:tab pos="341313" algn="l"/>
              </a:tabLst>
            </a:pPr>
            <a:r>
              <a:rPr lang="en-US" sz="1800" dirty="0" smtClean="0"/>
              <a:t>	- </a:t>
            </a:r>
            <a:r>
              <a:rPr lang="en-US" sz="1800" dirty="0" err="1"/>
              <a:t>Sistematisasi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perumusan</a:t>
            </a:r>
            <a:r>
              <a:rPr lang="en-US" sz="1800" dirty="0"/>
              <a:t> </a:t>
            </a:r>
            <a:r>
              <a:rPr lang="en-US" sz="1800" dirty="0" err="1"/>
              <a:t>hasil</a:t>
            </a:r>
            <a:r>
              <a:rPr lang="en-US" sz="1800" dirty="0"/>
              <a:t> </a:t>
            </a:r>
            <a:r>
              <a:rPr lang="en-US" sz="1800" dirty="0" err="1"/>
              <a:t>pemikiran</a:t>
            </a:r>
            <a:r>
              <a:rPr lang="en-US" sz="1800" dirty="0"/>
              <a:t>.</a:t>
            </a:r>
          </a:p>
          <a:p>
            <a:pPr marL="341313" indent="-341313">
              <a:spcBef>
                <a:spcPts val="0"/>
              </a:spcBef>
              <a:buNone/>
              <a:tabLst>
                <a:tab pos="341313" algn="l"/>
              </a:tabLst>
            </a:pPr>
            <a:r>
              <a:rPr lang="en-US" sz="1800" dirty="0" smtClean="0"/>
              <a:t>	- </a:t>
            </a:r>
            <a:r>
              <a:rPr lang="en-US" sz="1800" dirty="0" err="1"/>
              <a:t>Menjelaskan</a:t>
            </a:r>
            <a:r>
              <a:rPr lang="en-US" sz="1800" dirty="0"/>
              <a:t> </a:t>
            </a:r>
            <a:r>
              <a:rPr lang="en-US" sz="1800" dirty="0" err="1"/>
              <a:t>hasil</a:t>
            </a:r>
            <a:r>
              <a:rPr lang="en-US" sz="1800" dirty="0"/>
              <a:t> </a:t>
            </a:r>
            <a:r>
              <a:rPr lang="en-US" sz="1800" dirty="0" err="1"/>
              <a:t>penelitian</a:t>
            </a:r>
            <a:r>
              <a:rPr lang="en-US" sz="1800" dirty="0"/>
              <a:t> </a:t>
            </a:r>
            <a:r>
              <a:rPr lang="en-US" sz="1800" dirty="0" err="1"/>
              <a:t>disertasinya</a:t>
            </a:r>
            <a:r>
              <a:rPr lang="en-US" sz="1800" dirty="0"/>
              <a:t> </a:t>
            </a:r>
            <a:r>
              <a:rPr lang="en-US" sz="1800" dirty="0" err="1" smtClean="0"/>
              <a:t>secara</a:t>
            </a:r>
            <a:r>
              <a:rPr lang="en-US" sz="1800" dirty="0" smtClean="0"/>
              <a:t> </a:t>
            </a:r>
            <a:r>
              <a:rPr lang="en-US" sz="1800" dirty="0" err="1" smtClean="0"/>
              <a:t>sistematis</a:t>
            </a:r>
            <a:r>
              <a:rPr lang="en-US" sz="1800" dirty="0" smtClean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bidang</a:t>
            </a:r>
            <a:r>
              <a:rPr lang="en-US" sz="1800" dirty="0"/>
              <a:t> </a:t>
            </a:r>
            <a:r>
              <a:rPr lang="en-US" sz="1800" dirty="0" err="1"/>
              <a:t>keilmuannya</a:t>
            </a:r>
            <a:r>
              <a:rPr lang="en-US" sz="1800" dirty="0"/>
              <a:t>.</a:t>
            </a:r>
          </a:p>
          <a:p>
            <a:pPr marL="341313" indent="-341313">
              <a:spcBef>
                <a:spcPts val="0"/>
              </a:spcBef>
              <a:buNone/>
              <a:tabLst>
                <a:tab pos="341313" algn="l"/>
              </a:tabLst>
            </a:pPr>
            <a:endParaRPr lang="en-US" sz="1800" dirty="0" smtClean="0"/>
          </a:p>
          <a:p>
            <a:pPr marL="341313" indent="-341313">
              <a:spcBef>
                <a:spcPts val="0"/>
              </a:spcBef>
              <a:buNone/>
              <a:tabLst>
                <a:tab pos="341313" algn="l"/>
              </a:tabLst>
            </a:pPr>
            <a:r>
              <a:rPr lang="en-US" sz="1800" dirty="0" smtClean="0"/>
              <a:t>c</a:t>
            </a:r>
            <a:r>
              <a:rPr lang="en-US" sz="1800" dirty="0"/>
              <a:t>. </a:t>
            </a:r>
            <a:r>
              <a:rPr lang="en-US" sz="1800" dirty="0" smtClean="0"/>
              <a:t>	</a:t>
            </a:r>
            <a:r>
              <a:rPr lang="en-US" sz="1800" dirty="0" err="1" smtClean="0"/>
              <a:t>Nilai</a:t>
            </a:r>
            <a:r>
              <a:rPr lang="en-US" sz="1800" dirty="0" smtClean="0"/>
              <a:t> </a:t>
            </a:r>
            <a:r>
              <a:rPr lang="en-US" sz="1800" dirty="0" err="1"/>
              <a:t>ujian</a:t>
            </a:r>
            <a:r>
              <a:rPr lang="en-US" sz="1800" dirty="0"/>
              <a:t> </a:t>
            </a:r>
            <a:r>
              <a:rPr lang="en-US" sz="1800" dirty="0" err="1"/>
              <a:t>disertasi</a:t>
            </a:r>
            <a:r>
              <a:rPr lang="en-US" sz="1800" dirty="0"/>
              <a:t> </a:t>
            </a:r>
            <a:r>
              <a:rPr lang="en-US" sz="1800" dirty="0" err="1"/>
              <a:t>meliputi</a:t>
            </a:r>
            <a:r>
              <a:rPr lang="en-US" sz="1800" dirty="0"/>
              <a:t> 20% </a:t>
            </a:r>
            <a:r>
              <a:rPr lang="en-US" sz="1800" dirty="0" err="1"/>
              <a:t>nilai</a:t>
            </a:r>
            <a:r>
              <a:rPr lang="en-US" sz="1800" dirty="0"/>
              <a:t> </a:t>
            </a:r>
            <a:r>
              <a:rPr lang="en-US" sz="1800" dirty="0" err="1"/>
              <a:t>ujian</a:t>
            </a:r>
            <a:r>
              <a:rPr lang="en-US" sz="1800" dirty="0"/>
              <a:t> </a:t>
            </a:r>
            <a:r>
              <a:rPr lang="en-US" sz="1800" dirty="0" err="1"/>
              <a:t>kualifikasi</a:t>
            </a:r>
            <a:r>
              <a:rPr lang="en-US" sz="1800" dirty="0"/>
              <a:t>, 50</a:t>
            </a:r>
            <a:r>
              <a:rPr lang="en-US" sz="1800" dirty="0" smtClean="0"/>
              <a:t>% </a:t>
            </a:r>
            <a:r>
              <a:rPr lang="en-US" sz="1800" dirty="0" err="1" smtClean="0"/>
              <a:t>nilai</a:t>
            </a:r>
            <a:r>
              <a:rPr lang="en-US" sz="1800" dirty="0" smtClean="0"/>
              <a:t> </a:t>
            </a:r>
            <a:r>
              <a:rPr lang="en-US" sz="1800" dirty="0"/>
              <a:t>seminar </a:t>
            </a:r>
            <a:r>
              <a:rPr lang="en-US" sz="1800" dirty="0" err="1"/>
              <a:t>kemajuan</a:t>
            </a:r>
            <a:r>
              <a:rPr lang="en-US" sz="1800" dirty="0"/>
              <a:t> </a:t>
            </a:r>
            <a:r>
              <a:rPr lang="en-US" sz="1800" dirty="0" err="1"/>
              <a:t>disertasi</a:t>
            </a:r>
            <a:r>
              <a:rPr lang="en-US" sz="1800" dirty="0"/>
              <a:t>, </a:t>
            </a:r>
            <a:r>
              <a:rPr lang="en-US" sz="1800" dirty="0" err="1"/>
              <a:t>dan</a:t>
            </a:r>
            <a:r>
              <a:rPr lang="en-US" sz="1800" dirty="0"/>
              <a:t> 30% </a:t>
            </a:r>
            <a:r>
              <a:rPr lang="en-US" sz="1800" dirty="0" err="1"/>
              <a:t>nilai</a:t>
            </a:r>
            <a:r>
              <a:rPr lang="en-US" sz="1800" dirty="0"/>
              <a:t> </a:t>
            </a:r>
            <a:r>
              <a:rPr lang="en-US" sz="1800" dirty="0" err="1"/>
              <a:t>ujian</a:t>
            </a:r>
            <a:r>
              <a:rPr lang="en-US" sz="1800" dirty="0"/>
              <a:t> </a:t>
            </a:r>
            <a:r>
              <a:rPr lang="en-US" sz="1800" dirty="0" err="1"/>
              <a:t>tertutup</a:t>
            </a:r>
            <a:endParaRPr lang="en-US" sz="1800" dirty="0"/>
          </a:p>
          <a:p>
            <a:pPr marL="341313" indent="-341313">
              <a:spcBef>
                <a:spcPts val="0"/>
              </a:spcBef>
              <a:buNone/>
              <a:tabLst>
                <a:tab pos="341313" algn="l"/>
              </a:tabLst>
            </a:pPr>
            <a:endParaRPr lang="en-US" sz="1800" dirty="0" smtClean="0"/>
          </a:p>
          <a:p>
            <a:pPr marL="341313" indent="-341313">
              <a:spcBef>
                <a:spcPts val="0"/>
              </a:spcBef>
              <a:buNone/>
              <a:tabLst>
                <a:tab pos="341313" algn="l"/>
              </a:tabLst>
            </a:pPr>
            <a:r>
              <a:rPr lang="en-US" sz="1800" dirty="0" smtClean="0"/>
              <a:t>d</a:t>
            </a:r>
            <a:r>
              <a:rPr lang="en-US" sz="1800" dirty="0"/>
              <a:t>. </a:t>
            </a:r>
            <a:r>
              <a:rPr lang="en-US" sz="1800" dirty="0" smtClean="0"/>
              <a:t>	</a:t>
            </a:r>
            <a:r>
              <a:rPr lang="en-US" sz="1800" dirty="0" err="1" smtClean="0"/>
              <a:t>Penguji</a:t>
            </a:r>
            <a:r>
              <a:rPr lang="en-US" sz="1800" dirty="0" smtClean="0"/>
              <a:t> </a:t>
            </a:r>
            <a:r>
              <a:rPr lang="en-US" sz="1800" dirty="0" err="1"/>
              <a:t>hanya</a:t>
            </a:r>
            <a:r>
              <a:rPr lang="en-US" sz="1800" dirty="0"/>
              <a:t> </a:t>
            </a:r>
            <a:r>
              <a:rPr lang="en-US" sz="1800" dirty="0" err="1"/>
              <a:t>bisa</a:t>
            </a:r>
            <a:r>
              <a:rPr lang="en-US" sz="1800" dirty="0"/>
              <a:t> </a:t>
            </a:r>
            <a:r>
              <a:rPr lang="en-US" sz="1800" dirty="0" err="1"/>
              <a:t>memberikan</a:t>
            </a:r>
            <a:r>
              <a:rPr lang="en-US" sz="1800" dirty="0"/>
              <a:t> </a:t>
            </a:r>
            <a:r>
              <a:rPr lang="en-US" sz="1800" dirty="0" err="1"/>
              <a:t>revisi</a:t>
            </a:r>
            <a:r>
              <a:rPr lang="en-US" sz="1800" dirty="0"/>
              <a:t> minor </a:t>
            </a:r>
            <a:r>
              <a:rPr lang="en-US" sz="1800" dirty="0" err="1" smtClean="0"/>
              <a:t>terhadap</a:t>
            </a:r>
            <a:r>
              <a:rPr lang="en-US" sz="1800" dirty="0" smtClean="0"/>
              <a:t> </a:t>
            </a:r>
            <a:r>
              <a:rPr lang="en-US" sz="1800" dirty="0" err="1" smtClean="0"/>
              <a:t>disertasi</a:t>
            </a:r>
            <a:r>
              <a:rPr lang="en-US" sz="1800" dirty="0" smtClean="0"/>
              <a:t> </a:t>
            </a:r>
            <a:r>
              <a:rPr lang="en-US" sz="1800" dirty="0"/>
              <a:t>yang </a:t>
            </a:r>
            <a:r>
              <a:rPr lang="en-US" sz="1800" dirty="0" err="1"/>
              <a:t>diujikan</a:t>
            </a:r>
            <a:r>
              <a:rPr lang="en-US" sz="1800" dirty="0"/>
              <a:t>.</a:t>
            </a:r>
          </a:p>
          <a:p>
            <a:pPr marL="341313" indent="-341313">
              <a:spcBef>
                <a:spcPts val="0"/>
              </a:spcBef>
              <a:buNone/>
              <a:tabLst>
                <a:tab pos="341313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	</a:t>
            </a:r>
            <a:r>
              <a:rPr lang="en-US" sz="1800" dirty="0" err="1" smtClean="0">
                <a:solidFill>
                  <a:srgbClr val="0000FF"/>
                </a:solidFill>
              </a:rPr>
              <a:t>Yudisium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kelulusan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dilaksanakan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setelah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ujian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tertutup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dirty="0" err="1" smtClean="0">
                <a:solidFill>
                  <a:srgbClr val="0000FF"/>
                </a:solidFill>
              </a:rPr>
              <a:t>dengan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kemungkinan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hasil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yudisium</a:t>
            </a:r>
            <a:r>
              <a:rPr lang="en-US" sz="1800" dirty="0">
                <a:solidFill>
                  <a:srgbClr val="0000FF"/>
                </a:solidFill>
              </a:rPr>
              <a:t>:</a:t>
            </a:r>
          </a:p>
          <a:p>
            <a:pPr marL="341313" indent="-341313">
              <a:spcBef>
                <a:spcPts val="0"/>
              </a:spcBef>
              <a:buNone/>
              <a:tabLst>
                <a:tab pos="341313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	- </a:t>
            </a:r>
            <a:r>
              <a:rPr lang="en-US" sz="1800" dirty="0">
                <a:solidFill>
                  <a:srgbClr val="0000FF"/>
                </a:solidFill>
              </a:rPr>
              <a:t>lulus </a:t>
            </a:r>
            <a:r>
              <a:rPr lang="en-US" sz="1800" dirty="0" err="1">
                <a:solidFill>
                  <a:srgbClr val="0000FF"/>
                </a:solidFill>
              </a:rPr>
              <a:t>tanpa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revisi</a:t>
            </a:r>
            <a:endParaRPr lang="en-US" sz="1800" dirty="0">
              <a:solidFill>
                <a:srgbClr val="0000FF"/>
              </a:solidFill>
            </a:endParaRPr>
          </a:p>
          <a:p>
            <a:pPr marL="341313" indent="-341313">
              <a:spcBef>
                <a:spcPts val="0"/>
              </a:spcBef>
              <a:buNone/>
              <a:tabLst>
                <a:tab pos="341313" algn="l"/>
              </a:tabLst>
            </a:pPr>
            <a:r>
              <a:rPr lang="en-US" sz="1800" smtClean="0">
                <a:solidFill>
                  <a:srgbClr val="0000FF"/>
                </a:solidFill>
              </a:rPr>
              <a:t>	- </a:t>
            </a:r>
            <a:r>
              <a:rPr lang="en-US" sz="1800" dirty="0">
                <a:solidFill>
                  <a:srgbClr val="0000FF"/>
                </a:solidFill>
              </a:rPr>
              <a:t>lulus </a:t>
            </a:r>
            <a:r>
              <a:rPr lang="en-US" sz="1800" dirty="0" err="1">
                <a:solidFill>
                  <a:srgbClr val="0000FF"/>
                </a:solidFill>
              </a:rPr>
              <a:t>dengan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revisi</a:t>
            </a:r>
            <a:r>
              <a:rPr lang="en-US" sz="1800" dirty="0">
                <a:solidFill>
                  <a:srgbClr val="0000FF"/>
                </a:solidFill>
              </a:rPr>
              <a:t> minor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786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946769"/>
            <a:ext cx="9087826" cy="513844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099412" y="2160574"/>
            <a:ext cx="2629912" cy="32044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73911" y="4818692"/>
            <a:ext cx="54460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PPI</a:t>
            </a:r>
          </a:p>
        </p:txBody>
      </p:sp>
      <p:sp>
        <p:nvSpPr>
          <p:cNvPr id="6" name="Rectangle 5"/>
          <p:cNvSpPr/>
          <p:nvPr/>
        </p:nvSpPr>
        <p:spPr>
          <a:xfrm>
            <a:off x="8087466" y="4818692"/>
            <a:ext cx="54460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LSP</a:t>
            </a:r>
            <a:endParaRPr lang="en-US" sz="2000" dirty="0"/>
          </a:p>
        </p:txBody>
      </p:sp>
      <p:cxnSp>
        <p:nvCxnSpPr>
          <p:cNvPr id="8" name="Elbow Connector 7"/>
          <p:cNvCxnSpPr/>
          <p:nvPr/>
        </p:nvCxnSpPr>
        <p:spPr>
          <a:xfrm rot="5400000">
            <a:off x="7263417" y="4552221"/>
            <a:ext cx="532939" cy="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29885" y="4548347"/>
            <a:ext cx="829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6" idx="0"/>
          </p:cNvCxnSpPr>
          <p:nvPr/>
        </p:nvCxnSpPr>
        <p:spPr>
          <a:xfrm>
            <a:off x="8359770" y="4548347"/>
            <a:ext cx="0" cy="270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533280" y="946769"/>
            <a:ext cx="9087826" cy="5138443"/>
            <a:chOff x="1524001" y="946769"/>
            <a:chExt cx="9087826" cy="513844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1" y="946769"/>
              <a:ext cx="9087826" cy="5138443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7099412" y="2160574"/>
              <a:ext cx="2629912" cy="320444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23152" y="4586848"/>
              <a:ext cx="572494" cy="400110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LSP</a:t>
              </a:r>
              <a:endParaRPr lang="en-US" sz="2000" dirty="0"/>
            </a:p>
          </p:txBody>
        </p:sp>
        <p:cxnSp>
          <p:nvCxnSpPr>
            <p:cNvPr id="14" name="Elbow Connector 13"/>
            <p:cNvCxnSpPr/>
            <p:nvPr/>
          </p:nvCxnSpPr>
          <p:spPr>
            <a:xfrm rot="5400000">
              <a:off x="7386762" y="4428876"/>
              <a:ext cx="286251" cy="3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718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269CB-8687-4E68-BF19-F1FBD4887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Kerjasama</a:t>
            </a:r>
            <a:r>
              <a:rPr lang="en-US" dirty="0"/>
              <a:t> </a:t>
            </a:r>
            <a:r>
              <a:rPr lang="en-US" dirty="0" err="1"/>
              <a:t>Akademik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FE40D-2387-4E50-839B-E8378F110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Program </a:t>
            </a:r>
            <a:r>
              <a:rPr lang="en-US" sz="2400" dirty="0" err="1"/>
              <a:t>kerjasama</a:t>
            </a:r>
            <a:r>
              <a:rPr lang="en-US" sz="2400" dirty="0"/>
              <a:t> Pendidikan </a:t>
            </a:r>
            <a:r>
              <a:rPr lang="en-US" sz="2400" dirty="0" err="1"/>
              <a:t>tanpa</a:t>
            </a:r>
            <a:r>
              <a:rPr lang="en-US" sz="2400" dirty="0"/>
              <a:t> </a:t>
            </a:r>
            <a:r>
              <a:rPr lang="en-US" sz="2400" dirty="0" err="1"/>
              <a:t>gelar</a:t>
            </a:r>
            <a:r>
              <a:rPr lang="en-US" sz="2400" dirty="0"/>
              <a:t>: </a:t>
            </a:r>
            <a:r>
              <a:rPr lang="en-US" sz="2400" dirty="0" err="1"/>
              <a:t>pembimbingan</a:t>
            </a:r>
            <a:r>
              <a:rPr lang="en-US" sz="2400" dirty="0"/>
              <a:t> </a:t>
            </a:r>
            <a:r>
              <a:rPr lang="en-US" sz="2400" dirty="0" err="1"/>
              <a:t>bersama</a:t>
            </a:r>
            <a:r>
              <a:rPr lang="en-US" sz="2400" dirty="0"/>
              <a:t>, </a:t>
            </a:r>
            <a:r>
              <a:rPr lang="en-US" sz="2400" dirty="0" err="1"/>
              <a:t>publikasi</a:t>
            </a:r>
            <a:r>
              <a:rPr lang="en-US" sz="2400" dirty="0"/>
              <a:t> </a:t>
            </a:r>
            <a:r>
              <a:rPr lang="en-US" sz="2400" dirty="0" err="1"/>
              <a:t>bersama</a:t>
            </a:r>
            <a:r>
              <a:rPr lang="en-US" sz="2400" dirty="0"/>
              <a:t>, </a:t>
            </a:r>
            <a:r>
              <a:rPr lang="en-US" sz="2400" dirty="0" err="1"/>
              <a:t>penelitian</a:t>
            </a:r>
            <a:r>
              <a:rPr lang="en-US" sz="2400" dirty="0"/>
              <a:t> </a:t>
            </a:r>
            <a:r>
              <a:rPr lang="en-US" sz="2400" dirty="0" err="1"/>
              <a:t>bersama</a:t>
            </a:r>
            <a:r>
              <a:rPr lang="en-US" sz="2400" dirty="0"/>
              <a:t>, sandwich, transfer </a:t>
            </a:r>
            <a:r>
              <a:rPr lang="en-US" sz="2400" dirty="0" err="1"/>
              <a:t>kredit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training</a:t>
            </a:r>
          </a:p>
          <a:p>
            <a:r>
              <a:rPr lang="en-US" sz="2400" dirty="0"/>
              <a:t>Program </a:t>
            </a:r>
            <a:r>
              <a:rPr lang="en-US" sz="2400" dirty="0" err="1"/>
              <a:t>kerjasama</a:t>
            </a:r>
            <a:r>
              <a:rPr lang="en-US" sz="2400" dirty="0"/>
              <a:t> Pendidikan </a:t>
            </a:r>
            <a:r>
              <a:rPr lang="en-US" sz="2400" dirty="0" err="1"/>
              <a:t>bergelar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program </a:t>
            </a:r>
            <a:r>
              <a:rPr lang="en-US" sz="2400" dirty="0" err="1"/>
              <a:t>gelar</a:t>
            </a:r>
            <a:r>
              <a:rPr lang="en-US" sz="2400" dirty="0"/>
              <a:t> </a:t>
            </a:r>
            <a:r>
              <a:rPr lang="en-US" sz="2400" dirty="0" err="1"/>
              <a:t>bersama</a:t>
            </a:r>
            <a:r>
              <a:rPr lang="en-US" sz="2400" dirty="0"/>
              <a:t> (joint-degree)</a:t>
            </a:r>
          </a:p>
          <a:p>
            <a:r>
              <a:rPr lang="en-US" sz="2400" dirty="0" err="1"/>
              <a:t>Persyaratan</a:t>
            </a:r>
            <a:r>
              <a:rPr lang="en-US" sz="2400" dirty="0"/>
              <a:t> Program </a:t>
            </a:r>
            <a:r>
              <a:rPr lang="en-US" sz="2400" dirty="0" err="1"/>
              <a:t>Studi</a:t>
            </a:r>
            <a:r>
              <a:rPr lang="en-US" sz="2400" dirty="0"/>
              <a:t> joint- degree:</a:t>
            </a:r>
          </a:p>
          <a:p>
            <a:pPr lvl="1"/>
            <a:r>
              <a:rPr lang="en-US" dirty="0" err="1"/>
              <a:t>Diselenggarakan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PT </a:t>
            </a:r>
            <a:r>
              <a:rPr lang="en-US" dirty="0" err="1"/>
              <a:t>mitra</a:t>
            </a:r>
            <a:r>
              <a:rPr lang="en-US" dirty="0"/>
              <a:t> ITS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/>
              <a:t>serumpun</a:t>
            </a:r>
            <a:endParaRPr lang="en-US" dirty="0"/>
          </a:p>
          <a:p>
            <a:pPr lvl="1"/>
            <a:r>
              <a:rPr lang="en-US" dirty="0" err="1"/>
              <a:t>Mahasiswa</a:t>
            </a:r>
            <a:r>
              <a:rPr lang="en-US" dirty="0"/>
              <a:t> yang </a:t>
            </a:r>
            <a:r>
              <a:rPr lang="en-US" dirty="0" err="1"/>
              <a:t>mengikuti</a:t>
            </a:r>
            <a:r>
              <a:rPr lang="en-US" dirty="0"/>
              <a:t> program joint-degree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IPK </a:t>
            </a:r>
            <a:r>
              <a:rPr lang="en-US" dirty="0">
                <a:sym typeface="Symbol" panose="05050102010706020507" pitchFamily="18" charset="2"/>
              </a:rPr>
              <a:t> 3.0 </a:t>
            </a:r>
            <a:r>
              <a:rPr lang="en-US" dirty="0" err="1">
                <a:sym typeface="Symbol" panose="05050102010706020507" pitchFamily="18" charset="2"/>
              </a:rPr>
              <a:t>untuk</a:t>
            </a:r>
            <a:r>
              <a:rPr lang="en-US" dirty="0">
                <a:sym typeface="Symbol" panose="05050102010706020507" pitchFamily="18" charset="2"/>
              </a:rPr>
              <a:t> MK yang </a:t>
            </a:r>
            <a:r>
              <a:rPr lang="en-US" dirty="0" err="1">
                <a:sym typeface="Symbol" panose="05050102010706020507" pitchFamily="18" charset="2"/>
              </a:rPr>
              <a:t>harus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err="1">
                <a:sym typeface="Symbol" panose="05050102010706020507" pitchFamily="18" charset="2"/>
              </a:rPr>
              <a:t>ditempuh</a:t>
            </a:r>
            <a:r>
              <a:rPr lang="en-US" dirty="0">
                <a:sym typeface="Symbol" panose="05050102010706020507" pitchFamily="18" charset="2"/>
              </a:rPr>
              <a:t> di ITS </a:t>
            </a:r>
            <a:r>
              <a:rPr lang="en-US" dirty="0" err="1">
                <a:sym typeface="Symbol" panose="05050102010706020507" pitchFamily="18" charset="2"/>
              </a:rPr>
              <a:t>dan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err="1">
                <a:sym typeface="Symbol" panose="05050102010706020507" pitchFamily="18" charset="2"/>
              </a:rPr>
              <a:t>nilai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err="1">
                <a:sym typeface="Symbol" panose="05050102010706020507" pitchFamily="18" charset="2"/>
              </a:rPr>
              <a:t>tes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err="1">
                <a:sym typeface="Symbol" panose="05050102010706020507" pitchFamily="18" charset="2"/>
              </a:rPr>
              <a:t>sejenis</a:t>
            </a:r>
            <a:r>
              <a:rPr lang="en-US" dirty="0">
                <a:sym typeface="Symbol" panose="05050102010706020507" pitchFamily="18" charset="2"/>
              </a:rPr>
              <a:t> TOEFL paper based minimal 500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0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269CB-8687-4E68-BF19-F1FBD4887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Kerjasama</a:t>
            </a:r>
            <a:r>
              <a:rPr lang="en-US" dirty="0"/>
              <a:t> </a:t>
            </a:r>
            <a:r>
              <a:rPr lang="en-US" dirty="0" err="1"/>
              <a:t>Akademik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FE40D-2387-4E50-839B-E8378F110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65510" indent="-265510"/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sks</a:t>
            </a:r>
            <a:r>
              <a:rPr lang="en-US" sz="2400" dirty="0"/>
              <a:t> yang </a:t>
            </a:r>
            <a:r>
              <a:rPr lang="en-US" sz="2400" dirty="0" err="1">
                <a:solidFill>
                  <a:srgbClr val="0070C0"/>
                </a:solidFill>
              </a:rPr>
              <a:t>harus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ditempuh</a:t>
            </a:r>
            <a:r>
              <a:rPr lang="en-US" sz="2400" dirty="0">
                <a:solidFill>
                  <a:srgbClr val="0070C0"/>
                </a:solidFill>
              </a:rPr>
              <a:t> di ITS minimal 50% </a:t>
            </a:r>
            <a:r>
              <a:rPr lang="en-US" sz="2400" dirty="0" err="1"/>
              <a:t>dari</a:t>
            </a:r>
            <a:r>
              <a:rPr lang="en-US" sz="2400" dirty="0"/>
              <a:t> total </a:t>
            </a:r>
            <a:r>
              <a:rPr lang="en-US" sz="2400" dirty="0" err="1"/>
              <a:t>beban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program Magister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minimal 30 % </a:t>
            </a:r>
            <a:r>
              <a:rPr lang="en-US" sz="2400" dirty="0" err="1"/>
              <a:t>untuk</a:t>
            </a:r>
            <a:r>
              <a:rPr lang="en-US" sz="2400" dirty="0"/>
              <a:t> program </a:t>
            </a:r>
            <a:r>
              <a:rPr lang="en-US" sz="2400" dirty="0" err="1"/>
              <a:t>Doktor</a:t>
            </a:r>
            <a:endParaRPr lang="en-US" sz="2400" dirty="0"/>
          </a:p>
          <a:p>
            <a:pPr marL="265510" indent="-265510"/>
            <a:r>
              <a:rPr lang="en-US" sz="2400" dirty="0" err="1"/>
              <a:t>Untuk</a:t>
            </a:r>
            <a:r>
              <a:rPr lang="en-US" sz="2400" dirty="0"/>
              <a:t> program Magister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Doktor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pembimbingan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publikasi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bersama</a:t>
            </a:r>
            <a:endParaRPr lang="en-US" sz="2400" dirty="0">
              <a:solidFill>
                <a:srgbClr val="FF0000"/>
              </a:solidFill>
            </a:endParaRPr>
          </a:p>
          <a:p>
            <a:pPr marL="265510" indent="-265510"/>
            <a:r>
              <a:rPr lang="en-US" sz="2400" dirty="0"/>
              <a:t>Prodi </a:t>
            </a:r>
            <a:r>
              <a:rPr lang="en-US" sz="2400" dirty="0" err="1"/>
              <a:t>penyelenggara</a:t>
            </a:r>
            <a:r>
              <a:rPr lang="en-US" sz="2400" dirty="0"/>
              <a:t> di ITS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telah</a:t>
            </a:r>
            <a:r>
              <a:rPr lang="en-US" sz="2400" dirty="0"/>
              <a:t> </a:t>
            </a:r>
            <a:r>
              <a:rPr lang="en-US" sz="2400" dirty="0" err="1"/>
              <a:t>terakreditasi</a:t>
            </a:r>
            <a:r>
              <a:rPr lang="en-US" sz="2400" dirty="0"/>
              <a:t> minimal B</a:t>
            </a:r>
          </a:p>
          <a:p>
            <a:pPr marL="265510" indent="-265510"/>
            <a:r>
              <a:rPr lang="en-US" sz="2400" dirty="0"/>
              <a:t>Prodi </a:t>
            </a:r>
            <a:r>
              <a:rPr lang="en-US" sz="2400" dirty="0" err="1"/>
              <a:t>mitra</a:t>
            </a:r>
            <a:r>
              <a:rPr lang="en-US" sz="2400" dirty="0"/>
              <a:t> ITS </a:t>
            </a:r>
            <a:r>
              <a:rPr lang="en-US" sz="2400" dirty="0" err="1"/>
              <a:t>mempunyai</a:t>
            </a:r>
            <a:r>
              <a:rPr lang="en-US" sz="2400" dirty="0"/>
              <a:t> </a:t>
            </a:r>
            <a:r>
              <a:rPr lang="en-US" sz="2400" dirty="0" err="1"/>
              <a:t>akreditasi</a:t>
            </a:r>
            <a:r>
              <a:rPr lang="en-US" sz="2400" dirty="0"/>
              <a:t> minimal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akreditasi</a:t>
            </a:r>
            <a:r>
              <a:rPr lang="en-US" sz="2400" dirty="0"/>
              <a:t> </a:t>
            </a:r>
            <a:r>
              <a:rPr lang="en-US" sz="2400" dirty="0" err="1"/>
              <a:t>prodi</a:t>
            </a:r>
            <a:r>
              <a:rPr lang="en-US" sz="2400" dirty="0"/>
              <a:t> di ITS</a:t>
            </a:r>
          </a:p>
          <a:p>
            <a:pPr marL="265510" indent="-265510"/>
            <a:r>
              <a:rPr lang="en-US" sz="2400" dirty="0"/>
              <a:t>PT </a:t>
            </a:r>
            <a:r>
              <a:rPr lang="en-US" sz="2400" dirty="0" err="1"/>
              <a:t>mitra</a:t>
            </a:r>
            <a:r>
              <a:rPr lang="en-US" sz="2400" dirty="0"/>
              <a:t> ITS </a:t>
            </a:r>
            <a:r>
              <a:rPr lang="en-US" sz="2400" dirty="0" err="1"/>
              <a:t>luar</a:t>
            </a:r>
            <a:r>
              <a:rPr lang="en-US" sz="2400" dirty="0"/>
              <a:t> </a:t>
            </a:r>
            <a:r>
              <a:rPr lang="en-US" sz="2400" dirty="0" err="1"/>
              <a:t>negeri</a:t>
            </a:r>
            <a:r>
              <a:rPr lang="en-US" sz="2400" dirty="0"/>
              <a:t>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/>
              <a:t>reputasi</a:t>
            </a:r>
            <a:r>
              <a:rPr lang="en-US" sz="2400" dirty="0"/>
              <a:t> yang </a:t>
            </a:r>
            <a:r>
              <a:rPr lang="en-US" sz="2400" dirty="0" err="1"/>
              <a:t>baik</a:t>
            </a:r>
            <a:r>
              <a:rPr lang="en-US" sz="2400" dirty="0"/>
              <a:t> di </a:t>
            </a:r>
            <a:r>
              <a:rPr lang="en-US" sz="2400" dirty="0" err="1"/>
              <a:t>negaranya</a:t>
            </a:r>
            <a:endParaRPr lang="en-US" sz="2400" dirty="0"/>
          </a:p>
          <a:p>
            <a:pPr marL="265510" indent="-265510"/>
            <a:r>
              <a:rPr lang="en-US" sz="2400" dirty="0" err="1"/>
              <a:t>Lulusan</a:t>
            </a:r>
            <a:r>
              <a:rPr lang="en-US" sz="2400" dirty="0"/>
              <a:t> program </a:t>
            </a:r>
            <a:r>
              <a:rPr lang="en-US" sz="2400" dirty="0" err="1"/>
              <a:t>kerjasama</a:t>
            </a:r>
            <a:r>
              <a:rPr lang="en-US" sz="2400" dirty="0"/>
              <a:t> Pendidikan </a:t>
            </a:r>
            <a:r>
              <a:rPr lang="en-US" sz="2400" dirty="0" err="1"/>
              <a:t>bergelar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memperoleh</a:t>
            </a:r>
            <a:r>
              <a:rPr lang="en-US" sz="2400" dirty="0"/>
              <a:t> </a:t>
            </a:r>
            <a:r>
              <a:rPr lang="en-US" sz="2400" dirty="0" err="1"/>
              <a:t>dua</a:t>
            </a:r>
            <a:r>
              <a:rPr lang="en-US" sz="2400" dirty="0"/>
              <a:t> ijazah </a:t>
            </a:r>
            <a:r>
              <a:rPr lang="en-US" sz="2400" dirty="0" err="1"/>
              <a:t>yaitu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ITS </a:t>
            </a:r>
            <a:r>
              <a:rPr lang="en-US" sz="2400" dirty="0" err="1"/>
              <a:t>dan</a:t>
            </a:r>
            <a:r>
              <a:rPr lang="en-US" sz="2400" dirty="0"/>
              <a:t> PT </a:t>
            </a:r>
            <a:r>
              <a:rPr lang="en-US" sz="2400" dirty="0" err="1"/>
              <a:t>mitra</a:t>
            </a:r>
            <a:r>
              <a:rPr lang="en-US" sz="2400" dirty="0"/>
              <a:t> ITS</a:t>
            </a:r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86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D4D08-89EC-45B8-8F94-AE9F6C343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852" y="2025359"/>
            <a:ext cx="6424047" cy="2004200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4200" dirty="0" err="1" smtClean="0"/>
              <a:t>Layanan</a:t>
            </a:r>
            <a:r>
              <a:rPr lang="en-US" sz="4200" dirty="0" smtClean="0"/>
              <a:t> </a:t>
            </a:r>
            <a:r>
              <a:rPr lang="en-US" sz="4200" dirty="0" err="1" smtClean="0"/>
              <a:t>Akademik</a:t>
            </a:r>
            <a:endParaRPr lang="en-US" sz="4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22BB0-3081-48ED-8DFF-CF6EB9755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7852" y="4594546"/>
            <a:ext cx="6718514" cy="793952"/>
          </a:xfrm>
        </p:spPr>
        <p:txBody>
          <a:bodyPr vert="horz" lIns="68580" tIns="34290" rIns="68580" bIns="34290" rtlCol="0">
            <a:normAutofit fontScale="92500" lnSpcReduction="10000"/>
          </a:bodyPr>
          <a:lstStyle/>
          <a:p>
            <a:r>
              <a:rPr lang="en-US" dirty="0" err="1" smtClean="0"/>
              <a:t>Direktorat</a:t>
            </a:r>
            <a:r>
              <a:rPr lang="en-US" dirty="0" smtClean="0"/>
              <a:t> </a:t>
            </a:r>
            <a:r>
              <a:rPr lang="en-US" dirty="0" err="1" smtClean="0"/>
              <a:t>Pascasarjana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Pengembangan</a:t>
            </a:r>
            <a:r>
              <a:rPr lang="en-US" dirty="0" smtClean="0"/>
              <a:t> </a:t>
            </a:r>
            <a:r>
              <a:rPr lang="en-US" dirty="0" err="1" smtClean="0"/>
              <a:t>Akademik</a:t>
            </a:r>
            <a:endParaRPr lang="en-US" dirty="0"/>
          </a:p>
          <a:p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</a:t>
            </a:r>
            <a:r>
              <a:rPr lang="en-US" dirty="0" err="1"/>
              <a:t>Sepuluh</a:t>
            </a:r>
            <a:r>
              <a:rPr lang="en-US" dirty="0"/>
              <a:t> </a:t>
            </a:r>
            <a:r>
              <a:rPr lang="en-US" dirty="0" err="1"/>
              <a:t>Nopember</a:t>
            </a:r>
            <a:endParaRPr lang="en-US" dirty="0"/>
          </a:p>
          <a:p>
            <a:endParaRPr lang="en-US" sz="1275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2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7910"/>
            <a:ext cx="10515600" cy="1022778"/>
          </a:xfrm>
        </p:spPr>
        <p:txBody>
          <a:bodyPr/>
          <a:lstStyle/>
          <a:p>
            <a:pPr algn="ctr"/>
            <a:r>
              <a:rPr lang="en-US" dirty="0" smtClean="0"/>
              <a:t>INFORMASI PENTING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33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94246" y="2363266"/>
            <a:ext cx="1848852" cy="1848852"/>
          </a:xfrm>
          <a:prstGeom prst="ellipse">
            <a:avLst/>
          </a:prstGeom>
          <a:solidFill>
            <a:srgbClr val="1F608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719" rIns="91324" bIns="45719" rtlCol="0" anchor="ctr"/>
          <a:lstStyle/>
          <a:p>
            <a:pPr algn="ctr" defTabSz="913063"/>
            <a:r>
              <a:rPr lang="en-US" sz="3200" b="1" spc="-15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641719" y="2363266"/>
            <a:ext cx="1848852" cy="1848852"/>
          </a:xfrm>
          <a:prstGeom prst="ellipse">
            <a:avLst/>
          </a:prstGeom>
          <a:solidFill>
            <a:srgbClr val="2C83B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719" rIns="91324" bIns="45719" rtlCol="0" anchor="ctr"/>
          <a:lstStyle/>
          <a:p>
            <a:pPr algn="ctr" defTabSz="913063"/>
            <a:r>
              <a:rPr lang="en-US" sz="3200" b="1" spc="-15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6489192" y="2363266"/>
            <a:ext cx="1848852" cy="1848852"/>
          </a:xfrm>
          <a:prstGeom prst="ellipse">
            <a:avLst/>
          </a:prstGeom>
          <a:solidFill>
            <a:srgbClr val="4299D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719" rIns="91324" bIns="45719" rtlCol="0" anchor="ctr"/>
          <a:lstStyle/>
          <a:p>
            <a:pPr algn="ctr" defTabSz="913063"/>
            <a:r>
              <a:rPr lang="en-US" sz="3200" b="1" spc="-15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9336665" y="2363266"/>
            <a:ext cx="1848852" cy="1848852"/>
          </a:xfrm>
          <a:prstGeom prst="ellipse">
            <a:avLst/>
          </a:prstGeom>
          <a:solidFill>
            <a:srgbClr val="7BB9E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719" rIns="91324" bIns="45719" rtlCol="0" anchor="ctr"/>
          <a:lstStyle/>
          <a:p>
            <a:pPr algn="ctr" defTabSz="913063"/>
            <a:r>
              <a:rPr lang="en-US" sz="3200" b="1" spc="-15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1147208" y="4277513"/>
            <a:ext cx="971635" cy="523218"/>
          </a:xfrm>
          <a:prstGeom prst="rect">
            <a:avLst/>
          </a:prstGeom>
        </p:spPr>
        <p:txBody>
          <a:bodyPr wrap="none" lIns="91324" tIns="45719" rIns="91324" bIns="45719">
            <a:spAutoFit/>
          </a:bodyPr>
          <a:lstStyle/>
          <a:p>
            <a:pPr algn="ctr" defTabSz="913063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myITS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1539" y="4277513"/>
            <a:ext cx="3117928" cy="523218"/>
          </a:xfrm>
          <a:prstGeom prst="rect">
            <a:avLst/>
          </a:prstGeom>
        </p:spPr>
        <p:txBody>
          <a:bodyPr wrap="none" lIns="91324" tIns="45719" rIns="91324" bIns="45719">
            <a:spAutoFit/>
          </a:bodyPr>
          <a:lstStyle/>
          <a:p>
            <a:pPr algn="ctr" defTabSz="913063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KALENDER AKADEMIK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34990" y="4293415"/>
            <a:ext cx="2935826" cy="523218"/>
          </a:xfrm>
          <a:prstGeom prst="rect">
            <a:avLst/>
          </a:prstGeom>
        </p:spPr>
        <p:txBody>
          <a:bodyPr wrap="none" lIns="91324" tIns="45719" rIns="91324" bIns="45719">
            <a:spAutoFit/>
          </a:bodyPr>
          <a:lstStyle/>
          <a:p>
            <a:pPr algn="ctr" defTabSz="913063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STATUS MAHASISWA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75186" y="4277513"/>
            <a:ext cx="1600525" cy="523218"/>
          </a:xfrm>
          <a:prstGeom prst="rect">
            <a:avLst/>
          </a:prstGeom>
        </p:spPr>
        <p:txBody>
          <a:bodyPr wrap="none" lIns="91324" tIns="45719" rIns="91324" bIns="45719">
            <a:spAutoFit/>
          </a:bodyPr>
          <a:lstStyle/>
          <a:p>
            <a:pPr algn="ctr" defTabSz="913063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BEASISWA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480" y="4862405"/>
            <a:ext cx="2287065" cy="707884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algn="ctr" defTabSz="913063"/>
            <a:r>
              <a:rPr lang="da-DK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 Akademik, FRS, biodata, dll. </a:t>
            </a:r>
            <a:endParaRPr lang="en-US" sz="20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21496" y="4862405"/>
            <a:ext cx="2952671" cy="400108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algn="ctr" defTabSz="913063"/>
            <a:r>
              <a:rPr lang="da-DK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Jadwal kegiatan akademik.</a:t>
            </a:r>
            <a:endParaRPr lang="en-US" sz="20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10689" y="4849944"/>
            <a:ext cx="2502719" cy="400108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algn="ctr" defTabSz="913063"/>
            <a:r>
              <a:rPr lang="da-DK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Aktif, tidak aktif, </a:t>
            </a:r>
            <a:r>
              <a:rPr lang="da-DK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CUTI</a:t>
            </a:r>
            <a:r>
              <a:rPr lang="da-DK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US" sz="20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01924" y="4870656"/>
            <a:ext cx="3118333" cy="707884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algn="ctr" defTabSz="913063"/>
            <a:r>
              <a:rPr lang="da-DK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Pantau perkembangan beasiswa.</a:t>
            </a:r>
            <a:endParaRPr lang="en-US" sz="20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8127"/>
            <a:ext cx="12192000" cy="620987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34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43933" y="1391830"/>
            <a:ext cx="12192000" cy="468790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8129" y="1174536"/>
            <a:ext cx="3429144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1.</a:t>
            </a:r>
          </a:p>
        </p:txBody>
      </p:sp>
      <p:sp>
        <p:nvSpPr>
          <p:cNvPr id="5" name="Rectangle 4"/>
          <p:cNvSpPr/>
          <p:nvPr/>
        </p:nvSpPr>
        <p:spPr>
          <a:xfrm>
            <a:off x="4323527" y="3570150"/>
            <a:ext cx="29928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Integra.its.ac.id – Sim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Akademik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, username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dan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 password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akses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jangan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sampai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lupa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. 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7273" y="2413336"/>
            <a:ext cx="6408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myITS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7827642" y="2780145"/>
            <a:ext cx="4097594" cy="2099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500" dirty="0"/>
              <a:t>DAFTAR ULANG</a:t>
            </a:r>
          </a:p>
          <a:p>
            <a:r>
              <a:rPr lang="en-US" altLang="en-US" sz="2500" dirty="0"/>
              <a:t>CUTI STUDI</a:t>
            </a:r>
          </a:p>
          <a:p>
            <a:r>
              <a:rPr lang="en-US" altLang="en-US" sz="2500" dirty="0"/>
              <a:t>EVALUASI STUDI</a:t>
            </a:r>
          </a:p>
          <a:p>
            <a:r>
              <a:rPr lang="en-US" altLang="en-US" sz="2500" dirty="0"/>
              <a:t>YUDISIUM</a:t>
            </a:r>
          </a:p>
        </p:txBody>
      </p:sp>
    </p:spTree>
    <p:extLst>
      <p:ext uri="{BB962C8B-B14F-4D97-AF65-F5344CB8AC3E}">
        <p14:creationId xmlns:p14="http://schemas.microsoft.com/office/powerpoint/2010/main" val="297688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0445"/>
            <a:ext cx="10515600" cy="1110243"/>
          </a:xfrm>
        </p:spPr>
        <p:txBody>
          <a:bodyPr/>
          <a:lstStyle/>
          <a:p>
            <a:pPr algn="ctr"/>
            <a:r>
              <a:rPr lang="en-US" dirty="0" smtClean="0"/>
              <a:t>DAFTAR ULANG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35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78010" y="1956514"/>
            <a:ext cx="10375790" cy="3713835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eaLnBrk="0" hangingPunct="0">
              <a:spcBef>
                <a:spcPts val="700"/>
              </a:spcBef>
              <a:buSzPct val="100000"/>
              <a:defRPr/>
            </a:pP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mengikuti</a:t>
            </a:r>
            <a:r>
              <a:rPr lang="en-US" sz="2400" dirty="0"/>
              <a:t> </a:t>
            </a:r>
            <a:r>
              <a:rPr lang="en-US" sz="2400" dirty="0" err="1"/>
              <a:t>kegiatan</a:t>
            </a:r>
            <a:r>
              <a:rPr lang="en-US" sz="2400" dirty="0"/>
              <a:t> </a:t>
            </a:r>
            <a:r>
              <a:rPr lang="en-US" sz="2400" dirty="0" err="1"/>
              <a:t>akademik</a:t>
            </a:r>
            <a:r>
              <a:rPr lang="en-US" sz="2400" dirty="0"/>
              <a:t> </a:t>
            </a: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mahasiswa</a:t>
            </a:r>
            <a:r>
              <a:rPr lang="en-US" sz="2400" dirty="0"/>
              <a:t> </a:t>
            </a:r>
            <a:r>
              <a:rPr lang="en-US" sz="2400" dirty="0" err="1"/>
              <a:t>wajib</a:t>
            </a:r>
            <a:r>
              <a:rPr lang="en-US" sz="2400" dirty="0"/>
              <a:t>  </a:t>
            </a:r>
            <a:r>
              <a:rPr lang="en-US" sz="2400" b="1" dirty="0"/>
              <a:t>MENDAFTAR ULANG</a:t>
            </a:r>
            <a:r>
              <a:rPr lang="en-US" sz="2400" dirty="0"/>
              <a:t>,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:</a:t>
            </a:r>
          </a:p>
          <a:p>
            <a:pPr marL="690563" indent="-406400" eaLnBrk="0" hangingPunct="0">
              <a:spcBef>
                <a:spcPts val="7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 err="1"/>
              <a:t>Membayar</a:t>
            </a:r>
            <a:r>
              <a:rPr lang="en-US" sz="2400" dirty="0"/>
              <a:t> SPP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jadwal</a:t>
            </a:r>
            <a:endParaRPr lang="en-US" sz="2400" dirty="0"/>
          </a:p>
          <a:p>
            <a:pPr marL="690563" indent="-406400" eaLnBrk="0" hangingPunct="0">
              <a:spcBef>
                <a:spcPts val="7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 err="1"/>
              <a:t>Mengisi</a:t>
            </a:r>
            <a:r>
              <a:rPr lang="en-US" sz="2400" dirty="0"/>
              <a:t> FRS </a:t>
            </a:r>
            <a:r>
              <a:rPr lang="en-US" sz="2400" dirty="0" err="1"/>
              <a:t>secara</a:t>
            </a:r>
            <a:r>
              <a:rPr lang="en-US" sz="2400" dirty="0"/>
              <a:t> online </a:t>
            </a: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awal</a:t>
            </a:r>
            <a:r>
              <a:rPr lang="en-US" sz="2400" dirty="0"/>
              <a:t> semester</a:t>
            </a:r>
          </a:p>
          <a:p>
            <a:pPr marL="342900" indent="-342900" eaLnBrk="0" hangingPunct="0">
              <a:spcBef>
                <a:spcPts val="700"/>
              </a:spcBef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sz="2400" dirty="0" err="1"/>
              <a:t>Mahasiswa</a:t>
            </a:r>
            <a:r>
              <a:rPr lang="en-US" sz="2400" dirty="0"/>
              <a:t> yang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mendaftar</a:t>
            </a:r>
            <a:r>
              <a:rPr lang="en-US" sz="2400" dirty="0"/>
              <a:t> </a:t>
            </a:r>
            <a:r>
              <a:rPr lang="en-US" sz="2400" dirty="0" err="1"/>
              <a:t>ulang</a:t>
            </a:r>
            <a:r>
              <a:rPr lang="en-US" sz="2400" dirty="0"/>
              <a:t>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jadwal</a:t>
            </a:r>
            <a:r>
              <a:rPr lang="en-US" sz="2400" dirty="0"/>
              <a:t>, </a:t>
            </a:r>
            <a:r>
              <a:rPr lang="en-US" sz="2400" b="1" dirty="0" err="1"/>
              <a:t>tidak</a:t>
            </a:r>
            <a:r>
              <a:rPr lang="en-US" sz="2400" b="1" dirty="0"/>
              <a:t> </a:t>
            </a:r>
            <a:r>
              <a:rPr lang="en-US" sz="2400" b="1" dirty="0" err="1"/>
              <a:t>diperkenankan</a:t>
            </a:r>
            <a:r>
              <a:rPr lang="en-US" sz="2400" b="1" dirty="0"/>
              <a:t> </a:t>
            </a:r>
            <a:r>
              <a:rPr lang="en-US" sz="2400" dirty="0" err="1"/>
              <a:t>mengikuti</a:t>
            </a:r>
            <a:r>
              <a:rPr lang="en-US" sz="2400" dirty="0"/>
              <a:t> </a:t>
            </a:r>
            <a:r>
              <a:rPr lang="en-US" sz="2400" dirty="0" err="1"/>
              <a:t>kegiatan</a:t>
            </a:r>
            <a:r>
              <a:rPr lang="en-US" sz="2400" dirty="0"/>
              <a:t> </a:t>
            </a:r>
            <a:r>
              <a:rPr lang="en-US" sz="2400" dirty="0" err="1"/>
              <a:t>akademik</a:t>
            </a:r>
            <a:r>
              <a:rPr lang="en-US" sz="2400" dirty="0"/>
              <a:t>.</a:t>
            </a:r>
          </a:p>
          <a:p>
            <a:pPr marL="342900" indent="-342900" eaLnBrk="0" hangingPunct="0">
              <a:spcBef>
                <a:spcPts val="700"/>
              </a:spcBef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sz="2400" dirty="0" err="1"/>
              <a:t>Mahasiswa</a:t>
            </a:r>
            <a:r>
              <a:rPr lang="en-US" sz="2400" dirty="0"/>
              <a:t> yang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mendaftar</a:t>
            </a:r>
            <a:r>
              <a:rPr lang="en-US" sz="2400" dirty="0"/>
              <a:t> </a:t>
            </a:r>
            <a:r>
              <a:rPr lang="en-US" sz="2400" dirty="0" err="1"/>
              <a:t>ulang</a:t>
            </a:r>
            <a:r>
              <a:rPr lang="en-US" sz="2400" dirty="0"/>
              <a:t> </a:t>
            </a:r>
            <a:r>
              <a:rPr lang="en-US" sz="2400" b="1" dirty="0"/>
              <a:t>2 (</a:t>
            </a:r>
            <a:r>
              <a:rPr lang="en-US" sz="2400" b="1" dirty="0" err="1"/>
              <a:t>dua</a:t>
            </a:r>
            <a:r>
              <a:rPr lang="en-US" sz="2400" b="1" dirty="0"/>
              <a:t>) </a:t>
            </a:r>
            <a:r>
              <a:rPr lang="en-US" sz="2400" dirty="0"/>
              <a:t>semester </a:t>
            </a:r>
            <a:r>
              <a:rPr lang="en-US" sz="2400" b="1" dirty="0" err="1"/>
              <a:t>berturut-turut</a:t>
            </a:r>
            <a:r>
              <a:rPr lang="en-US" sz="2400" b="1" dirty="0"/>
              <a:t>  </a:t>
            </a:r>
            <a:r>
              <a:rPr lang="en-US" sz="2400" dirty="0" err="1"/>
              <a:t>dinyatakan</a:t>
            </a:r>
            <a:r>
              <a:rPr lang="en-US" sz="2400" dirty="0"/>
              <a:t> </a:t>
            </a:r>
            <a:r>
              <a:rPr lang="en-US" sz="2400" b="1" dirty="0" err="1"/>
              <a:t>mengundurkan</a:t>
            </a:r>
            <a:r>
              <a:rPr lang="en-US" sz="2400" b="1" dirty="0"/>
              <a:t> </a:t>
            </a:r>
            <a:r>
              <a:rPr lang="en-US" sz="2400" b="1" dirty="0" err="1"/>
              <a:t>diri</a:t>
            </a:r>
            <a:r>
              <a:rPr lang="en-US" sz="2400" b="1" dirty="0"/>
              <a:t> </a:t>
            </a:r>
            <a:r>
              <a:rPr lang="en-US" sz="2400" dirty="0" err="1"/>
              <a:t>melalui</a:t>
            </a:r>
            <a:r>
              <a:rPr lang="en-US" sz="2400" dirty="0"/>
              <a:t> Surat </a:t>
            </a:r>
            <a:r>
              <a:rPr lang="en-US" sz="2400" dirty="0" err="1"/>
              <a:t>Keputusan</a:t>
            </a:r>
            <a:r>
              <a:rPr lang="en-US" sz="2400" dirty="0"/>
              <a:t> </a:t>
            </a:r>
            <a:r>
              <a:rPr lang="en-US" sz="2400" dirty="0" err="1"/>
              <a:t>Rektor</a:t>
            </a:r>
            <a:r>
              <a:rPr lang="en-US" sz="2400" dirty="0"/>
              <a:t>.</a:t>
            </a:r>
          </a:p>
          <a:p>
            <a:pPr marL="0" marR="0" lvl="0" indent="0" defTabSz="913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220985" y="718369"/>
            <a:ext cx="389615" cy="4345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7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0445"/>
            <a:ext cx="10515600" cy="1110243"/>
          </a:xfrm>
        </p:spPr>
        <p:txBody>
          <a:bodyPr/>
          <a:lstStyle/>
          <a:p>
            <a:pPr algn="ctr"/>
            <a:r>
              <a:rPr lang="en-US" dirty="0" smtClean="0"/>
              <a:t>DAFTAR ULANG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36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78010" y="1956514"/>
            <a:ext cx="10375790" cy="4093426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marL="280988" indent="-280988">
              <a:buFont typeface="Courier New" pitchFamily="49" charset="0"/>
              <a:buChar char="o"/>
              <a:defRPr/>
            </a:pPr>
            <a:r>
              <a:rPr lang="en-US" sz="2400" b="1" dirty="0" err="1">
                <a:cs typeface="Arial" charset="0"/>
              </a:rPr>
              <a:t>Rektor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dapat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mempertimbangkan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kembali</a:t>
            </a:r>
            <a:r>
              <a:rPr lang="en-US" sz="2400" b="1" dirty="0">
                <a:cs typeface="Arial" charset="0"/>
              </a:rPr>
              <a:t> status </a:t>
            </a:r>
            <a:r>
              <a:rPr lang="en-US" sz="2400" b="1" dirty="0" err="1">
                <a:cs typeface="Arial" charset="0"/>
              </a:rPr>
              <a:t>mahasiswa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tersebut</a:t>
            </a:r>
            <a:r>
              <a:rPr lang="en-US" sz="2400" dirty="0">
                <a:cs typeface="Arial" charset="0"/>
              </a:rPr>
              <a:t>, </a:t>
            </a:r>
            <a:r>
              <a:rPr lang="en-US" sz="2400" dirty="0" err="1">
                <a:cs typeface="Arial" charset="0"/>
              </a:rPr>
              <a:t>dengan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syarat</a:t>
            </a:r>
            <a:r>
              <a:rPr lang="en-US" sz="2400" dirty="0">
                <a:cs typeface="Arial" charset="0"/>
              </a:rPr>
              <a:t> :</a:t>
            </a:r>
          </a:p>
          <a:p>
            <a:pPr marL="577850" indent="-293688">
              <a:buFont typeface="Wingdings" pitchFamily="2" charset="2"/>
              <a:buChar char="§"/>
              <a:defRPr/>
            </a:pP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Mahasiswa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mengajukan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surat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permohonan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aktif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kembali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kepada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Rektor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selambat-lambatnya</a:t>
            </a:r>
            <a:r>
              <a:rPr lang="en-US" sz="2400" dirty="0">
                <a:cs typeface="Arial" charset="0"/>
              </a:rPr>
              <a:t> 4 (</a:t>
            </a:r>
            <a:r>
              <a:rPr lang="en-US" sz="2400" dirty="0" err="1">
                <a:cs typeface="Arial" charset="0"/>
              </a:rPr>
              <a:t>empat</a:t>
            </a:r>
            <a:r>
              <a:rPr lang="en-US" sz="2400" dirty="0">
                <a:cs typeface="Arial" charset="0"/>
              </a:rPr>
              <a:t>) </a:t>
            </a:r>
            <a:r>
              <a:rPr lang="en-US" sz="2400" dirty="0" err="1">
                <a:cs typeface="Arial" charset="0"/>
              </a:rPr>
              <a:t>minggu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sebelum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perkuliahan</a:t>
            </a:r>
            <a:r>
              <a:rPr lang="en-US" sz="2400" dirty="0">
                <a:cs typeface="Arial" charset="0"/>
              </a:rPr>
              <a:t> semester </a:t>
            </a:r>
            <a:r>
              <a:rPr lang="en-US" sz="2400" dirty="0" err="1">
                <a:cs typeface="Arial" charset="0"/>
              </a:rPr>
              <a:t>berikutnya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dimulai</a:t>
            </a:r>
            <a:r>
              <a:rPr lang="en-US" sz="2400" dirty="0">
                <a:cs typeface="Arial" charset="0"/>
              </a:rPr>
              <a:t>.</a:t>
            </a:r>
          </a:p>
          <a:p>
            <a:pPr marL="577850" indent="-293688">
              <a:buFont typeface="Wingdings" pitchFamily="2" charset="2"/>
              <a:buChar char="§"/>
              <a:defRPr/>
            </a:pPr>
            <a:r>
              <a:rPr lang="en-US" sz="2400" dirty="0" err="1">
                <a:cs typeface="Arial" charset="0"/>
              </a:rPr>
              <a:t>Apabila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permohonan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disetujui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Rektor</a:t>
            </a:r>
            <a:r>
              <a:rPr lang="en-US" sz="2400" dirty="0">
                <a:cs typeface="Arial" charset="0"/>
              </a:rPr>
              <a:t>, </a:t>
            </a:r>
            <a:r>
              <a:rPr lang="en-US" sz="2400" dirty="0" err="1">
                <a:cs typeface="Arial" charset="0"/>
              </a:rPr>
              <a:t>maka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mahasiswa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diwajibkan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membayar</a:t>
            </a:r>
            <a:r>
              <a:rPr lang="en-US" sz="2400" b="1" dirty="0">
                <a:cs typeface="Arial" charset="0"/>
              </a:rPr>
              <a:t> SPP </a:t>
            </a:r>
            <a:r>
              <a:rPr lang="en-US" sz="2400" b="1" dirty="0" err="1">
                <a:cs typeface="Arial" charset="0"/>
              </a:rPr>
              <a:t>selama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periode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tidak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aktif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dan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wajib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mendaftar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ulang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sesuai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prosedur</a:t>
            </a:r>
            <a:r>
              <a:rPr lang="en-US" sz="2400" dirty="0">
                <a:cs typeface="Arial" charset="0"/>
              </a:rPr>
              <a:t> yang </a:t>
            </a:r>
            <a:r>
              <a:rPr lang="en-US" sz="2400" dirty="0" err="1">
                <a:cs typeface="Arial" charset="0"/>
              </a:rPr>
              <a:t>berlaku</a:t>
            </a:r>
            <a:r>
              <a:rPr lang="en-US" sz="2400" dirty="0">
                <a:cs typeface="Arial" charset="0"/>
              </a:rPr>
              <a:t>.</a:t>
            </a:r>
          </a:p>
          <a:p>
            <a:pPr marL="577850" indent="-293688">
              <a:buFont typeface="Wingdings" pitchFamily="2" charset="2"/>
              <a:buChar char="§"/>
              <a:defRPr/>
            </a:pPr>
            <a:r>
              <a:rPr lang="en-US" sz="2400" dirty="0" err="1">
                <a:cs typeface="Arial" charset="0"/>
              </a:rPr>
              <a:t>Ijin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aktif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kembali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bagi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mahasiswa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tersebut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hanya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diberikan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sekali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selama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studi</a:t>
            </a:r>
            <a:r>
              <a:rPr lang="en-US" sz="2400" dirty="0">
                <a:cs typeface="Arial" charset="0"/>
              </a:rPr>
              <a:t> di ITS </a:t>
            </a:r>
            <a:r>
              <a:rPr lang="en-US" sz="2400" dirty="0" err="1">
                <a:cs typeface="Arial" charset="0"/>
              </a:rPr>
              <a:t>dan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waktu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selama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tidak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aktif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dihitung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sebagai</a:t>
            </a:r>
            <a:r>
              <a:rPr lang="en-US" sz="2400" dirty="0">
                <a:cs typeface="Arial" charset="0"/>
              </a:rPr>
              <a:t> masa </a:t>
            </a:r>
            <a:r>
              <a:rPr lang="en-US" sz="2400" dirty="0" err="1">
                <a:cs typeface="Arial" charset="0"/>
              </a:rPr>
              <a:t>studi</a:t>
            </a:r>
            <a:r>
              <a:rPr lang="en-US" sz="2400" dirty="0">
                <a:cs typeface="Arial" charset="0"/>
              </a:rPr>
              <a:t>.</a:t>
            </a:r>
          </a:p>
          <a:p>
            <a:pPr marL="0" marR="0" lvl="0" indent="0" defTabSz="913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220985" y="718369"/>
            <a:ext cx="389615" cy="4345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4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15" y="2064548"/>
            <a:ext cx="3861706" cy="14695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202"/>
            <a:ext cx="10515600" cy="998924"/>
          </a:xfrm>
        </p:spPr>
        <p:txBody>
          <a:bodyPr/>
          <a:lstStyle/>
          <a:p>
            <a:pPr algn="ctr"/>
            <a:r>
              <a:rPr lang="en-US" dirty="0" smtClean="0"/>
              <a:t>KALENDER AKADEMIK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37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06821" y="1342079"/>
            <a:ext cx="6839934" cy="646329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marL="0" marR="0" lvl="0" indent="0" algn="l" defTabSz="913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Perhatikan jadwal-jadwal</a:t>
            </a:r>
            <a:r>
              <a:rPr kumimoji="0" lang="ms-MY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penting</a:t>
            </a:r>
          </a:p>
          <a:p>
            <a:pPr lvl="0" defTabSz="913063">
              <a:defRPr/>
            </a:pPr>
            <a:r>
              <a:rPr kumimoji="0" lang="ms-MY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Download di </a:t>
            </a:r>
            <a:r>
              <a:rPr lang="ms-MY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www.its.ac.id/pendidikan/2021/03/09/kalender-akademik/</a:t>
            </a:r>
            <a:endParaRPr kumimoji="0" lang="ms-MY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3880" y="2987284"/>
            <a:ext cx="359092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olidFill>
                  <a:srgbClr val="4299D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  <a:endParaRPr lang="en-US" sz="28700" dirty="0">
              <a:solidFill>
                <a:srgbClr val="4299D4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080" y="1988408"/>
            <a:ext cx="7690680" cy="466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3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202"/>
            <a:ext cx="10515600" cy="1070486"/>
          </a:xfrm>
        </p:spPr>
        <p:txBody>
          <a:bodyPr/>
          <a:lstStyle/>
          <a:p>
            <a:pPr algn="ctr"/>
            <a:r>
              <a:rPr lang="en-US" dirty="0" smtClean="0"/>
              <a:t>STATUS MAHASISWA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38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4411" y="1315019"/>
            <a:ext cx="2512226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  <a:endParaRPr lang="en-US" sz="28700" dirty="0">
              <a:solidFill>
                <a:schemeClr val="accent1">
                  <a:lumMod val="75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680" y="2599987"/>
            <a:ext cx="6010008" cy="1938990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marL="630238" indent="-346075">
              <a:buFont typeface="Courier New" pitchFamily="49" charset="0"/>
              <a:buChar char="o"/>
              <a:defRPr/>
            </a:pPr>
            <a:r>
              <a:rPr lang="en-US" sz="4000" dirty="0" err="1">
                <a:cs typeface="Arial" charset="0"/>
              </a:rPr>
              <a:t>Aktif</a:t>
            </a:r>
            <a:endParaRPr lang="en-US" sz="4000" dirty="0">
              <a:cs typeface="Arial" charset="0"/>
            </a:endParaRPr>
          </a:p>
          <a:p>
            <a:pPr marL="630238" indent="-346075">
              <a:buFont typeface="Courier New" pitchFamily="49" charset="0"/>
              <a:buChar char="o"/>
              <a:defRPr/>
            </a:pPr>
            <a:r>
              <a:rPr lang="en-US" sz="4000" dirty="0" err="1">
                <a:cs typeface="Arial" charset="0"/>
              </a:rPr>
              <a:t>Tidak</a:t>
            </a:r>
            <a:r>
              <a:rPr lang="en-US" sz="4000" dirty="0">
                <a:cs typeface="Arial" charset="0"/>
              </a:rPr>
              <a:t> </a:t>
            </a:r>
            <a:r>
              <a:rPr lang="en-US" sz="4000" dirty="0" err="1">
                <a:cs typeface="Arial" charset="0"/>
              </a:rPr>
              <a:t>Aktif</a:t>
            </a:r>
            <a:endParaRPr lang="en-US" sz="4000" dirty="0">
              <a:cs typeface="Arial" charset="0"/>
            </a:endParaRPr>
          </a:p>
          <a:p>
            <a:pPr marL="630238" indent="-346075">
              <a:buFont typeface="Courier New" pitchFamily="49" charset="0"/>
              <a:buChar char="o"/>
              <a:defRPr/>
            </a:pPr>
            <a:r>
              <a:rPr lang="en-US" sz="4000" dirty="0" err="1">
                <a:cs typeface="Arial" charset="0"/>
              </a:rPr>
              <a:t>Cuti</a:t>
            </a:r>
            <a:endParaRPr lang="en-US" sz="4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92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202"/>
            <a:ext cx="10515600" cy="1070486"/>
          </a:xfrm>
        </p:spPr>
        <p:txBody>
          <a:bodyPr/>
          <a:lstStyle/>
          <a:p>
            <a:pPr algn="ctr"/>
            <a:r>
              <a:rPr lang="en-US" dirty="0" smtClean="0"/>
              <a:t>SYARAT CUTI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39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8200" y="1826727"/>
            <a:ext cx="10634330" cy="3970316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marL="630238" indent="-346075">
              <a:buFont typeface="Courier New" pitchFamily="49" charset="0"/>
              <a:buChar char="o"/>
              <a:defRPr/>
            </a:pPr>
            <a:r>
              <a:rPr lang="en-US" sz="2800" dirty="0">
                <a:cs typeface="Arial" charset="0"/>
              </a:rPr>
              <a:t>Minimal </a:t>
            </a:r>
            <a:r>
              <a:rPr lang="en-US" sz="2800" dirty="0" err="1">
                <a:cs typeface="Arial" charset="0"/>
              </a:rPr>
              <a:t>telah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mengikuti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kuliah</a:t>
            </a:r>
            <a:r>
              <a:rPr lang="en-US" sz="2800" dirty="0">
                <a:cs typeface="Arial" charset="0"/>
              </a:rPr>
              <a:t> 2 semester, </a:t>
            </a:r>
            <a:r>
              <a:rPr lang="en-US" sz="2800" dirty="0" err="1">
                <a:cs typeface="Arial" charset="0"/>
              </a:rPr>
              <a:t>kecuali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bagi</a:t>
            </a:r>
            <a:r>
              <a:rPr lang="en-US" sz="2800" dirty="0">
                <a:cs typeface="Arial" charset="0"/>
              </a:rPr>
              <a:t> yang </a:t>
            </a:r>
            <a:r>
              <a:rPr lang="en-US" sz="2800" dirty="0" err="1">
                <a:cs typeface="Arial" charset="0"/>
              </a:rPr>
              <a:t>sakit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rawat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inap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atau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hamil</a:t>
            </a:r>
            <a:r>
              <a:rPr lang="en-US" sz="2800" dirty="0">
                <a:cs typeface="Arial" charset="0"/>
              </a:rPr>
              <a:t>.</a:t>
            </a:r>
            <a:endParaRPr lang="en-US" sz="2800" b="1" dirty="0">
              <a:cs typeface="Arial" charset="0"/>
            </a:endParaRPr>
          </a:p>
          <a:p>
            <a:pPr marL="630238" indent="-346075">
              <a:buFont typeface="Courier New" pitchFamily="49" charset="0"/>
              <a:buChar char="o"/>
              <a:defRPr/>
            </a:pPr>
            <a:r>
              <a:rPr lang="en-US" sz="2800" dirty="0" err="1">
                <a:cs typeface="Arial" charset="0"/>
              </a:rPr>
              <a:t>Cuti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maksimal</a:t>
            </a:r>
            <a:r>
              <a:rPr lang="en-US" sz="2800" dirty="0">
                <a:cs typeface="Arial" charset="0"/>
              </a:rPr>
              <a:t> 2 semester </a:t>
            </a:r>
            <a:r>
              <a:rPr lang="en-US" sz="2800" dirty="0" err="1">
                <a:cs typeface="Arial" charset="0"/>
              </a:rPr>
              <a:t>berturut-turut</a:t>
            </a:r>
            <a:r>
              <a:rPr lang="en-US" sz="2800" dirty="0">
                <a:cs typeface="Arial" charset="0"/>
              </a:rPr>
              <a:t>.</a:t>
            </a:r>
          </a:p>
          <a:p>
            <a:pPr marL="630238" indent="-346075">
              <a:buFont typeface="Courier New" pitchFamily="49" charset="0"/>
              <a:buChar char="o"/>
              <a:defRPr/>
            </a:pPr>
            <a:r>
              <a:rPr lang="en-US" sz="2800" dirty="0" err="1">
                <a:cs typeface="Arial" charset="0"/>
              </a:rPr>
              <a:t>Cuti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tidak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diperhitungkan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dalam</a:t>
            </a:r>
            <a:r>
              <a:rPr lang="en-US" sz="2800" dirty="0">
                <a:cs typeface="Arial" charset="0"/>
              </a:rPr>
              <a:t> masa </a:t>
            </a:r>
            <a:r>
              <a:rPr lang="en-US" sz="2800" dirty="0" err="1">
                <a:cs typeface="Arial" charset="0"/>
              </a:rPr>
              <a:t>studi</a:t>
            </a:r>
            <a:endParaRPr lang="en-US" sz="2800" dirty="0">
              <a:cs typeface="Arial" charset="0"/>
            </a:endParaRPr>
          </a:p>
          <a:p>
            <a:pPr marL="630238" indent="-346075">
              <a:buFont typeface="Courier New" pitchFamily="49" charset="0"/>
              <a:buChar char="o"/>
              <a:defRPr/>
            </a:pPr>
            <a:r>
              <a:rPr lang="en-US" sz="2800" dirty="0" err="1">
                <a:cs typeface="Arial" charset="0"/>
              </a:rPr>
              <a:t>Pengajuan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cuti</a:t>
            </a:r>
            <a:r>
              <a:rPr lang="en-US" sz="2800" dirty="0">
                <a:cs typeface="Arial" charset="0"/>
              </a:rPr>
              <a:t> paling </a:t>
            </a:r>
            <a:r>
              <a:rPr lang="en-US" sz="2800" dirty="0" err="1">
                <a:cs typeface="Arial" charset="0"/>
              </a:rPr>
              <a:t>lambat</a:t>
            </a:r>
            <a:r>
              <a:rPr lang="en-US" sz="2800" dirty="0">
                <a:cs typeface="Arial" charset="0"/>
              </a:rPr>
              <a:t>  4 </a:t>
            </a:r>
            <a:r>
              <a:rPr lang="en-US" sz="2800" dirty="0" err="1">
                <a:cs typeface="Arial" charset="0"/>
              </a:rPr>
              <a:t>minggu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setelah</a:t>
            </a:r>
            <a:r>
              <a:rPr lang="en-US" sz="2800" dirty="0">
                <a:cs typeface="Arial" charset="0"/>
              </a:rPr>
              <a:t> semester </a:t>
            </a:r>
            <a:r>
              <a:rPr lang="en-US" sz="2800" dirty="0" err="1">
                <a:cs typeface="Arial" charset="0"/>
              </a:rPr>
              <a:t>dimulai</a:t>
            </a:r>
            <a:r>
              <a:rPr lang="en-US" sz="2800" dirty="0">
                <a:cs typeface="Arial" charset="0"/>
              </a:rPr>
              <a:t> (SPP 20 %), </a:t>
            </a:r>
            <a:r>
              <a:rPr lang="en-US" sz="2800" dirty="0" err="1">
                <a:cs typeface="Arial" charset="0"/>
              </a:rPr>
              <a:t>kecuali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bagi</a:t>
            </a:r>
            <a:r>
              <a:rPr lang="en-US" sz="2800" dirty="0">
                <a:cs typeface="Arial" charset="0"/>
              </a:rPr>
              <a:t> yang </a:t>
            </a:r>
            <a:r>
              <a:rPr lang="en-US" sz="2800" dirty="0" err="1">
                <a:cs typeface="Arial" charset="0"/>
              </a:rPr>
              <a:t>sakit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rawat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inap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atau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hamil</a:t>
            </a:r>
            <a:r>
              <a:rPr lang="en-US" sz="2800" dirty="0">
                <a:cs typeface="Arial" charset="0"/>
              </a:rPr>
              <a:t>, </a:t>
            </a:r>
            <a:r>
              <a:rPr lang="en-US" sz="2800" dirty="0" err="1">
                <a:cs typeface="Arial" charset="0"/>
              </a:rPr>
              <a:t>bisa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mengajukan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cuti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walau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terlambat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dengan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membayar</a:t>
            </a:r>
            <a:r>
              <a:rPr lang="en-US" sz="2800" dirty="0">
                <a:cs typeface="Arial" charset="0"/>
              </a:rPr>
              <a:t> SPP 100 %.</a:t>
            </a:r>
          </a:p>
          <a:p>
            <a:pPr marL="630238" indent="-346075">
              <a:buFont typeface="Courier New" pitchFamily="49" charset="0"/>
              <a:buChar char="o"/>
              <a:defRPr/>
            </a:pPr>
            <a:r>
              <a:rPr lang="en-US" sz="2800" dirty="0" err="1">
                <a:cs typeface="Arial" charset="0"/>
              </a:rPr>
              <a:t>Cuti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sebelum</a:t>
            </a:r>
            <a:r>
              <a:rPr lang="en-US" sz="2800" dirty="0">
                <a:cs typeface="Arial" charset="0"/>
              </a:rPr>
              <a:t> masa </a:t>
            </a:r>
            <a:r>
              <a:rPr lang="en-US" sz="2800" dirty="0" err="1">
                <a:cs typeface="Arial" charset="0"/>
              </a:rPr>
              <a:t>pembayaran</a:t>
            </a:r>
            <a:r>
              <a:rPr lang="en-US" sz="2800" dirty="0">
                <a:cs typeface="Arial" charset="0"/>
              </a:rPr>
              <a:t> SPP </a:t>
            </a:r>
            <a:r>
              <a:rPr lang="en-US" sz="2800" dirty="0" err="1">
                <a:cs typeface="Arial" charset="0"/>
              </a:rPr>
              <a:t>berakhir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b="1" dirty="0" err="1">
                <a:cs typeface="Arial" charset="0"/>
              </a:rPr>
              <a:t>tidak</a:t>
            </a:r>
            <a:r>
              <a:rPr lang="en-US" sz="2800" b="1" dirty="0">
                <a:cs typeface="Arial" charset="0"/>
              </a:rPr>
              <a:t> </a:t>
            </a:r>
            <a:r>
              <a:rPr lang="en-US" sz="2800" b="1" dirty="0" err="1">
                <a:cs typeface="Arial" charset="0"/>
              </a:rPr>
              <a:t>perlu</a:t>
            </a:r>
            <a:r>
              <a:rPr lang="en-US" sz="2800" b="1" dirty="0">
                <a:cs typeface="Arial" charset="0"/>
              </a:rPr>
              <a:t> </a:t>
            </a:r>
            <a:r>
              <a:rPr lang="en-US" sz="2800" b="1" dirty="0" err="1">
                <a:cs typeface="Arial" charset="0"/>
              </a:rPr>
              <a:t>membayar</a:t>
            </a:r>
            <a:r>
              <a:rPr lang="en-US" sz="2800" b="1" dirty="0">
                <a:cs typeface="Arial" charset="0"/>
              </a:rPr>
              <a:t> SPP.</a:t>
            </a:r>
            <a:endParaRPr lang="en-US" sz="28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50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7472" y="804335"/>
            <a:ext cx="8686800" cy="8152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err="1"/>
              <a:t>Rektor</a:t>
            </a:r>
            <a:r>
              <a:rPr lang="en-US" sz="3600" dirty="0"/>
              <a:t> ITS - </a:t>
            </a:r>
            <a:r>
              <a:rPr lang="pt-BR" sz="3600" b="1" dirty="0"/>
              <a:t>Prof. Dr. Ir. Mochamad Ashari, M. Eng.</a:t>
            </a:r>
            <a:r>
              <a:rPr lang="pt-BR" b="1" dirty="0"/>
              <a:t/>
            </a:r>
            <a:br>
              <a:rPr lang="pt-BR" b="1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833" y="1501976"/>
            <a:ext cx="3954167" cy="52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6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202"/>
            <a:ext cx="10515600" cy="1070486"/>
          </a:xfrm>
        </p:spPr>
        <p:txBody>
          <a:bodyPr/>
          <a:lstStyle/>
          <a:p>
            <a:pPr algn="ctr"/>
            <a:r>
              <a:rPr lang="en-US" dirty="0" smtClean="0"/>
              <a:t>PROSEDURE CUTI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40</a:t>
            </a:fld>
            <a:endParaRPr lang="en-US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318128" y="4231881"/>
            <a:ext cx="1587500" cy="1447800"/>
            <a:chOff x="2592" y="2400"/>
            <a:chExt cx="1000" cy="912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2592" y="2400"/>
              <a:ext cx="1000" cy="912"/>
            </a:xfrm>
            <a:prstGeom prst="rect">
              <a:avLst/>
            </a:prstGeom>
            <a:solidFill>
              <a:srgbClr val="FE594C"/>
            </a:solidFill>
            <a:ln w="57150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id-ID" altLang="en-US">
                <a:latin typeface="Calibri" panose="020F0502020204030204" pitchFamily="34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712" y="2928"/>
              <a:ext cx="74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FFFF00"/>
                  </a:solidFill>
                  <a:latin typeface="Arial Black" pitchFamily="34" charset="0"/>
                  <a:cs typeface="+mn-cs"/>
                </a:rPr>
                <a:t>LOKET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FFFF00"/>
                  </a:solidFill>
                  <a:latin typeface="Arial Black" pitchFamily="34" charset="0"/>
                  <a:cs typeface="+mn-cs"/>
                </a:rPr>
                <a:t>1</a:t>
              </a:r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2628" y="2448"/>
              <a:ext cx="930" cy="409"/>
              <a:chOff x="2640" y="3995"/>
              <a:chExt cx="930" cy="409"/>
            </a:xfrm>
          </p:grpSpPr>
          <p:sp>
            <p:nvSpPr>
              <p:cNvPr id="8" name="Rectangle 8"/>
              <p:cNvSpPr>
                <a:spLocks noChangeArrowheads="1"/>
              </p:cNvSpPr>
              <p:nvPr/>
            </p:nvSpPr>
            <p:spPr bwMode="auto">
              <a:xfrm>
                <a:off x="2640" y="3995"/>
                <a:ext cx="912" cy="409"/>
              </a:xfrm>
              <a:prstGeom prst="rect">
                <a:avLst/>
              </a:prstGeom>
              <a:solidFill>
                <a:srgbClr val="E8E1B0"/>
              </a:solidFill>
              <a:ln w="28575" algn="ctr">
                <a:solidFill>
                  <a:srgbClr val="990099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 fontAlgn="auto">
                  <a:spcAft>
                    <a:spcPts val="0"/>
                  </a:spcAft>
                  <a:defRPr/>
                </a:pPr>
                <a:endParaRPr lang="id-ID">
                  <a:latin typeface="+mn-lt"/>
                  <a:cs typeface="+mn-cs"/>
                </a:endParaRPr>
              </a:p>
            </p:txBody>
          </p:sp>
          <p:sp>
            <p:nvSpPr>
              <p:cNvPr id="9" name="Text Box 9"/>
              <p:cNvSpPr txBox="1">
                <a:spLocks noChangeArrowheads="1"/>
              </p:cNvSpPr>
              <p:nvPr/>
            </p:nvSpPr>
            <p:spPr bwMode="auto">
              <a:xfrm>
                <a:off x="2640" y="4002"/>
                <a:ext cx="930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600" dirty="0" err="1">
                    <a:latin typeface="Calibri" panose="020F0502020204030204" pitchFamily="34" charset="0"/>
                  </a:rPr>
                  <a:t>Dit</a:t>
                </a:r>
                <a:r>
                  <a:rPr lang="en-US" altLang="en-US" sz="1600" dirty="0">
                    <a:latin typeface="Calibri" panose="020F0502020204030204" pitchFamily="34" charset="0"/>
                  </a:rPr>
                  <a:t>. Pendidikan</a:t>
                </a:r>
              </a:p>
            </p:txBody>
          </p:sp>
        </p:grp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7743828" y="4231881"/>
            <a:ext cx="1676400" cy="1447800"/>
            <a:chOff x="4224" y="2448"/>
            <a:chExt cx="1056" cy="912"/>
          </a:xfrm>
        </p:grpSpPr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4224" y="2448"/>
              <a:ext cx="1056" cy="912"/>
              <a:chOff x="4464" y="2016"/>
              <a:chExt cx="1008" cy="864"/>
            </a:xfrm>
          </p:grpSpPr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4464" y="2016"/>
                <a:ext cx="1008" cy="864"/>
              </a:xfrm>
              <a:prstGeom prst="rect">
                <a:avLst/>
              </a:prstGeom>
              <a:solidFill>
                <a:srgbClr val="009999"/>
              </a:solidFill>
              <a:ln w="57150" cmpd="thickThin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id-ID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Text Box 13"/>
              <p:cNvSpPr txBox="1">
                <a:spLocks noChangeArrowheads="1"/>
              </p:cNvSpPr>
              <p:nvPr/>
            </p:nvSpPr>
            <p:spPr bwMode="auto">
              <a:xfrm>
                <a:off x="4464" y="2062"/>
                <a:ext cx="1008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>
                    <a:alpha val="50000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>
                    <a:solidFill>
                      <a:srgbClr val="FF3300"/>
                    </a:solidFill>
                    <a:latin typeface="Arial Black" pitchFamily="34" charset="0"/>
                    <a:cs typeface="+mn-cs"/>
                  </a:rPr>
                  <a:t>Dosen Wali</a:t>
                </a:r>
              </a:p>
            </p:txBody>
          </p:sp>
        </p:grpSp>
        <p:grpSp>
          <p:nvGrpSpPr>
            <p:cNvPr id="12" name="Group 14"/>
            <p:cNvGrpSpPr>
              <a:grpSpLocks/>
            </p:cNvGrpSpPr>
            <p:nvPr/>
          </p:nvGrpSpPr>
          <p:grpSpPr bwMode="auto">
            <a:xfrm>
              <a:off x="4296" y="2829"/>
              <a:ext cx="912" cy="483"/>
              <a:chOff x="4512" y="2352"/>
              <a:chExt cx="912" cy="483"/>
            </a:xfrm>
          </p:grpSpPr>
          <p:sp>
            <p:nvSpPr>
              <p:cNvPr id="13" name="Rectangle 15"/>
              <p:cNvSpPr>
                <a:spLocks noChangeArrowheads="1"/>
              </p:cNvSpPr>
              <p:nvPr/>
            </p:nvSpPr>
            <p:spPr bwMode="auto">
              <a:xfrm>
                <a:off x="4512" y="2352"/>
                <a:ext cx="912" cy="483"/>
              </a:xfrm>
              <a:prstGeom prst="rect">
                <a:avLst/>
              </a:prstGeom>
              <a:solidFill>
                <a:schemeClr val="bg1"/>
              </a:solidFill>
              <a:ln w="57150" cmpd="thickThin" algn="ctr">
                <a:solidFill>
                  <a:srgbClr val="99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id-ID" altLang="en-US">
                  <a:latin typeface="Calibri" panose="020F0502020204030204" pitchFamily="34" charset="0"/>
                </a:endParaRPr>
              </a:p>
            </p:txBody>
          </p:sp>
          <p:pic>
            <p:nvPicPr>
              <p:cNvPr id="14" name="Picture 16" descr="COMPMAN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0" y="2375"/>
                <a:ext cx="536" cy="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7" descr="mh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" y="2412"/>
                <a:ext cx="255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8" name="WordArt 18"/>
          <p:cNvSpPr>
            <a:spLocks noChangeArrowheads="1" noChangeShapeType="1" noTextEdit="1"/>
          </p:cNvSpPr>
          <p:nvPr/>
        </p:nvSpPr>
        <p:spPr bwMode="auto">
          <a:xfrm>
            <a:off x="5838828" y="4612881"/>
            <a:ext cx="3505200" cy="2133600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1428632"/>
              </a:avLst>
            </a:prstTxWarp>
          </a:bodyPr>
          <a:lstStyle/>
          <a:p>
            <a:pPr algn="ctr"/>
            <a:r>
              <a:rPr lang="en-US" sz="3600" kern="10" normalizeH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Konsultasi dan persetujuan</a:t>
            </a:r>
          </a:p>
        </p:txBody>
      </p: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3606803" y="1766494"/>
            <a:ext cx="1606550" cy="1447800"/>
            <a:chOff x="240" y="2832"/>
            <a:chExt cx="1012" cy="864"/>
          </a:xfrm>
        </p:grpSpPr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248" y="2832"/>
              <a:ext cx="1000" cy="864"/>
            </a:xfrm>
            <a:prstGeom prst="rect">
              <a:avLst/>
            </a:prstGeom>
            <a:solidFill>
              <a:srgbClr val="009999"/>
            </a:solidFill>
            <a:ln w="57150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id-ID" altLang="en-US">
                <a:latin typeface="Calibri" panose="020F0502020204030204" pitchFamily="34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240" y="2880"/>
              <a:ext cx="1012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rgbClr val="FF3300"/>
                  </a:solidFill>
                  <a:latin typeface="Arial Black" pitchFamily="34" charset="0"/>
                  <a:cs typeface="+mn-cs"/>
                </a:rPr>
                <a:t>FAKULTAS</a:t>
              </a:r>
            </a:p>
          </p:txBody>
        </p:sp>
        <p:grpSp>
          <p:nvGrpSpPr>
            <p:cNvPr id="22" name="Group 22"/>
            <p:cNvGrpSpPr>
              <a:grpSpLocks/>
            </p:cNvGrpSpPr>
            <p:nvPr/>
          </p:nvGrpSpPr>
          <p:grpSpPr bwMode="auto">
            <a:xfrm>
              <a:off x="284" y="3246"/>
              <a:ext cx="912" cy="390"/>
              <a:chOff x="3120" y="2379"/>
              <a:chExt cx="912" cy="387"/>
            </a:xfrm>
          </p:grpSpPr>
          <p:sp>
            <p:nvSpPr>
              <p:cNvPr id="23" name="Rectangle 23"/>
              <p:cNvSpPr>
                <a:spLocks noChangeArrowheads="1"/>
              </p:cNvSpPr>
              <p:nvPr/>
            </p:nvSpPr>
            <p:spPr bwMode="auto">
              <a:xfrm>
                <a:off x="3120" y="2382"/>
                <a:ext cx="912" cy="384"/>
              </a:xfrm>
              <a:prstGeom prst="rect">
                <a:avLst/>
              </a:prstGeom>
              <a:solidFill>
                <a:srgbClr val="E8E1B0"/>
              </a:solidFill>
              <a:ln w="28575" algn="ctr">
                <a:solidFill>
                  <a:srgbClr val="99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id-ID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Text Box 24"/>
              <p:cNvSpPr txBox="1">
                <a:spLocks noChangeArrowheads="1"/>
              </p:cNvSpPr>
              <p:nvPr/>
            </p:nvSpPr>
            <p:spPr bwMode="auto">
              <a:xfrm>
                <a:off x="3150" y="2379"/>
                <a:ext cx="864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Calibri" panose="020F0502020204030204" pitchFamily="34" charset="0"/>
                  </a:rPr>
                  <a:t>DEKAN </a:t>
                </a:r>
              </a:p>
            </p:txBody>
          </p:sp>
        </p:grpSp>
      </p:grpSp>
      <p:grpSp>
        <p:nvGrpSpPr>
          <p:cNvPr id="25" name="Group 25"/>
          <p:cNvGrpSpPr>
            <a:grpSpLocks/>
          </p:cNvGrpSpPr>
          <p:nvPr/>
        </p:nvGrpSpPr>
        <p:grpSpPr bwMode="auto">
          <a:xfrm>
            <a:off x="2714628" y="4231881"/>
            <a:ext cx="1905000" cy="1447800"/>
            <a:chOff x="960" y="2400"/>
            <a:chExt cx="1200" cy="912"/>
          </a:xfrm>
        </p:grpSpPr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1064" y="2400"/>
              <a:ext cx="1000" cy="912"/>
            </a:xfrm>
            <a:prstGeom prst="rect">
              <a:avLst/>
            </a:prstGeom>
            <a:solidFill>
              <a:srgbClr val="009999"/>
            </a:solidFill>
            <a:ln w="57150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id-ID" altLang="en-US">
                <a:solidFill>
                  <a:srgbClr val="0033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1044" y="2976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rgbClr val="FF3300"/>
                  </a:solidFill>
                  <a:latin typeface="Arial Black" pitchFamily="34" charset="0"/>
                  <a:cs typeface="+mn-cs"/>
                </a:rPr>
                <a:t>INSTITUT</a:t>
              </a:r>
            </a:p>
          </p:txBody>
        </p:sp>
        <p:grpSp>
          <p:nvGrpSpPr>
            <p:cNvPr id="28" name="Group 28"/>
            <p:cNvGrpSpPr>
              <a:grpSpLocks/>
            </p:cNvGrpSpPr>
            <p:nvPr/>
          </p:nvGrpSpPr>
          <p:grpSpPr bwMode="auto">
            <a:xfrm>
              <a:off x="960" y="2451"/>
              <a:ext cx="1200" cy="429"/>
              <a:chOff x="960" y="2451"/>
              <a:chExt cx="1200" cy="429"/>
            </a:xfrm>
          </p:grpSpPr>
          <p:sp>
            <p:nvSpPr>
              <p:cNvPr id="29" name="Rectangle 29"/>
              <p:cNvSpPr>
                <a:spLocks noChangeArrowheads="1"/>
              </p:cNvSpPr>
              <p:nvPr/>
            </p:nvSpPr>
            <p:spPr bwMode="auto">
              <a:xfrm>
                <a:off x="1112" y="2451"/>
                <a:ext cx="912" cy="429"/>
              </a:xfrm>
              <a:prstGeom prst="rect">
                <a:avLst/>
              </a:prstGeom>
              <a:solidFill>
                <a:srgbClr val="E8E1B0"/>
              </a:solidFill>
              <a:ln w="28575" algn="ctr">
                <a:solidFill>
                  <a:srgbClr val="99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id-ID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Text Box 30"/>
              <p:cNvSpPr txBox="1">
                <a:spLocks noChangeArrowheads="1"/>
              </p:cNvSpPr>
              <p:nvPr/>
            </p:nvSpPr>
            <p:spPr bwMode="auto">
              <a:xfrm>
                <a:off x="960" y="2496"/>
                <a:ext cx="120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Calibri" panose="020F0502020204030204" pitchFamily="34" charset="0"/>
                  </a:rPr>
                  <a:t>WAKIL </a:t>
                </a:r>
                <a:endParaRPr lang="id-ID" altLang="en-US" sz="1600">
                  <a:latin typeface="Calibri" panose="020F0502020204030204" pitchFamily="34" charset="0"/>
                </a:endParaRPr>
              </a:p>
              <a:p>
                <a:pPr algn="ctr" eaLnBrk="1" hangingPunct="1"/>
                <a:r>
                  <a:rPr lang="en-US" altLang="en-US" sz="1600">
                    <a:latin typeface="Calibri" panose="020F0502020204030204" pitchFamily="34" charset="0"/>
                  </a:rPr>
                  <a:t>REKTOR  I</a:t>
                </a:r>
              </a:p>
            </p:txBody>
          </p:sp>
        </p:grpSp>
      </p:grpSp>
      <p:grpSp>
        <p:nvGrpSpPr>
          <p:cNvPr id="31" name="Group 31"/>
          <p:cNvGrpSpPr>
            <a:grpSpLocks/>
          </p:cNvGrpSpPr>
          <p:nvPr/>
        </p:nvGrpSpPr>
        <p:grpSpPr bwMode="auto">
          <a:xfrm>
            <a:off x="7683503" y="1718869"/>
            <a:ext cx="1847850" cy="1447800"/>
            <a:chOff x="4176" y="816"/>
            <a:chExt cx="1164" cy="912"/>
          </a:xfrm>
        </p:grpSpPr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4224" y="816"/>
              <a:ext cx="1056" cy="912"/>
            </a:xfrm>
            <a:prstGeom prst="rect">
              <a:avLst/>
            </a:prstGeom>
            <a:solidFill>
              <a:srgbClr val="009999"/>
            </a:solidFill>
            <a:ln w="57150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id-ID" altLang="en-US">
                <a:latin typeface="Calibri" panose="020F0502020204030204" pitchFamily="34" charset="0"/>
              </a:endParaRP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4272" y="879"/>
              <a:ext cx="1008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FF3300"/>
                  </a:solidFill>
                  <a:latin typeface="Arial Black" pitchFamily="34" charset="0"/>
                  <a:cs typeface="+mn-cs"/>
                </a:rPr>
                <a:t>DEPARTEMEN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3300"/>
                  </a:solidFill>
                  <a:latin typeface="Arial Black" pitchFamily="34" charset="0"/>
                  <a:cs typeface="+mn-cs"/>
                </a:rPr>
                <a:t>PRODI</a:t>
              </a:r>
            </a:p>
          </p:txBody>
        </p:sp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4176" y="1248"/>
              <a:ext cx="1164" cy="410"/>
              <a:chOff x="4176" y="1248"/>
              <a:chExt cx="1164" cy="410"/>
            </a:xfrm>
          </p:grpSpPr>
          <p:sp>
            <p:nvSpPr>
              <p:cNvPr id="35" name="Rectangle 35"/>
              <p:cNvSpPr>
                <a:spLocks noChangeArrowheads="1"/>
              </p:cNvSpPr>
              <p:nvPr/>
            </p:nvSpPr>
            <p:spPr bwMode="auto">
              <a:xfrm>
                <a:off x="4260" y="1248"/>
                <a:ext cx="960" cy="410"/>
              </a:xfrm>
              <a:prstGeom prst="rect">
                <a:avLst/>
              </a:prstGeom>
              <a:solidFill>
                <a:srgbClr val="E8E1B0"/>
              </a:solidFill>
              <a:ln w="28575" algn="ctr">
                <a:solidFill>
                  <a:srgbClr val="99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id-ID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Text Box 36"/>
              <p:cNvSpPr txBox="1">
                <a:spLocks noChangeArrowheads="1"/>
              </p:cNvSpPr>
              <p:nvPr/>
            </p:nvSpPr>
            <p:spPr bwMode="auto">
              <a:xfrm>
                <a:off x="4176" y="1284"/>
                <a:ext cx="116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600" dirty="0">
                    <a:latin typeface="Calibri" panose="020F0502020204030204" pitchFamily="34" charset="0"/>
                  </a:rPr>
                  <a:t>KEPALA / SEKRETARIS</a:t>
                </a:r>
              </a:p>
            </p:txBody>
          </p:sp>
        </p:grpSp>
      </p:grpSp>
      <p:sp>
        <p:nvSpPr>
          <p:cNvPr id="37" name="AutoShape 40"/>
          <p:cNvSpPr>
            <a:spLocks noChangeArrowheads="1"/>
          </p:cNvSpPr>
          <p:nvPr/>
        </p:nvSpPr>
        <p:spPr bwMode="auto">
          <a:xfrm rot="10800000">
            <a:off x="4535491" y="4171556"/>
            <a:ext cx="533400" cy="790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782 h 21600"/>
              <a:gd name="T14" fmla="*/ 15490 w 21600"/>
              <a:gd name="T15" fmla="*/ 1681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635" y="0"/>
                </a:moveTo>
                <a:lnTo>
                  <a:pt x="10635" y="4782"/>
                </a:lnTo>
                <a:lnTo>
                  <a:pt x="3375" y="4782"/>
                </a:lnTo>
                <a:lnTo>
                  <a:pt x="3375" y="16818"/>
                </a:lnTo>
                <a:lnTo>
                  <a:pt x="10635" y="16818"/>
                </a:lnTo>
                <a:lnTo>
                  <a:pt x="1063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782"/>
                </a:moveTo>
                <a:lnTo>
                  <a:pt x="1350" y="16818"/>
                </a:lnTo>
                <a:lnTo>
                  <a:pt x="2700" y="16818"/>
                </a:lnTo>
                <a:lnTo>
                  <a:pt x="2700" y="4782"/>
                </a:lnTo>
                <a:close/>
              </a:path>
              <a:path w="21600" h="21600">
                <a:moveTo>
                  <a:pt x="0" y="4782"/>
                </a:moveTo>
                <a:lnTo>
                  <a:pt x="0" y="16818"/>
                </a:lnTo>
                <a:lnTo>
                  <a:pt x="675" y="16818"/>
                </a:lnTo>
                <a:lnTo>
                  <a:pt x="675" y="4782"/>
                </a:lnTo>
                <a:close/>
              </a:path>
            </a:pathLst>
          </a:custGeom>
          <a:solidFill>
            <a:srgbClr val="C0C0C0"/>
          </a:solidFill>
          <a:ln w="31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d-ID" altLang="en-US">
              <a:latin typeface="Calibri" panose="020F0502020204030204" pitchFamily="34" charset="0"/>
            </a:endParaRPr>
          </a:p>
        </p:txBody>
      </p:sp>
      <p:grpSp>
        <p:nvGrpSpPr>
          <p:cNvPr id="38" name="Group 41"/>
          <p:cNvGrpSpPr>
            <a:grpSpLocks/>
          </p:cNvGrpSpPr>
          <p:nvPr/>
        </p:nvGrpSpPr>
        <p:grpSpPr bwMode="auto">
          <a:xfrm>
            <a:off x="5162553" y="5841606"/>
            <a:ext cx="828675" cy="442913"/>
            <a:chOff x="2550" y="3414"/>
            <a:chExt cx="522" cy="246"/>
          </a:xfrm>
        </p:grpSpPr>
        <p:sp>
          <p:nvSpPr>
            <p:cNvPr id="39" name="AutoShape 42"/>
            <p:cNvSpPr>
              <a:spLocks noChangeArrowheads="1"/>
            </p:cNvSpPr>
            <p:nvPr/>
          </p:nvSpPr>
          <p:spPr bwMode="auto">
            <a:xfrm rot="-5400000">
              <a:off x="2688" y="3276"/>
              <a:ext cx="246" cy="52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7 w 21600"/>
                <a:gd name="T13" fmla="*/ 4634 h 21600"/>
                <a:gd name="T14" fmla="*/ 13961 w 21600"/>
                <a:gd name="T15" fmla="*/ 1696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8196" y="0"/>
                  </a:moveTo>
                  <a:lnTo>
                    <a:pt x="8196" y="4634"/>
                  </a:lnTo>
                  <a:lnTo>
                    <a:pt x="3375" y="4634"/>
                  </a:lnTo>
                  <a:lnTo>
                    <a:pt x="3375" y="16966"/>
                  </a:lnTo>
                  <a:lnTo>
                    <a:pt x="8196" y="16966"/>
                  </a:lnTo>
                  <a:lnTo>
                    <a:pt x="8196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4634"/>
                  </a:moveTo>
                  <a:lnTo>
                    <a:pt x="1350" y="16966"/>
                  </a:lnTo>
                  <a:lnTo>
                    <a:pt x="2700" y="16966"/>
                  </a:lnTo>
                  <a:lnTo>
                    <a:pt x="2700" y="4634"/>
                  </a:lnTo>
                  <a:close/>
                </a:path>
                <a:path w="21600" h="21600">
                  <a:moveTo>
                    <a:pt x="0" y="4634"/>
                  </a:moveTo>
                  <a:lnTo>
                    <a:pt x="0" y="16966"/>
                  </a:lnTo>
                  <a:lnTo>
                    <a:pt x="675" y="16966"/>
                  </a:lnTo>
                  <a:lnTo>
                    <a:pt x="675" y="4634"/>
                  </a:lnTo>
                  <a:close/>
                </a:path>
              </a:pathLst>
            </a:custGeom>
            <a:solidFill>
              <a:srgbClr val="9966FF"/>
            </a:solidFill>
            <a:ln w="9525">
              <a:solidFill>
                <a:srgbClr val="FE594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id-ID" altLang="en-US">
                <a:latin typeface="Calibri" panose="020F0502020204030204" pitchFamily="34" charset="0"/>
              </a:endParaRPr>
            </a:p>
          </p:txBody>
        </p:sp>
        <p:sp>
          <p:nvSpPr>
            <p:cNvPr id="40" name="Text Box 43"/>
            <p:cNvSpPr txBox="1">
              <a:spLocks noChangeArrowheads="1"/>
            </p:cNvSpPr>
            <p:nvPr/>
          </p:nvSpPr>
          <p:spPr bwMode="auto">
            <a:xfrm>
              <a:off x="2700" y="3432"/>
              <a:ext cx="288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41" name="Group 47"/>
          <p:cNvGrpSpPr>
            <a:grpSpLocks/>
          </p:cNvGrpSpPr>
          <p:nvPr/>
        </p:nvGrpSpPr>
        <p:grpSpPr bwMode="auto">
          <a:xfrm>
            <a:off x="8202616" y="3331769"/>
            <a:ext cx="838200" cy="709612"/>
            <a:chOff x="4512" y="1776"/>
            <a:chExt cx="528" cy="497"/>
          </a:xfrm>
        </p:grpSpPr>
        <p:sp>
          <p:nvSpPr>
            <p:cNvPr id="42" name="AutoShape 48"/>
            <p:cNvSpPr>
              <a:spLocks noChangeArrowheads="1"/>
            </p:cNvSpPr>
            <p:nvPr/>
          </p:nvSpPr>
          <p:spPr bwMode="auto">
            <a:xfrm rot="5400000">
              <a:off x="4536" y="1752"/>
              <a:ext cx="480" cy="528"/>
            </a:xfrm>
            <a:prstGeom prst="leftArrow">
              <a:avLst>
                <a:gd name="adj1" fmla="val 46972"/>
                <a:gd name="adj2" fmla="val 43745"/>
              </a:avLst>
            </a:prstGeom>
            <a:solidFill>
              <a:srgbClr val="9966FF"/>
            </a:solidFill>
            <a:ln w="9525">
              <a:solidFill>
                <a:srgbClr val="FE594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id-ID" altLang="en-US">
                <a:latin typeface="Calibri" panose="020F0502020204030204" pitchFamily="34" charset="0"/>
              </a:endParaRPr>
            </a:p>
          </p:txBody>
        </p:sp>
        <p:sp>
          <p:nvSpPr>
            <p:cNvPr id="43" name="Text Box 49"/>
            <p:cNvSpPr txBox="1">
              <a:spLocks noChangeArrowheads="1"/>
            </p:cNvSpPr>
            <p:nvPr/>
          </p:nvSpPr>
          <p:spPr bwMode="auto">
            <a:xfrm>
              <a:off x="4680" y="2016"/>
              <a:ext cx="288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44" name="Group 50"/>
          <p:cNvGrpSpPr>
            <a:grpSpLocks/>
          </p:cNvGrpSpPr>
          <p:nvPr/>
        </p:nvGrpSpPr>
        <p:grpSpPr bwMode="auto">
          <a:xfrm>
            <a:off x="6376991" y="3104756"/>
            <a:ext cx="1219200" cy="1066800"/>
            <a:chOff x="384" y="1152"/>
            <a:chExt cx="768" cy="672"/>
          </a:xfrm>
        </p:grpSpPr>
        <p:pic>
          <p:nvPicPr>
            <p:cNvPr id="45" name="Picture 51" descr="studnt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42">
              <a:off x="384" y="1248"/>
              <a:ext cx="376" cy="576"/>
            </a:xfrm>
            <a:prstGeom prst="rect">
              <a:avLst/>
            </a:prstGeom>
            <a:solidFill>
              <a:srgbClr val="E6E1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" name="Group 52"/>
            <p:cNvGrpSpPr>
              <a:grpSpLocks/>
            </p:cNvGrpSpPr>
            <p:nvPr/>
          </p:nvGrpSpPr>
          <p:grpSpPr bwMode="auto">
            <a:xfrm>
              <a:off x="744" y="1152"/>
              <a:ext cx="408" cy="672"/>
              <a:chOff x="672" y="1152"/>
              <a:chExt cx="360" cy="672"/>
            </a:xfrm>
          </p:grpSpPr>
          <p:sp>
            <p:nvSpPr>
              <p:cNvPr id="47" name="AutoShape 53"/>
              <p:cNvSpPr>
                <a:spLocks noChangeArrowheads="1"/>
              </p:cNvSpPr>
              <p:nvPr/>
            </p:nvSpPr>
            <p:spPr bwMode="auto">
              <a:xfrm rot="10800000">
                <a:off x="672" y="1152"/>
                <a:ext cx="300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84 w 21600"/>
                  <a:gd name="T13" fmla="*/ 4757 h 21600"/>
                  <a:gd name="T14" fmla="*/ 13968 w 21600"/>
                  <a:gd name="T15" fmla="*/ 1684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7920" y="0"/>
                    </a:moveTo>
                    <a:lnTo>
                      <a:pt x="7920" y="4757"/>
                    </a:lnTo>
                    <a:lnTo>
                      <a:pt x="3375" y="4757"/>
                    </a:lnTo>
                    <a:lnTo>
                      <a:pt x="3375" y="16843"/>
                    </a:lnTo>
                    <a:lnTo>
                      <a:pt x="7920" y="16843"/>
                    </a:lnTo>
                    <a:lnTo>
                      <a:pt x="792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4757"/>
                    </a:moveTo>
                    <a:lnTo>
                      <a:pt x="1350" y="16843"/>
                    </a:lnTo>
                    <a:lnTo>
                      <a:pt x="2700" y="16843"/>
                    </a:lnTo>
                    <a:lnTo>
                      <a:pt x="2700" y="4757"/>
                    </a:lnTo>
                    <a:close/>
                  </a:path>
                  <a:path w="21600" h="21600">
                    <a:moveTo>
                      <a:pt x="0" y="4757"/>
                    </a:moveTo>
                    <a:lnTo>
                      <a:pt x="0" y="16843"/>
                    </a:lnTo>
                    <a:lnTo>
                      <a:pt x="675" y="16843"/>
                    </a:lnTo>
                    <a:lnTo>
                      <a:pt x="675" y="4757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id-ID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48" name="Text Box 54"/>
              <p:cNvSpPr txBox="1">
                <a:spLocks noChangeArrowheads="1"/>
              </p:cNvSpPr>
              <p:nvPr/>
            </p:nvSpPr>
            <p:spPr bwMode="auto">
              <a:xfrm>
                <a:off x="744" y="1365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Calibri" panose="020F0502020204030204" pitchFamily="34" charset="0"/>
                  </a:rPr>
                  <a:t>5</a:t>
                </a:r>
              </a:p>
            </p:txBody>
          </p:sp>
        </p:grpSp>
      </p:grpSp>
      <p:sp>
        <p:nvSpPr>
          <p:cNvPr id="49" name="AutoShape 55"/>
          <p:cNvSpPr>
            <a:spLocks noChangeArrowheads="1"/>
          </p:cNvSpPr>
          <p:nvPr/>
        </p:nvSpPr>
        <p:spPr bwMode="auto">
          <a:xfrm rot="5400000">
            <a:off x="5662616" y="3290494"/>
            <a:ext cx="746125" cy="790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293 h 21600"/>
              <a:gd name="T14" fmla="*/ 17149 w 21600"/>
              <a:gd name="T15" fmla="*/ 1730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212" y="0"/>
                </a:moveTo>
                <a:lnTo>
                  <a:pt x="14212" y="4293"/>
                </a:lnTo>
                <a:lnTo>
                  <a:pt x="3375" y="4293"/>
                </a:lnTo>
                <a:lnTo>
                  <a:pt x="3375" y="17307"/>
                </a:lnTo>
                <a:lnTo>
                  <a:pt x="14212" y="17307"/>
                </a:lnTo>
                <a:lnTo>
                  <a:pt x="1421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293"/>
                </a:moveTo>
                <a:lnTo>
                  <a:pt x="1350" y="17307"/>
                </a:lnTo>
                <a:lnTo>
                  <a:pt x="2700" y="17307"/>
                </a:lnTo>
                <a:lnTo>
                  <a:pt x="2700" y="4293"/>
                </a:lnTo>
                <a:close/>
              </a:path>
              <a:path w="21600" h="21600">
                <a:moveTo>
                  <a:pt x="0" y="4293"/>
                </a:moveTo>
                <a:lnTo>
                  <a:pt x="0" y="17307"/>
                </a:lnTo>
                <a:lnTo>
                  <a:pt x="675" y="17307"/>
                </a:lnTo>
                <a:lnTo>
                  <a:pt x="675" y="4293"/>
                </a:lnTo>
                <a:close/>
              </a:path>
            </a:pathLst>
          </a:custGeom>
          <a:solidFill>
            <a:srgbClr val="C0C0C0"/>
          </a:solidFill>
          <a:ln w="31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d-ID" altLang="en-US">
              <a:latin typeface="Calibri" panose="020F0502020204030204" pitchFamily="34" charset="0"/>
            </a:endParaRPr>
          </a:p>
        </p:txBody>
      </p:sp>
      <p:sp>
        <p:nvSpPr>
          <p:cNvPr id="50" name="AutoShape 56"/>
          <p:cNvSpPr>
            <a:spLocks noChangeArrowheads="1"/>
          </p:cNvSpPr>
          <p:nvPr/>
        </p:nvSpPr>
        <p:spPr bwMode="auto">
          <a:xfrm rot="10800000">
            <a:off x="2238378" y="4289031"/>
            <a:ext cx="533400" cy="790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782 h 21600"/>
              <a:gd name="T14" fmla="*/ 15490 w 21600"/>
              <a:gd name="T15" fmla="*/ 1681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635" y="0"/>
                </a:moveTo>
                <a:lnTo>
                  <a:pt x="10635" y="4782"/>
                </a:lnTo>
                <a:lnTo>
                  <a:pt x="3375" y="4782"/>
                </a:lnTo>
                <a:lnTo>
                  <a:pt x="3375" y="16818"/>
                </a:lnTo>
                <a:lnTo>
                  <a:pt x="10635" y="16818"/>
                </a:lnTo>
                <a:lnTo>
                  <a:pt x="1063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782"/>
                </a:moveTo>
                <a:lnTo>
                  <a:pt x="1350" y="16818"/>
                </a:lnTo>
                <a:lnTo>
                  <a:pt x="2700" y="16818"/>
                </a:lnTo>
                <a:lnTo>
                  <a:pt x="2700" y="4782"/>
                </a:lnTo>
                <a:close/>
              </a:path>
              <a:path w="21600" h="21600">
                <a:moveTo>
                  <a:pt x="0" y="4782"/>
                </a:moveTo>
                <a:lnTo>
                  <a:pt x="0" y="16818"/>
                </a:lnTo>
                <a:lnTo>
                  <a:pt x="675" y="16818"/>
                </a:lnTo>
                <a:lnTo>
                  <a:pt x="675" y="4782"/>
                </a:lnTo>
                <a:close/>
              </a:path>
            </a:pathLst>
          </a:custGeom>
          <a:solidFill>
            <a:srgbClr val="C0C0C0"/>
          </a:solidFill>
          <a:ln w="31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d-ID" altLang="en-US">
              <a:latin typeface="Calibri" panose="020F0502020204030204" pitchFamily="34" charset="0"/>
            </a:endParaRPr>
          </a:p>
        </p:txBody>
      </p:sp>
      <p:grpSp>
        <p:nvGrpSpPr>
          <p:cNvPr id="51" name="Group 64"/>
          <p:cNvGrpSpPr>
            <a:grpSpLocks/>
          </p:cNvGrpSpPr>
          <p:nvPr/>
        </p:nvGrpSpPr>
        <p:grpSpPr bwMode="auto">
          <a:xfrm>
            <a:off x="1438278" y="2707881"/>
            <a:ext cx="971550" cy="3008313"/>
            <a:chOff x="264" y="1452"/>
            <a:chExt cx="612" cy="1895"/>
          </a:xfrm>
        </p:grpSpPr>
        <p:sp>
          <p:nvSpPr>
            <p:cNvPr id="52" name="AutoShape 65"/>
            <p:cNvSpPr>
              <a:spLocks noChangeArrowheads="1"/>
            </p:cNvSpPr>
            <p:nvPr/>
          </p:nvSpPr>
          <p:spPr bwMode="auto">
            <a:xfrm rot="5400000">
              <a:off x="-366" y="2082"/>
              <a:ext cx="1872" cy="612"/>
            </a:xfrm>
            <a:prstGeom prst="leftArrow">
              <a:avLst>
                <a:gd name="adj1" fmla="val 55417"/>
                <a:gd name="adj2" fmla="val 35290"/>
              </a:avLst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id-ID" altLang="en-US">
                <a:latin typeface="Calibri" panose="020F0502020204030204" pitchFamily="34" charset="0"/>
              </a:endParaRPr>
            </a:p>
          </p:txBody>
        </p:sp>
        <p:sp>
          <p:nvSpPr>
            <p:cNvPr id="53" name="Text Box 66"/>
            <p:cNvSpPr txBox="1">
              <a:spLocks noChangeArrowheads="1"/>
            </p:cNvSpPr>
            <p:nvPr/>
          </p:nvSpPr>
          <p:spPr bwMode="auto">
            <a:xfrm rot="-5400000">
              <a:off x="-303" y="2341"/>
              <a:ext cx="17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 b="1" dirty="0">
                  <a:latin typeface="Calibri" panose="020F0502020204030204" pitchFamily="34" charset="0"/>
                </a:rPr>
                <a:t>SURAT CUTI DIKIRIM</a:t>
              </a:r>
            </a:p>
          </p:txBody>
        </p:sp>
      </p:grpSp>
      <p:sp>
        <p:nvSpPr>
          <p:cNvPr id="54" name="AutoShape 69"/>
          <p:cNvSpPr>
            <a:spLocks noChangeArrowheads="1"/>
          </p:cNvSpPr>
          <p:nvPr/>
        </p:nvSpPr>
        <p:spPr bwMode="auto">
          <a:xfrm rot="10800000" flipH="1">
            <a:off x="4603753" y="4874819"/>
            <a:ext cx="622300" cy="790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782 h 21600"/>
              <a:gd name="T14" fmla="*/ 15490 w 21600"/>
              <a:gd name="T15" fmla="*/ 1681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635" y="0"/>
                </a:moveTo>
                <a:lnTo>
                  <a:pt x="10635" y="4782"/>
                </a:lnTo>
                <a:lnTo>
                  <a:pt x="3375" y="4782"/>
                </a:lnTo>
                <a:lnTo>
                  <a:pt x="3375" y="16818"/>
                </a:lnTo>
                <a:lnTo>
                  <a:pt x="10635" y="16818"/>
                </a:lnTo>
                <a:lnTo>
                  <a:pt x="1063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782"/>
                </a:moveTo>
                <a:lnTo>
                  <a:pt x="1350" y="16818"/>
                </a:lnTo>
                <a:lnTo>
                  <a:pt x="2700" y="16818"/>
                </a:lnTo>
                <a:lnTo>
                  <a:pt x="2700" y="4782"/>
                </a:lnTo>
                <a:close/>
              </a:path>
              <a:path w="21600" h="21600">
                <a:moveTo>
                  <a:pt x="0" y="4782"/>
                </a:moveTo>
                <a:lnTo>
                  <a:pt x="0" y="16818"/>
                </a:lnTo>
                <a:lnTo>
                  <a:pt x="675" y="16818"/>
                </a:lnTo>
                <a:lnTo>
                  <a:pt x="675" y="4782"/>
                </a:lnTo>
                <a:close/>
              </a:path>
            </a:pathLst>
          </a:custGeom>
          <a:solidFill>
            <a:srgbClr val="C0C0C0"/>
          </a:solidFill>
          <a:ln w="31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d-ID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31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9" grpId="0" animBg="1"/>
      <p:bldP spid="50" grpId="0" animBg="1"/>
      <p:bldP spid="5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202"/>
            <a:ext cx="10515600" cy="1070486"/>
          </a:xfrm>
        </p:spPr>
        <p:txBody>
          <a:bodyPr/>
          <a:lstStyle/>
          <a:p>
            <a:pPr algn="ctr"/>
            <a:r>
              <a:rPr lang="en-US" dirty="0" smtClean="0"/>
              <a:t>LAYANAN ONLINE MAHASISWA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41</a:t>
            </a:fld>
            <a:endParaRPr lang="en-US"/>
          </a:p>
        </p:txBody>
      </p:sp>
      <p:pic>
        <p:nvPicPr>
          <p:cNvPr id="4" name="Bye Letter Full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6871" y="1948150"/>
            <a:ext cx="8187258" cy="45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6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202"/>
            <a:ext cx="10515600" cy="1070486"/>
          </a:xfrm>
        </p:spPr>
        <p:txBody>
          <a:bodyPr/>
          <a:lstStyle/>
          <a:p>
            <a:pPr algn="ctr"/>
            <a:r>
              <a:rPr lang="en-US" dirty="0" smtClean="0"/>
              <a:t>PENYEBAB CUTI DILUAR JADWAL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 descr="hami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2117909"/>
            <a:ext cx="350837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aki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97" y="2267135"/>
            <a:ext cx="5521325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00332" y="5191493"/>
            <a:ext cx="5835576" cy="12453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none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Rawat</a:t>
            </a:r>
            <a:r>
              <a:rPr lang="en-US" sz="2400" dirty="0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 </a:t>
            </a:r>
            <a:r>
              <a:rPr lang="en-US" sz="2400" dirty="0" err="1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inap</a:t>
            </a:r>
            <a:r>
              <a:rPr lang="en-US" sz="2400" dirty="0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/</a:t>
            </a:r>
            <a:r>
              <a:rPr lang="en-US" sz="2400" dirty="0" err="1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rawat</a:t>
            </a:r>
            <a:r>
              <a:rPr lang="en-US" sz="2400" dirty="0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 </a:t>
            </a:r>
            <a:r>
              <a:rPr lang="en-US" sz="2400" dirty="0" err="1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jalan</a:t>
            </a:r>
            <a:r>
              <a:rPr lang="en-US" sz="2400" dirty="0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 </a:t>
            </a:r>
            <a:r>
              <a:rPr lang="en-US" sz="2400" dirty="0" err="1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dengan</a:t>
            </a:r>
            <a:r>
              <a:rPr lang="en-US" sz="2400" dirty="0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 </a:t>
            </a:r>
            <a:r>
              <a:rPr lang="en-US" sz="2400" dirty="0" err="1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waktu</a:t>
            </a:r>
            <a:r>
              <a:rPr lang="en-US" sz="2400" dirty="0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yang lama, </a:t>
            </a:r>
            <a:r>
              <a:rPr lang="en-US" sz="2400" dirty="0" err="1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dengan</a:t>
            </a:r>
            <a:r>
              <a:rPr lang="en-US" sz="2400" dirty="0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 </a:t>
            </a:r>
            <a:r>
              <a:rPr lang="en-US" sz="2400" dirty="0" err="1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surat</a:t>
            </a:r>
            <a:r>
              <a:rPr lang="en-US" sz="2400" dirty="0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 </a:t>
            </a:r>
            <a:r>
              <a:rPr lang="en-US" sz="2400" dirty="0" err="1"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dokter</a:t>
            </a:r>
            <a:endParaRPr lang="en-US" sz="2400" dirty="0">
              <a:latin typeface="MV Boli" panose="02000500030200090000" pitchFamily="2" charset="0"/>
              <a:ea typeface="+mj-ea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202"/>
            <a:ext cx="10515600" cy="1070486"/>
          </a:xfrm>
        </p:spPr>
        <p:txBody>
          <a:bodyPr/>
          <a:lstStyle/>
          <a:p>
            <a:pPr algn="ctr"/>
            <a:r>
              <a:rPr lang="en-US" dirty="0" smtClean="0"/>
              <a:t>STATUS MAHASISWA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43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06638" y="2098332"/>
            <a:ext cx="7240180" cy="3108541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marL="342900" marR="0" lvl="0" indent="-342900" algn="l" defTabSz="913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ms-MY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Mayoritas mahasiswa baru sudah atau sedang proses mendapatkan beasiswa untuk studinya.</a:t>
            </a:r>
          </a:p>
          <a:p>
            <a:pPr marL="342900" marR="0" lvl="0" indent="-342900" algn="l" defTabSz="913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ms-MY" sz="28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Apabila proses beasiswa tidak disetujui, maka diberi kesempatan untuk biaya sendiri.</a:t>
            </a:r>
            <a:endParaRPr kumimoji="0" lang="ms-MY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3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ms-MY" sz="28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Informasi lengkap menghubungi Direktorat Pascasarjana &amp; Pengembangan Akademik.</a:t>
            </a:r>
            <a:endParaRPr kumimoji="0" lang="ms-MY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411" y="1315019"/>
            <a:ext cx="2512226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  <a:endParaRPr lang="en-US" sz="28700" dirty="0">
              <a:solidFill>
                <a:schemeClr val="accent1">
                  <a:lumMod val="75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71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202"/>
            <a:ext cx="10515600" cy="1070486"/>
          </a:xfrm>
        </p:spPr>
        <p:txBody>
          <a:bodyPr/>
          <a:lstStyle/>
          <a:p>
            <a:pPr algn="ctr"/>
            <a:r>
              <a:rPr lang="en-US" dirty="0" smtClean="0"/>
              <a:t>BIAYA PENDIDIKAN!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44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0202" y="1828431"/>
            <a:ext cx="10813773" cy="3785650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marL="274320" indent="-274320" algn="just">
              <a:buFont typeface="Wingdings 2"/>
              <a:buChar char=""/>
              <a:defRPr/>
            </a:pPr>
            <a:r>
              <a:rPr lang="id-ID" sz="2400" dirty="0" smtClean="0"/>
              <a:t>Mahasiswa wajib membayar SPP secara penuh (100%) pada semester berjalan dan dalam kurun masa waktu pembayaran SPP yang telah ditentukan.</a:t>
            </a:r>
            <a:endParaRPr lang="en-US" sz="2400" dirty="0" smtClean="0"/>
          </a:p>
          <a:p>
            <a:pPr marL="274320" indent="-274320" algn="just">
              <a:buFont typeface="Wingdings 2"/>
              <a:buChar char=""/>
              <a:defRPr/>
            </a:pPr>
            <a:r>
              <a:rPr lang="en-US" sz="2400" dirty="0" err="1"/>
              <a:t>Mahasiswa</a:t>
            </a:r>
            <a:r>
              <a:rPr lang="en-US" sz="2400" dirty="0"/>
              <a:t> yang </a:t>
            </a:r>
            <a:r>
              <a:rPr lang="en-US" sz="2400" dirty="0" err="1"/>
              <a:t>mengajukan</a:t>
            </a:r>
            <a:r>
              <a:rPr lang="en-US" sz="2400" dirty="0"/>
              <a:t> </a:t>
            </a:r>
            <a:r>
              <a:rPr lang="en-US" sz="2400" dirty="0" err="1"/>
              <a:t>ijin</a:t>
            </a:r>
            <a:r>
              <a:rPr lang="en-US" sz="2400" dirty="0"/>
              <a:t> </a:t>
            </a:r>
            <a:r>
              <a:rPr lang="en-US" sz="2400" dirty="0" err="1"/>
              <a:t>cuti</a:t>
            </a:r>
            <a:r>
              <a:rPr lang="en-US" sz="2400" dirty="0"/>
              <a:t> </a:t>
            </a:r>
            <a:r>
              <a:rPr lang="en-US" sz="2400" dirty="0" err="1"/>
              <a:t>setelah</a:t>
            </a:r>
            <a:r>
              <a:rPr lang="en-US" sz="2400" dirty="0"/>
              <a:t> </a:t>
            </a:r>
            <a:r>
              <a:rPr lang="en-US" sz="2400" dirty="0" err="1"/>
              <a:t>kuliah</a:t>
            </a:r>
            <a:r>
              <a:rPr lang="en-US" sz="2400" dirty="0"/>
              <a:t> </a:t>
            </a:r>
            <a:r>
              <a:rPr lang="en-US" sz="2400" dirty="0" err="1"/>
              <a:t>berjalan</a:t>
            </a:r>
            <a:r>
              <a:rPr lang="en-US" sz="2400" dirty="0"/>
              <a:t> 4 (</a:t>
            </a:r>
            <a:r>
              <a:rPr lang="en-US" sz="2400" dirty="0" err="1"/>
              <a:t>empat</a:t>
            </a:r>
            <a:r>
              <a:rPr lang="en-US" sz="2400" dirty="0"/>
              <a:t>) </a:t>
            </a:r>
            <a:r>
              <a:rPr lang="en-US" sz="2400" dirty="0" err="1"/>
              <a:t>minggu</a:t>
            </a:r>
            <a:r>
              <a:rPr lang="en-US" sz="2400" dirty="0" smtClean="0"/>
              <a:t>, </a:t>
            </a:r>
            <a:r>
              <a:rPr lang="en-US" sz="2400" dirty="0" err="1" smtClean="0"/>
              <a:t>diwajibkan</a:t>
            </a:r>
            <a:r>
              <a:rPr lang="en-US" sz="2400" dirty="0" smtClean="0"/>
              <a:t> </a:t>
            </a:r>
            <a:r>
              <a:rPr lang="en-US" sz="2400" dirty="0" err="1"/>
              <a:t>membayar</a:t>
            </a:r>
            <a:r>
              <a:rPr lang="en-US" sz="2400" dirty="0"/>
              <a:t> UKT </a:t>
            </a:r>
            <a:r>
              <a:rPr lang="en-US" sz="2400" dirty="0" err="1"/>
              <a:t>atau</a:t>
            </a:r>
            <a:r>
              <a:rPr lang="en-US" sz="2400" dirty="0"/>
              <a:t> SPP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penuh</a:t>
            </a:r>
            <a:r>
              <a:rPr lang="en-US" sz="2400" dirty="0"/>
              <a:t>. </a:t>
            </a:r>
            <a:endParaRPr lang="en-US" sz="2400" dirty="0" smtClean="0"/>
          </a:p>
          <a:p>
            <a:pPr marL="274320" indent="-274320" algn="just">
              <a:buFont typeface="Wingdings 2"/>
              <a:buChar char=""/>
              <a:defRPr/>
            </a:pPr>
            <a:r>
              <a:rPr lang="id-ID" sz="2400" dirty="0" smtClean="0">
                <a:solidFill>
                  <a:srgbClr val="FF0000"/>
                </a:solidFill>
              </a:rPr>
              <a:t>TIDAK </a:t>
            </a:r>
            <a:r>
              <a:rPr lang="id-ID" sz="2400" dirty="0">
                <a:solidFill>
                  <a:srgbClr val="FF0000"/>
                </a:solidFill>
              </a:rPr>
              <a:t>BAYAR dianggap tidak aktif pada semester berjalan dan dihitung masa studinya (kecuali izin cuti studi pada kurun waktu pembayaran SPP semester berjalan</a:t>
            </a:r>
            <a:r>
              <a:rPr lang="id-ID" sz="2400" dirty="0" smtClean="0">
                <a:solidFill>
                  <a:srgbClr val="FF0000"/>
                </a:solidFill>
              </a:rPr>
              <a:t>).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274320" indent="-274320" algn="just">
              <a:buFont typeface="Wingdings 2"/>
              <a:buChar char=""/>
              <a:defRPr/>
            </a:pP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hal</a:t>
            </a:r>
            <a:r>
              <a:rPr lang="en-US" sz="2400" dirty="0" smtClean="0"/>
              <a:t> </a:t>
            </a:r>
            <a:r>
              <a:rPr lang="en-US" sz="2400" dirty="0" err="1" smtClean="0"/>
              <a:t>aktif</a:t>
            </a:r>
            <a:r>
              <a:rPr lang="en-US" sz="2400" dirty="0" smtClean="0"/>
              <a:t> </a:t>
            </a:r>
            <a:r>
              <a:rPr lang="en-US" sz="2400" dirty="0" err="1" smtClean="0"/>
              <a:t>kembali</a:t>
            </a:r>
            <a:r>
              <a:rPr lang="en-US" sz="2400" dirty="0" smtClean="0"/>
              <a:t>, </a:t>
            </a:r>
            <a:r>
              <a:rPr lang="en-US" sz="2400" dirty="0" err="1" smtClean="0"/>
              <a:t>apabila</a:t>
            </a:r>
            <a:r>
              <a:rPr lang="en-US" sz="2400" dirty="0" smtClean="0"/>
              <a:t> </a:t>
            </a:r>
            <a:r>
              <a:rPr lang="en-US" sz="2400" dirty="0" err="1"/>
              <a:t>permohonan</a:t>
            </a:r>
            <a:r>
              <a:rPr lang="en-US" sz="2400" dirty="0"/>
              <a:t> </a:t>
            </a:r>
            <a:r>
              <a:rPr lang="en-US" sz="2400" dirty="0" err="1"/>
              <a:t>disetujui</a:t>
            </a:r>
            <a:r>
              <a:rPr lang="en-US" sz="2400" dirty="0"/>
              <a:t> </a:t>
            </a:r>
            <a:r>
              <a:rPr lang="en-US" sz="2400" dirty="0" err="1"/>
              <a:t>Rektor</a:t>
            </a:r>
            <a:r>
              <a:rPr lang="en-US" sz="2400" dirty="0"/>
              <a:t>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mahasiswa</a:t>
            </a:r>
            <a:r>
              <a:rPr lang="en-US" sz="2400" dirty="0"/>
              <a:t> </a:t>
            </a:r>
            <a:r>
              <a:rPr lang="en-US" sz="2400" dirty="0" err="1"/>
              <a:t>diwajibkan</a:t>
            </a:r>
            <a:r>
              <a:rPr lang="en-US" sz="2400" dirty="0"/>
              <a:t> </a:t>
            </a:r>
            <a:r>
              <a:rPr lang="en-US" sz="2400" dirty="0" err="1" smtClean="0"/>
              <a:t>membayar</a:t>
            </a:r>
            <a:r>
              <a:rPr lang="en-US" sz="2400" dirty="0" smtClean="0"/>
              <a:t> UKT </a:t>
            </a:r>
            <a:r>
              <a:rPr lang="en-US" sz="2400" dirty="0" err="1"/>
              <a:t>atau</a:t>
            </a:r>
            <a:r>
              <a:rPr lang="en-US" sz="2400" dirty="0"/>
              <a:t> SPP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periode</a:t>
            </a:r>
            <a:r>
              <a:rPr lang="en-US" sz="2400" dirty="0"/>
              <a:t> yang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mendaftar</a:t>
            </a:r>
            <a:r>
              <a:rPr lang="en-US" sz="2400" dirty="0"/>
              <a:t> </a:t>
            </a:r>
            <a:r>
              <a:rPr lang="en-US" sz="2400" dirty="0" err="1"/>
              <a:t>ulang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wajib</a:t>
            </a:r>
            <a:r>
              <a:rPr lang="en-US" sz="2400" dirty="0"/>
              <a:t> </a:t>
            </a:r>
            <a:r>
              <a:rPr lang="en-US" sz="2400" dirty="0" err="1" smtClean="0"/>
              <a:t>mendaftar</a:t>
            </a:r>
            <a:r>
              <a:rPr lang="en-US" sz="2400" dirty="0" smtClean="0"/>
              <a:t> </a:t>
            </a:r>
            <a:r>
              <a:rPr lang="en-US" sz="2400" dirty="0" err="1" smtClean="0"/>
              <a:t>ulang</a:t>
            </a:r>
            <a:r>
              <a:rPr lang="en-US" sz="2400" dirty="0" smtClean="0"/>
              <a:t>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prosedur</a:t>
            </a:r>
            <a:r>
              <a:rPr lang="en-US" sz="2400" dirty="0"/>
              <a:t> yang </a:t>
            </a:r>
            <a:r>
              <a:rPr lang="en-US" sz="2400" dirty="0" err="1"/>
              <a:t>berlaku</a:t>
            </a:r>
            <a:r>
              <a:rPr lang="en-US" sz="2400" dirty="0"/>
              <a:t>. </a:t>
            </a:r>
            <a:endParaRPr lang="id-ID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9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202"/>
            <a:ext cx="10515600" cy="10704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BIAYA PENDIDIKAN-</a:t>
            </a:r>
            <a:r>
              <a:rPr lang="en-US" dirty="0" err="1" smtClean="0"/>
              <a:t>Pembebasan</a:t>
            </a:r>
            <a:r>
              <a:rPr lang="en-US" dirty="0" smtClean="0"/>
              <a:t> SPP/UKT!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45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61307" y="1992086"/>
            <a:ext cx="10915650" cy="3995305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just">
              <a:buClr>
                <a:schemeClr val="accent3"/>
              </a:buClr>
              <a:defRPr/>
            </a:pPr>
            <a:r>
              <a:rPr lang="en-US" sz="2400" dirty="0" err="1"/>
              <a:t>Mahasiswa</a:t>
            </a:r>
            <a:r>
              <a:rPr lang="en-US" sz="2400" dirty="0"/>
              <a:t> ITS program </a:t>
            </a:r>
            <a:r>
              <a:rPr lang="en-US" sz="2400" i="1" dirty="0"/>
              <a:t>Joint Degree/ Double Degree </a:t>
            </a:r>
            <a:r>
              <a:rPr lang="en-US" sz="2400" dirty="0"/>
              <a:t>yang </a:t>
            </a:r>
            <a:r>
              <a:rPr lang="en-US" sz="2400" dirty="0" err="1"/>
              <a:t>sedang</a:t>
            </a:r>
            <a:r>
              <a:rPr lang="en-US" sz="2400" dirty="0"/>
              <a:t> </a:t>
            </a:r>
            <a:r>
              <a:rPr lang="en-US" sz="2400" dirty="0" err="1" smtClean="0"/>
              <a:t>melakuka</a:t>
            </a:r>
            <a:r>
              <a:rPr lang="en-US" sz="2400" dirty="0" smtClean="0"/>
              <a:t> </a:t>
            </a:r>
            <a:r>
              <a:rPr lang="en-US" sz="2400" dirty="0" err="1" smtClean="0"/>
              <a:t>kegiatan</a:t>
            </a:r>
            <a:r>
              <a:rPr lang="en-US" sz="2400" dirty="0" smtClean="0"/>
              <a:t> </a:t>
            </a:r>
            <a:r>
              <a:rPr lang="en-US" sz="2400" dirty="0" err="1"/>
              <a:t>akademik</a:t>
            </a:r>
            <a:r>
              <a:rPr lang="en-US" sz="2400" dirty="0"/>
              <a:t> di </a:t>
            </a:r>
            <a:r>
              <a:rPr lang="en-US" sz="2400" dirty="0" err="1"/>
              <a:t>perguruan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</a:t>
            </a:r>
            <a:r>
              <a:rPr lang="en-US" sz="2400" dirty="0" err="1"/>
              <a:t>mitra</a:t>
            </a:r>
            <a:r>
              <a:rPr lang="en-US" sz="2400" dirty="0"/>
              <a:t> di </a:t>
            </a:r>
            <a:r>
              <a:rPr lang="en-US" sz="2400" dirty="0" err="1"/>
              <a:t>luar</a:t>
            </a:r>
            <a:r>
              <a:rPr lang="en-US" sz="2400" dirty="0"/>
              <a:t> </a:t>
            </a:r>
            <a:r>
              <a:rPr lang="en-US" sz="2400" dirty="0" err="1"/>
              <a:t>negeri</a:t>
            </a:r>
            <a:r>
              <a:rPr lang="en-US" sz="2400" dirty="0"/>
              <a:t>, </a:t>
            </a:r>
            <a:r>
              <a:rPr lang="en-US" sz="2400" dirty="0" err="1"/>
              <a:t>dibebaskan</a:t>
            </a:r>
            <a:r>
              <a:rPr lang="en-US" sz="2400" dirty="0"/>
              <a:t> </a:t>
            </a:r>
            <a:r>
              <a:rPr lang="en-US" sz="2400" dirty="0" err="1" smtClean="0"/>
              <a:t>dari</a:t>
            </a:r>
            <a:r>
              <a:rPr lang="en-US" sz="2400" dirty="0"/>
              <a:t> </a:t>
            </a:r>
            <a:r>
              <a:rPr lang="en-US" sz="2400" dirty="0" err="1" smtClean="0"/>
              <a:t>pembayaran</a:t>
            </a:r>
            <a:r>
              <a:rPr lang="en-US" sz="2400" dirty="0" smtClean="0"/>
              <a:t> </a:t>
            </a:r>
            <a:r>
              <a:rPr lang="en-US" sz="2400" dirty="0"/>
              <a:t>SPP </a:t>
            </a:r>
            <a:r>
              <a:rPr lang="en-US" sz="2400" dirty="0" err="1"/>
              <a:t>kecuali</a:t>
            </a:r>
            <a:r>
              <a:rPr lang="en-US" sz="2400" dirty="0"/>
              <a:t> program </a:t>
            </a:r>
            <a:r>
              <a:rPr lang="en-US" sz="2400" i="1" dirty="0"/>
              <a:t>Joint Degree/ Double Degree </a:t>
            </a:r>
            <a:r>
              <a:rPr lang="en-US" sz="2400" dirty="0"/>
              <a:t>yang </a:t>
            </a:r>
            <a:r>
              <a:rPr lang="en-US" sz="2400" dirty="0" err="1" smtClean="0"/>
              <a:t>mensyaratkan</a:t>
            </a:r>
            <a:r>
              <a:rPr lang="en-US" sz="2400" dirty="0"/>
              <a:t> </a:t>
            </a:r>
            <a:r>
              <a:rPr lang="en-US" sz="2400" dirty="0" err="1" smtClean="0"/>
              <a:t>pembagian</a:t>
            </a:r>
            <a:r>
              <a:rPr lang="en-US" sz="2400" dirty="0" smtClean="0"/>
              <a:t> </a:t>
            </a:r>
            <a:r>
              <a:rPr lang="en-US" sz="2400" dirty="0" err="1"/>
              <a:t>pendapatan</a:t>
            </a:r>
            <a:r>
              <a:rPr lang="en-US" sz="2400" dirty="0"/>
              <a:t> SPP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perguruan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</a:t>
            </a:r>
            <a:r>
              <a:rPr lang="en-US" sz="2400" dirty="0" err="1"/>
              <a:t>mitra</a:t>
            </a:r>
            <a:r>
              <a:rPr lang="en-US" sz="2400" dirty="0"/>
              <a:t> di </a:t>
            </a:r>
            <a:r>
              <a:rPr lang="en-US" sz="2400" dirty="0" err="1"/>
              <a:t>luar</a:t>
            </a:r>
            <a:r>
              <a:rPr lang="en-US" sz="2400" dirty="0"/>
              <a:t> </a:t>
            </a:r>
            <a:r>
              <a:rPr lang="en-US" sz="2400" dirty="0" err="1"/>
              <a:t>negeri</a:t>
            </a:r>
            <a:r>
              <a:rPr lang="en-US" sz="2400" dirty="0"/>
              <a:t>.</a:t>
            </a:r>
            <a:r>
              <a:rPr lang="en-US" sz="2400" dirty="0"/>
              <a:t> </a:t>
            </a:r>
            <a:endParaRPr lang="en-US" sz="2400" dirty="0" smtClean="0"/>
          </a:p>
          <a:p>
            <a:pPr marL="274320" indent="-274320" algn="just">
              <a:buClr>
                <a:schemeClr val="accent3"/>
              </a:buClr>
              <a:defRPr/>
            </a:pPr>
            <a:r>
              <a:rPr lang="en-US" sz="2400" dirty="0" err="1" smtClean="0"/>
              <a:t>Mahasiswa</a:t>
            </a:r>
            <a:r>
              <a:rPr lang="en-US" sz="2400" dirty="0" smtClean="0"/>
              <a:t> </a:t>
            </a:r>
            <a:r>
              <a:rPr lang="en-US" sz="2400" dirty="0"/>
              <a:t>yang </a:t>
            </a:r>
            <a:r>
              <a:rPr lang="en-US" sz="2400" dirty="0" err="1"/>
              <a:t>mendapat</a:t>
            </a:r>
            <a:r>
              <a:rPr lang="en-US" sz="2400" dirty="0"/>
              <a:t> </a:t>
            </a:r>
            <a:r>
              <a:rPr lang="en-US" sz="2400" dirty="0" err="1"/>
              <a:t>penghargaan</a:t>
            </a:r>
            <a:r>
              <a:rPr lang="en-US" sz="2400" dirty="0"/>
              <a:t>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membawa</a:t>
            </a:r>
            <a:r>
              <a:rPr lang="en-US" sz="2400" dirty="0"/>
              <a:t> </a:t>
            </a:r>
            <a:r>
              <a:rPr lang="en-US" sz="2400" dirty="0" err="1"/>
              <a:t>nama</a:t>
            </a:r>
            <a:r>
              <a:rPr lang="en-US" sz="2400" dirty="0"/>
              <a:t> </a:t>
            </a:r>
            <a:r>
              <a:rPr lang="en-US" sz="2400" dirty="0" err="1"/>
              <a:t>baik</a:t>
            </a:r>
            <a:r>
              <a:rPr lang="en-US" sz="2400" dirty="0"/>
              <a:t> ITS </a:t>
            </a:r>
            <a:r>
              <a:rPr lang="en-US" sz="2400" dirty="0" err="1" smtClean="0"/>
              <a:t>pada</a:t>
            </a:r>
            <a:r>
              <a:rPr lang="en-US" sz="2400" dirty="0"/>
              <a:t> </a:t>
            </a:r>
            <a:r>
              <a:rPr lang="en-US" sz="2400" dirty="0" err="1" smtClean="0"/>
              <a:t>tingkat</a:t>
            </a:r>
            <a:r>
              <a:rPr lang="en-US" sz="2400" dirty="0" smtClean="0"/>
              <a:t> </a:t>
            </a:r>
            <a:r>
              <a:rPr lang="en-US" sz="2400" dirty="0" err="1"/>
              <a:t>nasional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internasional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kriteria</a:t>
            </a:r>
            <a:r>
              <a:rPr lang="en-US" sz="2400" dirty="0"/>
              <a:t> </a:t>
            </a:r>
            <a:r>
              <a:rPr lang="en-US" sz="2400" dirty="0" err="1"/>
              <a:t>tertentu</a:t>
            </a:r>
            <a:r>
              <a:rPr lang="en-US" sz="2400" dirty="0"/>
              <a:t> yang </a:t>
            </a:r>
            <a:r>
              <a:rPr lang="en-US" sz="2400" dirty="0" err="1" smtClean="0"/>
              <a:t>ditetapkan</a:t>
            </a:r>
            <a:r>
              <a:rPr lang="en-US" sz="2400" dirty="0"/>
              <a:t> </a:t>
            </a:r>
            <a:r>
              <a:rPr lang="en-US" sz="2400" dirty="0" err="1" smtClean="0"/>
              <a:t>melalui</a:t>
            </a:r>
            <a:r>
              <a:rPr lang="en-US" sz="2400" dirty="0" smtClean="0"/>
              <a:t> </a:t>
            </a:r>
            <a:r>
              <a:rPr lang="en-US" sz="2400" dirty="0" err="1"/>
              <a:t>Keputusan</a:t>
            </a:r>
            <a:r>
              <a:rPr lang="en-US" sz="2400" dirty="0"/>
              <a:t> </a:t>
            </a:r>
            <a:r>
              <a:rPr lang="en-US" sz="2400" dirty="0" err="1"/>
              <a:t>Rektor</a:t>
            </a:r>
            <a:r>
              <a:rPr lang="en-US" sz="2400" dirty="0"/>
              <a:t>.</a:t>
            </a:r>
            <a:r>
              <a:rPr lang="en-US" sz="2400" dirty="0"/>
              <a:t> </a:t>
            </a:r>
            <a:endParaRPr lang="en-US" sz="2400" dirty="0" smtClean="0"/>
          </a:p>
          <a:p>
            <a:pPr marL="274320" indent="-274320" algn="just">
              <a:buClr>
                <a:schemeClr val="accent3"/>
              </a:buClr>
              <a:defRPr/>
            </a:pPr>
            <a:r>
              <a:rPr lang="en-US" sz="2400" dirty="0" err="1" smtClean="0"/>
              <a:t>Mahasiswa</a:t>
            </a:r>
            <a:r>
              <a:rPr lang="en-US" sz="2400" dirty="0" smtClean="0"/>
              <a:t> </a:t>
            </a:r>
            <a:r>
              <a:rPr lang="en-US" sz="2400" dirty="0"/>
              <a:t>program magister yang </a:t>
            </a:r>
            <a:r>
              <a:rPr lang="en-US" sz="2400" dirty="0" err="1"/>
              <a:t>mendapatkan</a:t>
            </a:r>
            <a:r>
              <a:rPr lang="en-US" sz="2400" dirty="0"/>
              <a:t> </a:t>
            </a:r>
            <a:r>
              <a:rPr lang="en-US" sz="2400" dirty="0" err="1"/>
              <a:t>beasiswa</a:t>
            </a:r>
            <a:r>
              <a:rPr lang="en-US" sz="2400" dirty="0"/>
              <a:t> </a:t>
            </a:r>
            <a:r>
              <a:rPr lang="en-US" sz="2400" i="1" dirty="0"/>
              <a:t>fresh </a:t>
            </a:r>
            <a:r>
              <a:rPr lang="en-US" sz="2400" i="1" dirty="0" smtClean="0"/>
              <a:t>graduate </a:t>
            </a:r>
            <a:r>
              <a:rPr lang="en-US" sz="2400" i="1" dirty="0" err="1" smtClean="0"/>
              <a:t>dan</a:t>
            </a:r>
            <a:r>
              <a:rPr lang="en-US" sz="2400" i="1" dirty="0" smtClean="0"/>
              <a:t> fast track.</a:t>
            </a:r>
            <a:r>
              <a:rPr lang="en-US" sz="2400" dirty="0" smtClean="0"/>
              <a:t> </a:t>
            </a:r>
          </a:p>
          <a:p>
            <a:pPr marL="274320" indent="-274320" algn="just">
              <a:buClr>
                <a:schemeClr val="accent3"/>
              </a:buClr>
              <a:defRPr/>
            </a:pPr>
            <a:r>
              <a:rPr lang="en-US" sz="2400" dirty="0" err="1" smtClean="0"/>
              <a:t>Mahasiswa</a:t>
            </a:r>
            <a:r>
              <a:rPr lang="en-US" sz="2400" dirty="0" smtClean="0"/>
              <a:t> </a:t>
            </a:r>
            <a:r>
              <a:rPr lang="en-US" sz="2400" dirty="0"/>
              <a:t>yang </a:t>
            </a:r>
            <a:r>
              <a:rPr lang="en-US" sz="2400" dirty="0" err="1"/>
              <a:t>mendapatkan</a:t>
            </a:r>
            <a:r>
              <a:rPr lang="en-US" sz="2400" dirty="0"/>
              <a:t> </a:t>
            </a:r>
            <a:r>
              <a:rPr lang="en-US" sz="2400" dirty="0" err="1"/>
              <a:t>ijin</a:t>
            </a:r>
            <a:r>
              <a:rPr lang="en-US" sz="2400" dirty="0"/>
              <a:t> </a:t>
            </a:r>
            <a:r>
              <a:rPr lang="en-US" sz="2400" dirty="0" err="1"/>
              <a:t>cuti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</a:t>
            </a:r>
            <a:r>
              <a:rPr lang="en-US" sz="2400" dirty="0" err="1"/>
              <a:t>sebelum</a:t>
            </a:r>
            <a:r>
              <a:rPr lang="en-US" sz="2400" dirty="0"/>
              <a:t> masa </a:t>
            </a:r>
            <a:r>
              <a:rPr lang="en-US" sz="2400" dirty="0" err="1"/>
              <a:t>pembayaran</a:t>
            </a:r>
            <a:r>
              <a:rPr lang="en-US" sz="2400" dirty="0"/>
              <a:t> UKT</a:t>
            </a:r>
            <a:br>
              <a:rPr lang="en-US" sz="2400" dirty="0"/>
            </a:br>
            <a:r>
              <a:rPr lang="en-US" sz="2400" dirty="0" err="1"/>
              <a:t>atau</a:t>
            </a:r>
            <a:r>
              <a:rPr lang="en-US" sz="2400" dirty="0"/>
              <a:t> SPP </a:t>
            </a:r>
            <a:r>
              <a:rPr lang="en-US" sz="2400" dirty="0" err="1"/>
              <a:t>pada</a:t>
            </a:r>
            <a:r>
              <a:rPr lang="en-US" sz="2400" dirty="0"/>
              <a:t> semester </a:t>
            </a:r>
            <a:r>
              <a:rPr lang="en-US" sz="2400" dirty="0" err="1"/>
              <a:t>berjalan</a:t>
            </a:r>
            <a:r>
              <a:rPr lang="en-US" sz="2400" dirty="0"/>
              <a:t> </a:t>
            </a:r>
            <a:r>
              <a:rPr lang="en-US" sz="2400" dirty="0" err="1"/>
              <a:t>berakhir</a:t>
            </a:r>
            <a:r>
              <a:rPr lang="en-US" sz="2400" smtClean="0"/>
              <a:t>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5943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202"/>
            <a:ext cx="10515600" cy="10704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BIAYA PENDIDIKAN-SPP/UKT </a:t>
            </a:r>
            <a:r>
              <a:rPr lang="en-US" dirty="0" err="1" smtClean="0"/>
              <a:t>Hanya</a:t>
            </a:r>
            <a:r>
              <a:rPr lang="en-US" dirty="0" smtClean="0"/>
              <a:t> 10%!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46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61307" y="1992086"/>
            <a:ext cx="10915650" cy="3995305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just">
              <a:buClr>
                <a:schemeClr val="accent3"/>
              </a:buClr>
              <a:defRPr/>
            </a:pPr>
            <a:r>
              <a:rPr lang="en-US" sz="2400" dirty="0" err="1" smtClean="0"/>
              <a:t>Mahasiswa</a:t>
            </a:r>
            <a:r>
              <a:rPr lang="en-US" sz="2400" dirty="0" smtClean="0"/>
              <a:t> </a:t>
            </a:r>
            <a:r>
              <a:rPr lang="en-US" sz="2400" dirty="0"/>
              <a:t>program magister yang </a:t>
            </a:r>
            <a:r>
              <a:rPr lang="en-US" sz="2400" dirty="0" err="1"/>
              <a:t>telah</a:t>
            </a:r>
            <a:r>
              <a:rPr lang="en-US" sz="2400" dirty="0"/>
              <a:t> </a:t>
            </a:r>
            <a:r>
              <a:rPr lang="en-US" sz="2400" dirty="0" err="1"/>
              <a:t>menyelesaikan</a:t>
            </a:r>
            <a:r>
              <a:rPr lang="en-US" sz="2400" dirty="0"/>
              <a:t> </a:t>
            </a: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mata</a:t>
            </a:r>
            <a:r>
              <a:rPr lang="en-US" sz="2400" dirty="0"/>
              <a:t> </a:t>
            </a:r>
            <a:r>
              <a:rPr lang="en-US" sz="2400" dirty="0" err="1"/>
              <a:t>kuliah</a:t>
            </a:r>
            <a:r>
              <a:rPr lang="en-US" sz="2400" dirty="0"/>
              <a:t> </a:t>
            </a:r>
            <a:r>
              <a:rPr lang="en-US" sz="2400" dirty="0" err="1"/>
              <a:t>termasuk</a:t>
            </a:r>
            <a:r>
              <a:rPr lang="en-US" sz="2400" dirty="0"/>
              <a:t> </a:t>
            </a:r>
            <a:r>
              <a:rPr lang="en-US" sz="2400" dirty="0" err="1"/>
              <a:t>tesis</a:t>
            </a:r>
            <a:r>
              <a:rPr lang="en-US" sz="2400" dirty="0"/>
              <a:t>, </a:t>
            </a:r>
            <a:r>
              <a:rPr lang="en-US" sz="2400" dirty="0" err="1"/>
              <a:t>tetapi</a:t>
            </a:r>
            <a:r>
              <a:rPr lang="en-US" sz="2400" dirty="0"/>
              <a:t> </a:t>
            </a:r>
            <a:r>
              <a:rPr lang="en-US" sz="2400" dirty="0" err="1"/>
              <a:t>belum</a:t>
            </a:r>
            <a:r>
              <a:rPr lang="en-US" sz="2400" dirty="0"/>
              <a:t> </a:t>
            </a:r>
            <a:r>
              <a:rPr lang="en-US" sz="2400" dirty="0" err="1"/>
              <a:t>memenuhi</a:t>
            </a:r>
            <a:r>
              <a:rPr lang="en-US" sz="2400" dirty="0"/>
              <a:t> </a:t>
            </a:r>
            <a:r>
              <a:rPr lang="en-US" sz="2400" dirty="0" err="1"/>
              <a:t>persyaratan</a:t>
            </a:r>
            <a:r>
              <a:rPr lang="en-US" sz="2400" dirty="0"/>
              <a:t> </a:t>
            </a:r>
            <a:r>
              <a:rPr lang="en-US" sz="2400" dirty="0" err="1"/>
              <a:t>nilai</a:t>
            </a:r>
            <a:r>
              <a:rPr lang="en-US" sz="2400" dirty="0"/>
              <a:t> minimal </a:t>
            </a:r>
            <a:r>
              <a:rPr lang="en-US" sz="2400" dirty="0" err="1"/>
              <a:t>bahasa</a:t>
            </a:r>
            <a:r>
              <a:rPr lang="en-US" sz="2400" dirty="0"/>
              <a:t> </a:t>
            </a:r>
            <a:r>
              <a:rPr lang="en-US" sz="2400" dirty="0" err="1"/>
              <a:t>asing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/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publikasi</a:t>
            </a:r>
            <a:r>
              <a:rPr lang="en-US" sz="2400" dirty="0"/>
              <a:t> </a:t>
            </a:r>
          </a:p>
          <a:p>
            <a:pPr marL="274320" indent="-274320" algn="just">
              <a:buClr>
                <a:schemeClr val="accent3"/>
              </a:buClr>
              <a:defRPr/>
            </a:pPr>
            <a:r>
              <a:rPr lang="en-US" sz="2400" dirty="0" err="1"/>
              <a:t>Mahasiswa</a:t>
            </a:r>
            <a:r>
              <a:rPr lang="en-US" sz="2400" dirty="0"/>
              <a:t> program </a:t>
            </a:r>
            <a:r>
              <a:rPr lang="en-US" sz="2400" dirty="0" err="1"/>
              <a:t>doktor</a:t>
            </a:r>
            <a:r>
              <a:rPr lang="en-US" sz="2400" dirty="0"/>
              <a:t> yang </a:t>
            </a:r>
            <a:r>
              <a:rPr lang="en-US" sz="2400" dirty="0" err="1"/>
              <a:t>telah</a:t>
            </a:r>
            <a:r>
              <a:rPr lang="en-US" sz="2400" dirty="0"/>
              <a:t> </a:t>
            </a:r>
            <a:r>
              <a:rPr lang="en-US" sz="2400" dirty="0" err="1"/>
              <a:t>menyelesaikan</a:t>
            </a:r>
            <a:r>
              <a:rPr lang="en-US" sz="2400" dirty="0"/>
              <a:t> </a:t>
            </a: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mata</a:t>
            </a:r>
            <a:r>
              <a:rPr lang="en-US" sz="2400" dirty="0"/>
              <a:t> </a:t>
            </a:r>
            <a:r>
              <a:rPr lang="en-US" sz="2400" dirty="0" err="1"/>
              <a:t>kuliah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telah</a:t>
            </a:r>
            <a:r>
              <a:rPr lang="en-US" sz="2400" dirty="0"/>
              <a:t> </a:t>
            </a:r>
            <a:r>
              <a:rPr lang="en-US" sz="2400" dirty="0" err="1"/>
              <a:t>dinyatakan</a:t>
            </a:r>
            <a:r>
              <a:rPr lang="en-US" sz="2400" dirty="0"/>
              <a:t> lulus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ujian</a:t>
            </a:r>
            <a:r>
              <a:rPr lang="en-US" sz="2400" dirty="0"/>
              <a:t> </a:t>
            </a:r>
            <a:r>
              <a:rPr lang="en-US" sz="2400" dirty="0" err="1"/>
              <a:t>tertutup</a:t>
            </a:r>
            <a:r>
              <a:rPr lang="en-US" sz="2400" dirty="0"/>
              <a:t> </a:t>
            </a:r>
            <a:r>
              <a:rPr lang="en-US" sz="2400" dirty="0" err="1"/>
              <a:t>disertasi</a:t>
            </a:r>
            <a:r>
              <a:rPr lang="en-US" sz="2400" dirty="0"/>
              <a:t>, </a:t>
            </a:r>
            <a:r>
              <a:rPr lang="en-US" sz="2400" dirty="0" err="1"/>
              <a:t>tetapi</a:t>
            </a:r>
            <a:r>
              <a:rPr lang="en-US" sz="2400" dirty="0"/>
              <a:t> </a:t>
            </a:r>
            <a:r>
              <a:rPr lang="en-US" sz="2400" dirty="0" err="1"/>
              <a:t>belum</a:t>
            </a:r>
            <a:r>
              <a:rPr lang="en-US" sz="2400" dirty="0"/>
              <a:t> </a:t>
            </a:r>
            <a:r>
              <a:rPr lang="en-US" sz="2400" dirty="0" err="1"/>
              <a:t>memenuhi</a:t>
            </a:r>
            <a:r>
              <a:rPr lang="en-US" sz="2400" dirty="0"/>
              <a:t> </a:t>
            </a:r>
            <a:r>
              <a:rPr lang="en-US" sz="2400" dirty="0" err="1"/>
              <a:t>persyaratan</a:t>
            </a:r>
            <a:r>
              <a:rPr lang="en-US" sz="2400" dirty="0"/>
              <a:t> </a:t>
            </a:r>
            <a:r>
              <a:rPr lang="en-US" sz="2400" dirty="0" err="1"/>
              <a:t>nilai</a:t>
            </a:r>
            <a:r>
              <a:rPr lang="en-US" sz="2400" dirty="0"/>
              <a:t> minimal </a:t>
            </a:r>
            <a:r>
              <a:rPr lang="en-US" sz="2400" dirty="0" err="1"/>
              <a:t>bahasa</a:t>
            </a:r>
            <a:r>
              <a:rPr lang="en-US" sz="2400" dirty="0"/>
              <a:t> </a:t>
            </a:r>
            <a:r>
              <a:rPr lang="en-US" sz="2400" dirty="0" err="1"/>
              <a:t>asing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/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belum</a:t>
            </a:r>
            <a:r>
              <a:rPr lang="en-US" sz="2400" dirty="0"/>
              <a:t> </a:t>
            </a:r>
            <a:r>
              <a:rPr lang="en-US" sz="2400" dirty="0" err="1"/>
              <a:t>melaksanakan</a:t>
            </a:r>
            <a:r>
              <a:rPr lang="en-US" sz="2400" dirty="0"/>
              <a:t> </a:t>
            </a:r>
            <a:r>
              <a:rPr lang="en-US" sz="2400" dirty="0" err="1"/>
              <a:t>sidang</a:t>
            </a:r>
            <a:r>
              <a:rPr lang="en-US" sz="2400" dirty="0"/>
              <a:t> </a:t>
            </a:r>
            <a:r>
              <a:rPr lang="en-US" sz="2400" dirty="0" err="1"/>
              <a:t>promosi</a:t>
            </a:r>
            <a:r>
              <a:rPr lang="en-US" sz="2400" dirty="0"/>
              <a:t> </a:t>
            </a:r>
            <a:r>
              <a:rPr lang="en-US" sz="2400" dirty="0" err="1"/>
              <a:t>doktor</a:t>
            </a:r>
            <a:r>
              <a:rPr lang="en-US" sz="2400" dirty="0"/>
              <a:t> </a:t>
            </a:r>
          </a:p>
          <a:p>
            <a:pPr marL="274320" indent="-274320" algn="just">
              <a:buClr>
                <a:schemeClr val="accent3"/>
              </a:buClr>
              <a:defRPr/>
            </a:pPr>
            <a:r>
              <a:rPr lang="en-US" sz="2400" dirty="0" err="1"/>
              <a:t>mahasiswa</a:t>
            </a:r>
            <a:r>
              <a:rPr lang="en-US" sz="2400" dirty="0"/>
              <a:t> </a:t>
            </a:r>
            <a:r>
              <a:rPr lang="en-US" sz="2400" dirty="0" err="1"/>
              <a:t>aktif</a:t>
            </a:r>
            <a:r>
              <a:rPr lang="en-US" sz="2400" dirty="0"/>
              <a:t> yang </a:t>
            </a:r>
            <a:r>
              <a:rPr lang="en-US" sz="2400" dirty="0" err="1"/>
              <a:t>mengikuti</a:t>
            </a:r>
            <a:r>
              <a:rPr lang="en-US" sz="2400" dirty="0"/>
              <a:t> </a:t>
            </a:r>
            <a:r>
              <a:rPr lang="en-US" sz="2400" dirty="0" err="1"/>
              <a:t>kegiatan</a:t>
            </a:r>
            <a:r>
              <a:rPr lang="en-US" sz="2400" dirty="0"/>
              <a:t> </a:t>
            </a:r>
            <a:r>
              <a:rPr lang="en-US" sz="2400" dirty="0" err="1"/>
              <a:t>akademik</a:t>
            </a:r>
            <a:r>
              <a:rPr lang="en-US" sz="2400" dirty="0"/>
              <a:t> di </a:t>
            </a:r>
            <a:r>
              <a:rPr lang="en-US" sz="2400" dirty="0" err="1"/>
              <a:t>luar</a:t>
            </a:r>
            <a:r>
              <a:rPr lang="en-US" sz="2400" dirty="0"/>
              <a:t> ITS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i="1" dirty="0"/>
              <a:t>student </a:t>
            </a:r>
            <a:r>
              <a:rPr lang="en-US" sz="2400" i="1" dirty="0" smtClean="0"/>
              <a:t>exchange</a:t>
            </a:r>
            <a:r>
              <a:rPr lang="en-US" sz="2400" dirty="0"/>
              <a:t>, </a:t>
            </a:r>
            <a:r>
              <a:rPr lang="en-US" sz="2400" i="1" dirty="0"/>
              <a:t>final project</a:t>
            </a:r>
            <a:r>
              <a:rPr lang="en-US" sz="2400" dirty="0"/>
              <a:t>, </a:t>
            </a:r>
            <a:r>
              <a:rPr lang="en-US" sz="2400" i="1" dirty="0"/>
              <a:t>internship</a:t>
            </a:r>
            <a:r>
              <a:rPr lang="en-US" sz="2400" dirty="0"/>
              <a:t>/</a:t>
            </a:r>
            <a:r>
              <a:rPr lang="en-US" sz="2400" dirty="0" err="1"/>
              <a:t>magang</a:t>
            </a:r>
            <a:r>
              <a:rPr lang="en-US" sz="2400" dirty="0"/>
              <a:t>, </a:t>
            </a:r>
            <a:r>
              <a:rPr lang="en-US" sz="2400" i="1" dirty="0"/>
              <a:t>short program</a:t>
            </a:r>
            <a:r>
              <a:rPr lang="en-US" sz="2400" dirty="0"/>
              <a:t>, </a:t>
            </a:r>
            <a:r>
              <a:rPr lang="en-US" sz="2400" dirty="0" err="1" smtClean="0"/>
              <a:t>pembimbingan</a:t>
            </a:r>
            <a:r>
              <a:rPr lang="en-US" sz="2400" dirty="0" smtClean="0"/>
              <a:t> </a:t>
            </a:r>
            <a:r>
              <a:rPr lang="en-US" sz="2400" dirty="0" err="1" smtClean="0"/>
              <a:t>bersama</a:t>
            </a:r>
            <a:r>
              <a:rPr lang="en-US" sz="2400" dirty="0"/>
              <a:t>, </a:t>
            </a:r>
            <a:r>
              <a:rPr lang="en-US" sz="2400" dirty="0" err="1"/>
              <a:t>publikasi</a:t>
            </a:r>
            <a:r>
              <a:rPr lang="en-US" sz="2400" dirty="0"/>
              <a:t> </a:t>
            </a:r>
            <a:r>
              <a:rPr lang="en-US" sz="2400" dirty="0" err="1"/>
              <a:t>bersama</a:t>
            </a:r>
            <a:r>
              <a:rPr lang="en-US" sz="2400" dirty="0"/>
              <a:t>, </a:t>
            </a:r>
            <a:r>
              <a:rPr lang="en-US" sz="2400" dirty="0" err="1"/>
              <a:t>penelitian</a:t>
            </a:r>
            <a:r>
              <a:rPr lang="en-US" sz="2400" dirty="0"/>
              <a:t> </a:t>
            </a:r>
            <a:r>
              <a:rPr lang="en-US" sz="2400" dirty="0" err="1"/>
              <a:t>bersama</a:t>
            </a:r>
            <a:r>
              <a:rPr lang="en-US" sz="2400" dirty="0"/>
              <a:t>, </a:t>
            </a:r>
            <a:r>
              <a:rPr lang="en-US" sz="2400" dirty="0" err="1"/>
              <a:t>rancang</a:t>
            </a:r>
            <a:r>
              <a:rPr lang="en-US" sz="2400" dirty="0"/>
              <a:t> </a:t>
            </a:r>
            <a:r>
              <a:rPr lang="en-US" sz="2400" dirty="0" err="1" smtClean="0"/>
              <a:t>bangun</a:t>
            </a:r>
            <a:r>
              <a:rPr lang="en-US" sz="2400" dirty="0" smtClean="0"/>
              <a:t>/</a:t>
            </a:r>
            <a:r>
              <a:rPr lang="en-US" sz="2400" dirty="0" err="1" smtClean="0"/>
              <a:t>implementasi</a:t>
            </a:r>
            <a:r>
              <a:rPr lang="en-US" sz="2400" dirty="0" smtClean="0"/>
              <a:t> </a:t>
            </a:r>
            <a:r>
              <a:rPr lang="en-US" sz="2400" dirty="0" err="1" smtClean="0"/>
              <a:t>sains</a:t>
            </a:r>
            <a:r>
              <a:rPr lang="en-US" sz="2400" dirty="0" smtClean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teknologi</a:t>
            </a:r>
            <a:r>
              <a:rPr lang="en-US" sz="2400" dirty="0"/>
              <a:t>, </a:t>
            </a:r>
            <a:r>
              <a:rPr lang="en-US" sz="2400" i="1" dirty="0"/>
              <a:t>sandwich</a:t>
            </a:r>
            <a:r>
              <a:rPr lang="en-US" sz="2400" dirty="0"/>
              <a:t>, transfer </a:t>
            </a:r>
            <a:r>
              <a:rPr lang="en-US" sz="2400" dirty="0" err="1"/>
              <a:t>kredit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training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smtClean="0"/>
              <a:t>8 (</a:t>
            </a:r>
            <a:r>
              <a:rPr lang="en-US" sz="2400" dirty="0" err="1" smtClean="0"/>
              <a:t>delapan</a:t>
            </a:r>
            <a:r>
              <a:rPr lang="en-US" sz="2400" dirty="0"/>
              <a:t>) </a:t>
            </a:r>
            <a:r>
              <a:rPr lang="en-US" sz="2400" dirty="0" err="1"/>
              <a:t>minggu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jangka</a:t>
            </a:r>
            <a:r>
              <a:rPr lang="en-US" sz="2400" dirty="0"/>
              <a:t> </a:t>
            </a:r>
            <a:r>
              <a:rPr lang="en-US" sz="2400" dirty="0" err="1"/>
              <a:t>waktu</a:t>
            </a:r>
            <a:r>
              <a:rPr lang="en-US" sz="2400" dirty="0"/>
              <a:t> 1 (</a:t>
            </a:r>
            <a:r>
              <a:rPr lang="en-US" sz="2400" dirty="0" err="1"/>
              <a:t>satu</a:t>
            </a:r>
            <a:r>
              <a:rPr lang="en-US" sz="2400" dirty="0"/>
              <a:t>) </a:t>
            </a:r>
            <a:r>
              <a:rPr lang="en-US" sz="2400" dirty="0" smtClean="0"/>
              <a:t>semester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5479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202"/>
            <a:ext cx="10515600" cy="10704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BIAYA PENDIDIKAN-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Menarik</a:t>
            </a:r>
            <a:r>
              <a:rPr lang="en-US" dirty="0" smtClean="0"/>
              <a:t> SPP/UKT!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47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8367" y="1756000"/>
            <a:ext cx="11151053" cy="4489676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Clr>
                <a:schemeClr val="accent3"/>
              </a:buClr>
              <a:defRPr/>
            </a:pP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penarikan</a:t>
            </a:r>
            <a:r>
              <a:rPr lang="en-US" dirty="0"/>
              <a:t> UKT </a:t>
            </a:r>
            <a:r>
              <a:rPr lang="en-US" dirty="0" err="1"/>
              <a:t>atau</a:t>
            </a:r>
            <a:r>
              <a:rPr lang="en-US" dirty="0"/>
              <a:t> SPP </a:t>
            </a:r>
            <a:r>
              <a:rPr lang="en-US" dirty="0" err="1"/>
              <a:t>sebesar</a:t>
            </a:r>
            <a:r>
              <a:rPr lang="en-US" dirty="0"/>
              <a:t> 80%, </a:t>
            </a:r>
            <a:r>
              <a:rPr lang="en-US" dirty="0" err="1" smtClean="0"/>
              <a:t>apabila</a:t>
            </a:r>
            <a:r>
              <a:rPr lang="en-US" dirty="0" smtClean="0"/>
              <a:t> </a:t>
            </a:r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/>
              <a:t>mengajukan</a:t>
            </a:r>
            <a:r>
              <a:rPr lang="en-US" dirty="0"/>
              <a:t> </a:t>
            </a:r>
            <a:r>
              <a:rPr lang="en-US" dirty="0" err="1"/>
              <a:t>ijin</a:t>
            </a:r>
            <a:r>
              <a:rPr lang="en-US" dirty="0"/>
              <a:t> </a:t>
            </a:r>
            <a:r>
              <a:rPr lang="en-US" dirty="0" err="1"/>
              <a:t>cuti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paling </a:t>
            </a:r>
            <a:r>
              <a:rPr lang="en-US" dirty="0" err="1"/>
              <a:t>lambat</a:t>
            </a:r>
            <a:r>
              <a:rPr lang="en-US" dirty="0"/>
              <a:t> </a:t>
            </a:r>
            <a:r>
              <a:rPr lang="en-US" dirty="0" err="1"/>
              <a:t>minggu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4 (</a:t>
            </a:r>
            <a:r>
              <a:rPr lang="en-US" dirty="0" err="1"/>
              <a:t>empat</a:t>
            </a:r>
            <a:r>
              <a:rPr lang="en-US" dirty="0"/>
              <a:t>) </a:t>
            </a:r>
            <a:r>
              <a:rPr lang="en-US" dirty="0" smtClean="0"/>
              <a:t>masa </a:t>
            </a:r>
            <a:r>
              <a:rPr lang="en-US" dirty="0" err="1" smtClean="0"/>
              <a:t>perkuliahan</a:t>
            </a:r>
            <a:r>
              <a:rPr lang="en-US" dirty="0"/>
              <a:t>. </a:t>
            </a:r>
            <a:endParaRPr lang="en-US" dirty="0" smtClean="0"/>
          </a:p>
          <a:p>
            <a:pPr marL="274320" indent="-274320">
              <a:buClr>
                <a:schemeClr val="accent3"/>
              </a:buClr>
              <a:defRPr/>
            </a:pPr>
            <a:r>
              <a:rPr lang="en-US" dirty="0" err="1">
                <a:solidFill>
                  <a:srgbClr val="FF0000"/>
                </a:solidFill>
              </a:rPr>
              <a:t>Cuti</a:t>
            </a:r>
            <a:r>
              <a:rPr lang="en-US" dirty="0">
                <a:solidFill>
                  <a:srgbClr val="FF0000"/>
                </a:solidFill>
              </a:rPr>
              <a:t> yang </a:t>
            </a:r>
            <a:r>
              <a:rPr lang="en-US" dirty="0" err="1">
                <a:solidFill>
                  <a:srgbClr val="FF0000"/>
                </a:solidFill>
              </a:rPr>
              <a:t>diajukan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oleh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mahasiswa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setelah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kegiatan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perkuliahan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berjalan</a:t>
            </a:r>
            <a:r>
              <a:rPr lang="en-US" dirty="0">
                <a:solidFill>
                  <a:srgbClr val="FF0000"/>
                </a:solidFill>
              </a:rPr>
              <a:t> 4 (</a:t>
            </a:r>
            <a:r>
              <a:rPr lang="en-US" dirty="0" err="1">
                <a:solidFill>
                  <a:srgbClr val="FF0000"/>
                </a:solidFill>
              </a:rPr>
              <a:t>empat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dirty="0" err="1" smtClean="0">
                <a:solidFill>
                  <a:srgbClr val="FF0000"/>
                </a:solidFill>
              </a:rPr>
              <a:t>minggu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atau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lebih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biaya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pendidikan</a:t>
            </a:r>
            <a:r>
              <a:rPr lang="en-US" dirty="0">
                <a:solidFill>
                  <a:srgbClr val="FF0000"/>
                </a:solidFill>
              </a:rPr>
              <a:t> yang </a:t>
            </a:r>
            <a:r>
              <a:rPr lang="en-US" dirty="0" err="1">
                <a:solidFill>
                  <a:srgbClr val="FF0000"/>
                </a:solidFill>
              </a:rPr>
              <a:t>telah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dibayarkan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tidak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dapat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ditarik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kembali</a:t>
            </a:r>
            <a:r>
              <a:rPr lang="en-US" dirty="0">
                <a:solidFill>
                  <a:srgbClr val="FF0000"/>
                </a:solidFill>
              </a:rPr>
              <a:t>. </a:t>
            </a:r>
            <a:endParaRPr lang="en-US" dirty="0" smtClean="0">
              <a:solidFill>
                <a:srgbClr val="FF0000"/>
              </a:solidFill>
            </a:endParaRPr>
          </a:p>
          <a:p>
            <a:pPr marL="274320" indent="-274320">
              <a:buClr>
                <a:schemeClr val="accent3"/>
              </a:buClr>
              <a:defRPr/>
            </a:pPr>
            <a:r>
              <a:rPr lang="en-US" dirty="0" err="1"/>
              <a:t>Penarikan</a:t>
            </a:r>
            <a:r>
              <a:rPr lang="en-US" dirty="0"/>
              <a:t> UKT </a:t>
            </a:r>
            <a:r>
              <a:rPr lang="en-US" dirty="0" err="1"/>
              <a:t>atau</a:t>
            </a:r>
            <a:r>
              <a:rPr lang="en-US" dirty="0"/>
              <a:t> SPP </a:t>
            </a:r>
            <a:r>
              <a:rPr lang="en-US" dirty="0" err="1"/>
              <a:t>sebesar</a:t>
            </a:r>
            <a:r>
              <a:rPr lang="en-US" dirty="0"/>
              <a:t> 100%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apabila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a. </a:t>
            </a: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dinyatakan</a:t>
            </a:r>
            <a:r>
              <a:rPr lang="en-US" dirty="0"/>
              <a:t> </a:t>
            </a:r>
            <a:r>
              <a:rPr lang="en-US" dirty="0" err="1"/>
              <a:t>berhenti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diberhentikan</a:t>
            </a:r>
            <a:r>
              <a:rPr lang="en-US" dirty="0"/>
              <a:t>; </a:t>
            </a:r>
            <a:r>
              <a:rPr lang="en-US" dirty="0" err="1"/>
              <a:t>atau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b. </a:t>
            </a: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mengajukan</a:t>
            </a:r>
            <a:r>
              <a:rPr lang="en-US" dirty="0"/>
              <a:t> </a:t>
            </a:r>
            <a:r>
              <a:rPr lang="en-US" dirty="0" err="1"/>
              <a:t>ijin</a:t>
            </a:r>
            <a:r>
              <a:rPr lang="en-US" dirty="0"/>
              <a:t> </a:t>
            </a:r>
            <a:r>
              <a:rPr lang="en-US" dirty="0" err="1"/>
              <a:t>cuti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masa </a:t>
            </a:r>
            <a:r>
              <a:rPr lang="en-US" dirty="0" err="1"/>
              <a:t>pembayaran</a:t>
            </a:r>
            <a:r>
              <a:rPr lang="en-US" dirty="0"/>
              <a:t> </a:t>
            </a:r>
            <a:r>
              <a:rPr lang="en-US" dirty="0" smtClean="0"/>
              <a:t>UKT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/>
              <a:t>SPP </a:t>
            </a:r>
            <a:r>
              <a:rPr lang="en-US" dirty="0" err="1"/>
              <a:t>pada</a:t>
            </a:r>
            <a:r>
              <a:rPr lang="en-US" dirty="0"/>
              <a:t> semester </a:t>
            </a:r>
            <a:r>
              <a:rPr lang="en-US" dirty="0" err="1"/>
              <a:t>berjalan</a:t>
            </a:r>
            <a:r>
              <a:rPr lang="en-US" dirty="0"/>
              <a:t> </a:t>
            </a:r>
            <a:r>
              <a:rPr lang="en-US" dirty="0" err="1"/>
              <a:t>berakhir</a:t>
            </a:r>
            <a:r>
              <a:rPr lang="en-US" dirty="0"/>
              <a:t>.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5727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202"/>
            <a:ext cx="10515600" cy="10704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BIAYA PENDIDIKAN-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Menarik</a:t>
            </a:r>
            <a:r>
              <a:rPr lang="en-US" dirty="0" smtClean="0"/>
              <a:t> SPP/UKT!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48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8368" y="1690688"/>
            <a:ext cx="11095264" cy="4489676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Clr>
                <a:schemeClr val="accent3"/>
              </a:buClr>
              <a:defRPr/>
            </a:pPr>
            <a:r>
              <a:rPr lang="en-US" strike="sngStrike" dirty="0" err="1" smtClean="0">
                <a:solidFill>
                  <a:srgbClr val="FF0000"/>
                </a:solidFill>
              </a:rPr>
              <a:t>Mahasiswa</a:t>
            </a:r>
            <a:r>
              <a:rPr lang="en-US" strike="sngStrike" dirty="0" smtClean="0">
                <a:solidFill>
                  <a:srgbClr val="FF0000"/>
                </a:solidFill>
              </a:rPr>
              <a:t> </a:t>
            </a:r>
            <a:r>
              <a:rPr lang="en-US" strike="sngStrike" dirty="0">
                <a:solidFill>
                  <a:srgbClr val="FF0000"/>
                </a:solidFill>
              </a:rPr>
              <a:t>program </a:t>
            </a:r>
            <a:r>
              <a:rPr lang="en-US" strike="sngStrike" dirty="0" err="1">
                <a:solidFill>
                  <a:srgbClr val="FF0000"/>
                </a:solidFill>
              </a:rPr>
              <a:t>doktor</a:t>
            </a:r>
            <a:r>
              <a:rPr lang="en-US" strike="sngStrike" dirty="0">
                <a:solidFill>
                  <a:srgbClr val="FF0000"/>
                </a:solidFill>
              </a:rPr>
              <a:t> yang </a:t>
            </a:r>
            <a:r>
              <a:rPr lang="en-US" strike="sngStrike" dirty="0" err="1">
                <a:solidFill>
                  <a:srgbClr val="FF0000"/>
                </a:solidFill>
              </a:rPr>
              <a:t>telah</a:t>
            </a:r>
            <a:r>
              <a:rPr lang="en-US" strike="sngStrike" dirty="0">
                <a:solidFill>
                  <a:srgbClr val="FF0000"/>
                </a:solidFill>
              </a:rPr>
              <a:t> </a:t>
            </a:r>
            <a:r>
              <a:rPr lang="en-US" strike="sngStrike" dirty="0" err="1">
                <a:solidFill>
                  <a:srgbClr val="FF0000"/>
                </a:solidFill>
              </a:rPr>
              <a:t>membayar</a:t>
            </a:r>
            <a:r>
              <a:rPr lang="en-US" strike="sngStrike" dirty="0">
                <a:solidFill>
                  <a:srgbClr val="FF0000"/>
                </a:solidFill>
              </a:rPr>
              <a:t> SPP </a:t>
            </a:r>
            <a:r>
              <a:rPr lang="en-US" strike="sngStrike" dirty="0" err="1">
                <a:solidFill>
                  <a:srgbClr val="FF0000"/>
                </a:solidFill>
              </a:rPr>
              <a:t>dan</a:t>
            </a:r>
            <a:r>
              <a:rPr lang="en-US" strike="sngStrike" dirty="0">
                <a:solidFill>
                  <a:srgbClr val="FF0000"/>
                </a:solidFill>
              </a:rPr>
              <a:t> </a:t>
            </a:r>
            <a:r>
              <a:rPr lang="en-US" strike="sngStrike" dirty="0" err="1">
                <a:solidFill>
                  <a:srgbClr val="FF0000"/>
                </a:solidFill>
              </a:rPr>
              <a:t>menjalani</a:t>
            </a:r>
            <a:r>
              <a:rPr lang="en-US" strike="sngStrike" dirty="0">
                <a:solidFill>
                  <a:srgbClr val="FF0000"/>
                </a:solidFill>
              </a:rPr>
              <a:t> </a:t>
            </a:r>
            <a:r>
              <a:rPr lang="en-US" strike="sngStrike" dirty="0" err="1">
                <a:solidFill>
                  <a:srgbClr val="FF0000"/>
                </a:solidFill>
              </a:rPr>
              <a:t>sidang</a:t>
            </a:r>
            <a:r>
              <a:rPr lang="en-US" strike="sngStrike" dirty="0">
                <a:solidFill>
                  <a:srgbClr val="FF0000"/>
                </a:solidFill>
              </a:rPr>
              <a:t> </a:t>
            </a:r>
            <a:r>
              <a:rPr lang="en-US" strike="sngStrike" dirty="0" err="1" smtClean="0">
                <a:solidFill>
                  <a:srgbClr val="FF0000"/>
                </a:solidFill>
              </a:rPr>
              <a:t>tertutup</a:t>
            </a:r>
            <a:r>
              <a:rPr lang="en-US" strike="sngStrike" dirty="0" smtClean="0">
                <a:solidFill>
                  <a:srgbClr val="FF0000"/>
                </a:solidFill>
              </a:rPr>
              <a:t>, </a:t>
            </a:r>
            <a:r>
              <a:rPr lang="en-US" strike="sngStrike" dirty="0" err="1" smtClean="0">
                <a:solidFill>
                  <a:srgbClr val="FF0000"/>
                </a:solidFill>
              </a:rPr>
              <a:t>serta</a:t>
            </a:r>
            <a:r>
              <a:rPr lang="en-US" strike="sngStrike" dirty="0" smtClean="0">
                <a:solidFill>
                  <a:srgbClr val="FF0000"/>
                </a:solidFill>
              </a:rPr>
              <a:t> </a:t>
            </a:r>
            <a:r>
              <a:rPr lang="en-US" strike="sngStrike" dirty="0">
                <a:solidFill>
                  <a:srgbClr val="FF0000"/>
                </a:solidFill>
              </a:rPr>
              <a:t>lulus </a:t>
            </a:r>
            <a:r>
              <a:rPr lang="en-US" strike="sngStrike" dirty="0" err="1">
                <a:solidFill>
                  <a:srgbClr val="FF0000"/>
                </a:solidFill>
              </a:rPr>
              <a:t>yudisium</a:t>
            </a:r>
            <a:r>
              <a:rPr lang="en-US" strike="sngStrike" dirty="0">
                <a:solidFill>
                  <a:srgbClr val="FF0000"/>
                </a:solidFill>
              </a:rPr>
              <a:t> </a:t>
            </a:r>
            <a:r>
              <a:rPr lang="en-US" strike="sngStrike" dirty="0" err="1">
                <a:solidFill>
                  <a:srgbClr val="FF0000"/>
                </a:solidFill>
              </a:rPr>
              <a:t>pada</a:t>
            </a:r>
            <a:r>
              <a:rPr lang="en-US" strike="sngStrike" dirty="0">
                <a:solidFill>
                  <a:srgbClr val="FF0000"/>
                </a:solidFill>
              </a:rPr>
              <a:t> semester </a:t>
            </a:r>
            <a:r>
              <a:rPr lang="en-US" strike="sngStrike" dirty="0" err="1">
                <a:solidFill>
                  <a:srgbClr val="FF0000"/>
                </a:solidFill>
              </a:rPr>
              <a:t>berjalan</a:t>
            </a:r>
            <a:r>
              <a:rPr lang="en-US" strike="sngStrike" dirty="0">
                <a:solidFill>
                  <a:srgbClr val="FF0000"/>
                </a:solidFill>
              </a:rPr>
              <a:t> </a:t>
            </a:r>
            <a:r>
              <a:rPr lang="en-US" strike="sngStrike" dirty="0" err="1">
                <a:solidFill>
                  <a:srgbClr val="FF0000"/>
                </a:solidFill>
              </a:rPr>
              <a:t>berhak</a:t>
            </a:r>
            <a:r>
              <a:rPr lang="en-US" strike="sngStrike" dirty="0">
                <a:solidFill>
                  <a:srgbClr val="FF0000"/>
                </a:solidFill>
              </a:rPr>
              <a:t> </a:t>
            </a:r>
            <a:r>
              <a:rPr lang="en-US" strike="sngStrike" dirty="0" err="1">
                <a:solidFill>
                  <a:srgbClr val="FF0000"/>
                </a:solidFill>
              </a:rPr>
              <a:t>menarik</a:t>
            </a:r>
            <a:r>
              <a:rPr lang="en-US" strike="sngStrike" dirty="0">
                <a:solidFill>
                  <a:srgbClr val="FF0000"/>
                </a:solidFill>
              </a:rPr>
              <a:t> SPP </a:t>
            </a:r>
            <a:r>
              <a:rPr lang="en-US" strike="sngStrike" dirty="0" err="1">
                <a:solidFill>
                  <a:srgbClr val="FF0000"/>
                </a:solidFill>
              </a:rPr>
              <a:t>sebesar</a:t>
            </a:r>
            <a:r>
              <a:rPr lang="en-US" strike="sngStrike" dirty="0">
                <a:solidFill>
                  <a:srgbClr val="FF0000"/>
                </a:solidFill>
              </a:rPr>
              <a:t> 50% </a:t>
            </a:r>
            <a:endParaRPr lang="en-US" strike="sngStrike" dirty="0" smtClean="0">
              <a:solidFill>
                <a:srgbClr val="FF0000"/>
              </a:solidFill>
            </a:endParaRPr>
          </a:p>
          <a:p>
            <a:pPr marL="274320" indent="-274320">
              <a:buClr>
                <a:schemeClr val="accent3"/>
              </a:buClr>
              <a:defRPr/>
            </a:pPr>
            <a:r>
              <a:rPr lang="en-US" dirty="0" err="1"/>
              <a:t>Mahasiswa</a:t>
            </a:r>
            <a:r>
              <a:rPr lang="en-US" dirty="0"/>
              <a:t> yang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beasiswa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semester </a:t>
            </a:r>
            <a:r>
              <a:rPr lang="en-US" dirty="0" err="1"/>
              <a:t>berjalan</a:t>
            </a:r>
            <a:r>
              <a:rPr lang="en-US" dirty="0"/>
              <a:t>, </a:t>
            </a:r>
            <a:r>
              <a:rPr lang="en-US" dirty="0" err="1"/>
              <a:t>berhak</a:t>
            </a:r>
            <a:r>
              <a:rPr lang="en-US" dirty="0"/>
              <a:t> </a:t>
            </a:r>
            <a:r>
              <a:rPr lang="en-US" dirty="0" err="1" smtClean="0"/>
              <a:t>menarik</a:t>
            </a:r>
            <a:r>
              <a:rPr lang="en-US" dirty="0" smtClean="0"/>
              <a:t> SPP/UKT</a:t>
            </a:r>
            <a:r>
              <a:rPr lang="en-US" dirty="0"/>
              <a:t>.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6685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202"/>
            <a:ext cx="10515600" cy="10704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PIN </a:t>
            </a:r>
            <a:br>
              <a:rPr lang="en-US" dirty="0" smtClean="0"/>
            </a:br>
            <a:r>
              <a:rPr lang="en-US" dirty="0" err="1" smtClean="0"/>
              <a:t>Penomoran</a:t>
            </a:r>
            <a:r>
              <a:rPr lang="en-US" dirty="0" smtClean="0"/>
              <a:t> </a:t>
            </a:r>
            <a:r>
              <a:rPr lang="en-US" dirty="0" err="1" smtClean="0"/>
              <a:t>Ijazah</a:t>
            </a:r>
            <a:r>
              <a:rPr lang="en-US" dirty="0" smtClean="0"/>
              <a:t> Nasional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49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6E21B44-8474-4A48-AAC0-1CE06ED3858F}"/>
              </a:ext>
            </a:extLst>
          </p:cNvPr>
          <p:cNvSpPr txBox="1">
            <a:spLocks/>
          </p:cNvSpPr>
          <p:nvPr/>
        </p:nvSpPr>
        <p:spPr>
          <a:xfrm>
            <a:off x="609812" y="2342558"/>
            <a:ext cx="10807598" cy="3711922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en-US" dirty="0"/>
              <a:t>PIN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apabila</a:t>
            </a:r>
            <a:r>
              <a:rPr lang="id-ID" dirty="0"/>
              <a:t>:</a:t>
            </a:r>
          </a:p>
          <a:p>
            <a:pPr marL="274320" indent="-274320">
              <a:defRPr/>
            </a:pPr>
            <a:r>
              <a:rPr lang="en-US" dirty="0"/>
              <a:t>Masa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melebihi</a:t>
            </a:r>
            <a:r>
              <a:rPr lang="en-US" dirty="0"/>
              <a:t> masa </a:t>
            </a:r>
            <a:r>
              <a:rPr lang="en-US" dirty="0" err="1"/>
              <a:t>studi</a:t>
            </a:r>
            <a:r>
              <a:rPr lang="en-US" dirty="0"/>
              <a:t>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ditetapkan</a:t>
            </a:r>
            <a:r>
              <a:rPr lang="en-US" dirty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/>
              <a:t>SNDIKTI</a:t>
            </a:r>
            <a:r>
              <a:rPr lang="id-ID" dirty="0"/>
              <a:t>.</a:t>
            </a:r>
            <a:endParaRPr lang="en-US" dirty="0"/>
          </a:p>
          <a:p>
            <a:pPr marL="731520" lvl="1" indent="-274320">
              <a:defRPr/>
            </a:pPr>
            <a:r>
              <a:rPr lang="en-US" sz="2800" dirty="0"/>
              <a:t>8 semester </a:t>
            </a:r>
            <a:r>
              <a:rPr lang="en-US" sz="2800" dirty="0" err="1"/>
              <a:t>untuk</a:t>
            </a:r>
            <a:r>
              <a:rPr lang="en-US" sz="2800" dirty="0"/>
              <a:t> Program Magister</a:t>
            </a:r>
          </a:p>
          <a:p>
            <a:pPr marL="731520" lvl="1" indent="-274320">
              <a:defRPr/>
            </a:pPr>
            <a:r>
              <a:rPr lang="en-US" sz="2800" dirty="0"/>
              <a:t>14 semester </a:t>
            </a:r>
            <a:r>
              <a:rPr lang="en-US" sz="2800" dirty="0" err="1"/>
              <a:t>untuk</a:t>
            </a:r>
            <a:r>
              <a:rPr lang="en-US" sz="2800" dirty="0"/>
              <a:t> Program </a:t>
            </a:r>
            <a:r>
              <a:rPr lang="en-US" sz="2800" dirty="0" err="1"/>
              <a:t>Doktor</a:t>
            </a:r>
            <a:endParaRPr lang="id-ID" sz="2800" dirty="0"/>
          </a:p>
          <a:p>
            <a:pPr marL="274320" indent="-274320">
              <a:defRPr/>
            </a:pPr>
            <a:r>
              <a:rPr lang="en-US" dirty="0"/>
              <a:t>Data </a:t>
            </a:r>
            <a:r>
              <a:rPr lang="en-US" dirty="0" err="1"/>
              <a:t>akademik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yang </a:t>
            </a:r>
            <a:r>
              <a:rPr lang="en-US" dirty="0" err="1"/>
              <a:t>ada</a:t>
            </a:r>
            <a:r>
              <a:rPr lang="en-US" dirty="0"/>
              <a:t> di </a:t>
            </a:r>
            <a:r>
              <a:rPr lang="en-US" dirty="0" err="1"/>
              <a:t>kurikulum</a:t>
            </a:r>
            <a:r>
              <a:rPr lang="id-ID" dirty="0"/>
              <a:t>.</a:t>
            </a:r>
          </a:p>
          <a:p>
            <a:pPr marL="274320" indent="-274320">
              <a:defRPr/>
            </a:pPr>
            <a:r>
              <a:rPr lang="en-US" dirty="0" err="1"/>
              <a:t>Pelaporan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berkala</a:t>
            </a:r>
            <a:r>
              <a:rPr lang="en-US" dirty="0"/>
              <a:t> di PDDIKTI</a:t>
            </a:r>
            <a:r>
              <a:rPr lang="id-ID" dirty="0"/>
              <a:t>.</a:t>
            </a:r>
          </a:p>
          <a:p>
            <a:pPr marL="684000" indent="-342000">
              <a:buClr>
                <a:schemeClr val="accent3"/>
              </a:buClr>
              <a:buFont typeface="Arial" panose="020B0604020202020204" pitchFamily="34" charset="0"/>
              <a:buAutoNum type="arabicPeriod"/>
              <a:defRPr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8245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73" y="758349"/>
            <a:ext cx="4929808" cy="8152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pt-BR" sz="3100" b="1" dirty="0" smtClean="0"/>
              <a:t>Prof</a:t>
            </a:r>
            <a:r>
              <a:rPr lang="pt-BR" sz="3100" b="1" dirty="0"/>
              <a:t>. Dr. Ir. Adi Soeprijanto, M.T</a:t>
            </a:r>
            <a:r>
              <a:rPr lang="pt-BR" sz="3100" b="1" dirty="0" smtClean="0"/>
              <a:t>.</a:t>
            </a:r>
            <a:br>
              <a:rPr lang="pt-BR" sz="3100" b="1" dirty="0" smtClean="0"/>
            </a:br>
            <a:r>
              <a:rPr lang="en-US" sz="3600" dirty="0"/>
              <a:t>WRI </a:t>
            </a:r>
            <a:r>
              <a:rPr lang="en-US" sz="3600" dirty="0" smtClean="0"/>
              <a:t>ITS</a:t>
            </a:r>
            <a:r>
              <a:rPr lang="pt-BR" sz="3600" b="1" dirty="0"/>
              <a:t/>
            </a:r>
            <a:br>
              <a:rPr lang="pt-BR" sz="3600" b="1" dirty="0"/>
            </a:b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11" y="1589875"/>
            <a:ext cx="4094942" cy="5266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145" y="1589876"/>
            <a:ext cx="4221570" cy="526676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12060" y="774638"/>
            <a:ext cx="5287617" cy="858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Ir. Mas Agus Mardyanto, M.E., Ph.D</a:t>
            </a:r>
          </a:p>
          <a:p>
            <a:pPr algn="ctr"/>
            <a:r>
              <a:rPr lang="en-US" sz="2800" dirty="0"/>
              <a:t>WRII </a:t>
            </a:r>
            <a:r>
              <a:rPr lang="en-US" sz="2800" dirty="0" smtClean="0"/>
              <a:t>ITS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897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04" y="1582958"/>
            <a:ext cx="4572235" cy="4572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202"/>
            <a:ext cx="10515600" cy="10704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SKPI</a:t>
            </a:r>
            <a:br>
              <a:rPr lang="en-US" dirty="0" smtClean="0"/>
            </a:br>
            <a:r>
              <a:rPr lang="en-US" dirty="0" smtClean="0"/>
              <a:t>Surat </a:t>
            </a:r>
            <a:r>
              <a:rPr lang="en-US" dirty="0" err="1" smtClean="0"/>
              <a:t>Keterangan</a:t>
            </a:r>
            <a:r>
              <a:rPr lang="en-US" dirty="0" smtClean="0"/>
              <a:t> </a:t>
            </a:r>
            <a:r>
              <a:rPr lang="en-US" dirty="0" err="1" smtClean="0"/>
              <a:t>Pendamping</a:t>
            </a:r>
            <a:r>
              <a:rPr lang="en-US" dirty="0" smtClean="0"/>
              <a:t> </a:t>
            </a:r>
            <a:r>
              <a:rPr lang="en-US" dirty="0" err="1" smtClean="0"/>
              <a:t>Ijazah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50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25D273-9E3F-44C4-A7C1-9791129FEC7E}"/>
              </a:ext>
            </a:extLst>
          </p:cNvPr>
          <p:cNvSpPr txBox="1">
            <a:spLocks/>
          </p:cNvSpPr>
          <p:nvPr/>
        </p:nvSpPr>
        <p:spPr>
          <a:xfrm>
            <a:off x="5740841" y="2449001"/>
            <a:ext cx="5383035" cy="3443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  <a:defRPr/>
            </a:pPr>
            <a:r>
              <a:rPr lang="en-US" dirty="0"/>
              <a:t>SKPI Program </a:t>
            </a:r>
            <a:r>
              <a:rPr lang="en-US" dirty="0" err="1"/>
              <a:t>Pascasarjana</a:t>
            </a:r>
            <a:r>
              <a:rPr lang="en-US" dirty="0"/>
              <a:t>:</a:t>
            </a:r>
          </a:p>
          <a:p>
            <a:pPr marL="274320">
              <a:defRPr/>
            </a:pP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Internasionalisasi</a:t>
            </a:r>
            <a:endParaRPr lang="en-US" dirty="0"/>
          </a:p>
          <a:p>
            <a:pPr marL="731520" lvl="1">
              <a:defRPr/>
            </a:pPr>
            <a:r>
              <a:rPr lang="en-US" sz="2800" dirty="0"/>
              <a:t>Student Exchange</a:t>
            </a:r>
          </a:p>
          <a:p>
            <a:pPr marL="731520" lvl="1">
              <a:defRPr/>
            </a:pPr>
            <a:r>
              <a:rPr lang="en-US" sz="2800" dirty="0"/>
              <a:t>Double Degree</a:t>
            </a:r>
          </a:p>
          <a:p>
            <a:pPr marL="731520" lvl="1">
              <a:defRPr/>
            </a:pPr>
            <a:r>
              <a:rPr lang="en-US" sz="2800" dirty="0"/>
              <a:t>Joint Research, </a:t>
            </a:r>
            <a:r>
              <a:rPr lang="en-US" sz="2800" dirty="0" err="1"/>
              <a:t>dll</a:t>
            </a:r>
            <a:endParaRPr lang="en-US" sz="2800" dirty="0"/>
          </a:p>
          <a:p>
            <a:pPr marL="274320">
              <a:defRPr/>
            </a:pPr>
            <a:r>
              <a:rPr lang="en-US" dirty="0"/>
              <a:t>Seminar </a:t>
            </a:r>
            <a:r>
              <a:rPr lang="en-US" dirty="0" err="1"/>
              <a:t>Internasional</a:t>
            </a:r>
            <a:endParaRPr lang="en-US" dirty="0"/>
          </a:p>
          <a:p>
            <a:pPr marL="274320">
              <a:defRPr/>
            </a:pPr>
            <a:r>
              <a:rPr lang="en-US" dirty="0" err="1" smtClean="0"/>
              <a:t>Penghargaan</a:t>
            </a:r>
            <a:endParaRPr lang="en-US" dirty="0" smtClean="0"/>
          </a:p>
          <a:p>
            <a:pPr marL="274320">
              <a:defRPr/>
            </a:pPr>
            <a:r>
              <a:rPr lang="en-US" dirty="0" err="1" smtClean="0"/>
              <a:t>Sertifikasi</a:t>
            </a:r>
            <a:r>
              <a:rPr lang="en-US" dirty="0" smtClean="0"/>
              <a:t> </a:t>
            </a:r>
            <a:r>
              <a:rPr lang="en-US" dirty="0" err="1" smtClean="0"/>
              <a:t>Kompetensi</a:t>
            </a:r>
            <a:endParaRPr lang="en-US" dirty="0"/>
          </a:p>
          <a:p>
            <a:pPr marL="684000">
              <a:buClr>
                <a:schemeClr val="accent3"/>
              </a:buClr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9117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51</a:t>
            </a:fld>
            <a:endParaRPr lang="en-US"/>
          </a:p>
        </p:txBody>
      </p:sp>
      <p:pic>
        <p:nvPicPr>
          <p:cNvPr id="4" name="Picture 2" descr="kelu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70" y="544223"/>
            <a:ext cx="4976812" cy="1123950"/>
          </a:xfrm>
          <a:prstGeom prst="rect">
            <a:avLst/>
          </a:prstGeom>
        </p:spPr>
      </p:pic>
      <p:pic>
        <p:nvPicPr>
          <p:cNvPr id="5" name="Picture 8" descr="tid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546" y="4169154"/>
            <a:ext cx="2571750" cy="2426710"/>
          </a:xfrm>
          <a:prstGeom prst="rect">
            <a:avLst/>
          </a:prstGeom>
        </p:spPr>
      </p:pic>
      <p:pic>
        <p:nvPicPr>
          <p:cNvPr id="6" name="Picture 4" descr="lul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00" y="544223"/>
            <a:ext cx="4326570" cy="3499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ipec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046" y="4043544"/>
            <a:ext cx="2603647" cy="267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d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78" y="1761277"/>
            <a:ext cx="2582862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simboo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22" y="4333973"/>
            <a:ext cx="2645993" cy="231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30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 </a:t>
            </a:r>
            <a:r>
              <a:rPr lang="en-US" dirty="0" err="1" smtClean="0"/>
              <a:t>Pascasarjana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669" y="1225547"/>
            <a:ext cx="8140369" cy="557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8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994" y="1477736"/>
            <a:ext cx="8351300" cy="487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Perpustakaan</a:t>
            </a:r>
            <a:r>
              <a:rPr lang="en-US" dirty="0" smtClean="0"/>
              <a:t> ITS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54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829" y="1498827"/>
            <a:ext cx="8093660" cy="50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8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DPTSI – </a:t>
            </a:r>
            <a:r>
              <a:rPr lang="en-US" sz="2800" dirty="0" err="1" smtClean="0"/>
              <a:t>Direktorat</a:t>
            </a:r>
            <a:r>
              <a:rPr lang="en-US" sz="2800" dirty="0" smtClean="0"/>
              <a:t> </a:t>
            </a:r>
            <a:r>
              <a:rPr lang="en-US" sz="2800" dirty="0" err="1" smtClean="0"/>
              <a:t>Pengembangan</a:t>
            </a:r>
            <a:r>
              <a:rPr lang="en-US" sz="2800" dirty="0" smtClean="0"/>
              <a:t> </a:t>
            </a:r>
            <a:r>
              <a:rPr lang="en-US" sz="2800" dirty="0" err="1" smtClean="0"/>
              <a:t>Teknologi</a:t>
            </a:r>
            <a:r>
              <a:rPr lang="en-US" sz="2800" dirty="0" smtClean="0"/>
              <a:t> &amp; </a:t>
            </a:r>
            <a:r>
              <a:rPr lang="en-US" sz="2800" dirty="0" err="1" smtClean="0"/>
              <a:t>Sistem</a:t>
            </a:r>
            <a:r>
              <a:rPr lang="en-US" sz="2800" dirty="0" smtClean="0"/>
              <a:t> </a:t>
            </a:r>
            <a:r>
              <a:rPr lang="en-US" sz="2800" dirty="0" err="1" smtClean="0"/>
              <a:t>Informasi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55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620" y="1338561"/>
            <a:ext cx="8795222" cy="509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0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56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02" y="830036"/>
            <a:ext cx="9671278" cy="53630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2102" y="2253342"/>
            <a:ext cx="2792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WAJIB UNTUK MABA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DAN MASUK DI SKPI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78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57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615" y="828675"/>
            <a:ext cx="9292998" cy="534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1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1500"/>
            <a:ext cx="10515600" cy="1119188"/>
          </a:xfrm>
        </p:spPr>
        <p:txBody>
          <a:bodyPr/>
          <a:lstStyle/>
          <a:p>
            <a:pPr algn="ctr"/>
            <a:r>
              <a:rPr lang="en-US" dirty="0" smtClean="0"/>
              <a:t>IPITS PRODI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014" y="1690688"/>
            <a:ext cx="5219700" cy="435133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000" dirty="0" err="1" smtClean="0"/>
              <a:t>Biologi</a:t>
            </a:r>
            <a:r>
              <a:rPr lang="en-US" sz="2000" dirty="0" smtClean="0"/>
              <a:t>: </a:t>
            </a:r>
            <a:r>
              <a:rPr lang="en-US" sz="2000" dirty="0"/>
              <a:t>24 </a:t>
            </a:r>
            <a:r>
              <a:rPr lang="en-US" sz="2000" dirty="0" err="1" smtClean="0"/>
              <a:t>Agustus</a:t>
            </a:r>
            <a:r>
              <a:rPr lang="en-US" sz="2000" dirty="0"/>
              <a:t>,</a:t>
            </a:r>
            <a:r>
              <a:rPr lang="en-US" sz="2000" dirty="0" smtClean="0"/>
              <a:t> </a:t>
            </a:r>
            <a:r>
              <a:rPr lang="en-US" sz="2000" dirty="0" err="1" smtClean="0"/>
              <a:t>Pukul</a:t>
            </a:r>
            <a:r>
              <a:rPr lang="en-US" sz="2000" dirty="0" smtClean="0"/>
              <a:t> 13.00</a:t>
            </a:r>
          </a:p>
          <a:p>
            <a:r>
              <a:rPr lang="en-US" sz="2000" dirty="0" err="1" smtClean="0"/>
              <a:t>Fisika</a:t>
            </a:r>
            <a:r>
              <a:rPr lang="en-US" sz="2000" dirty="0" smtClean="0"/>
              <a:t>: </a:t>
            </a:r>
            <a:r>
              <a:rPr lang="en-US" sz="2000" dirty="0"/>
              <a:t>25 </a:t>
            </a:r>
            <a:r>
              <a:rPr lang="en-US" sz="2000" dirty="0" err="1" smtClean="0"/>
              <a:t>Agustus</a:t>
            </a:r>
            <a:r>
              <a:rPr lang="en-US" sz="2000" dirty="0" smtClean="0"/>
              <a:t>, </a:t>
            </a:r>
            <a:r>
              <a:rPr lang="en-US" sz="2000" dirty="0" err="1" smtClean="0"/>
              <a:t>Pukul</a:t>
            </a:r>
            <a:r>
              <a:rPr lang="en-US" sz="2000" dirty="0" smtClean="0"/>
              <a:t> 10.00</a:t>
            </a:r>
            <a:endParaRPr lang="en-US" sz="2000" dirty="0"/>
          </a:p>
          <a:p>
            <a:r>
              <a:rPr lang="en-US" sz="2000" dirty="0" smtClean="0"/>
              <a:t>Kimia: 25 </a:t>
            </a:r>
            <a:r>
              <a:rPr lang="en-US" sz="2000" dirty="0" err="1" smtClean="0"/>
              <a:t>Agustus</a:t>
            </a:r>
            <a:r>
              <a:rPr lang="en-US" sz="2000" dirty="0" smtClean="0"/>
              <a:t>, </a:t>
            </a:r>
            <a:r>
              <a:rPr lang="en-US" sz="2000" dirty="0" err="1" smtClean="0"/>
              <a:t>Pukul</a:t>
            </a:r>
            <a:r>
              <a:rPr lang="en-US" sz="2000" dirty="0" smtClean="0"/>
              <a:t> 09.00</a:t>
            </a:r>
          </a:p>
          <a:p>
            <a:r>
              <a:rPr lang="en-US" sz="2000" dirty="0" err="1" smtClean="0"/>
              <a:t>Statistika</a:t>
            </a:r>
            <a:r>
              <a:rPr lang="en-US" sz="2000" dirty="0" smtClean="0"/>
              <a:t>: 25</a:t>
            </a:r>
            <a:r>
              <a:rPr lang="en-US" sz="2000" dirty="0"/>
              <a:t> </a:t>
            </a:r>
            <a:r>
              <a:rPr lang="en-US" sz="2000" dirty="0" err="1" smtClean="0"/>
              <a:t>Agustus</a:t>
            </a:r>
            <a:r>
              <a:rPr lang="en-US" sz="2000" dirty="0" smtClean="0"/>
              <a:t>, </a:t>
            </a:r>
            <a:r>
              <a:rPr lang="en-US" sz="2000" dirty="0" err="1" smtClean="0"/>
              <a:t>Pukul</a:t>
            </a:r>
            <a:r>
              <a:rPr lang="en-US" sz="2000" dirty="0" smtClean="0"/>
              <a:t> </a:t>
            </a:r>
            <a:r>
              <a:rPr lang="en-US" sz="2000" dirty="0"/>
              <a:t>08:30</a:t>
            </a:r>
          </a:p>
          <a:p>
            <a:r>
              <a:rPr lang="en-US" sz="2000" dirty="0" err="1" smtClean="0"/>
              <a:t>Matematika</a:t>
            </a:r>
            <a:r>
              <a:rPr lang="en-US" sz="2000" dirty="0" smtClean="0"/>
              <a:t>: </a:t>
            </a:r>
            <a:r>
              <a:rPr lang="en-US" sz="2000" dirty="0"/>
              <a:t>24 </a:t>
            </a:r>
            <a:r>
              <a:rPr lang="en-US" sz="2000" dirty="0" err="1" smtClean="0"/>
              <a:t>Agustus</a:t>
            </a:r>
            <a:r>
              <a:rPr lang="en-US" sz="2000" dirty="0" smtClean="0"/>
              <a:t>, </a:t>
            </a:r>
            <a:r>
              <a:rPr lang="en-US" sz="2000" dirty="0" err="1" smtClean="0"/>
              <a:t>Pukul</a:t>
            </a:r>
            <a:r>
              <a:rPr lang="en-US" sz="2000" dirty="0" smtClean="0"/>
              <a:t> 13:00</a:t>
            </a:r>
          </a:p>
          <a:p>
            <a:r>
              <a:rPr lang="en-US" sz="2000" dirty="0" err="1"/>
              <a:t>Teknik</a:t>
            </a:r>
            <a:r>
              <a:rPr lang="en-US" sz="2000" dirty="0"/>
              <a:t> </a:t>
            </a:r>
            <a:r>
              <a:rPr lang="en-US" sz="2000" dirty="0" err="1"/>
              <a:t>Mesin</a:t>
            </a:r>
            <a:r>
              <a:rPr lang="en-US" sz="2000" dirty="0"/>
              <a:t> 24 </a:t>
            </a:r>
            <a:r>
              <a:rPr lang="en-US" sz="2000" dirty="0" err="1"/>
              <a:t>Agustus</a:t>
            </a:r>
            <a:r>
              <a:rPr lang="en-US" sz="2000" dirty="0"/>
              <a:t>, </a:t>
            </a:r>
            <a:r>
              <a:rPr lang="en-US" sz="2000" dirty="0" err="1"/>
              <a:t>Pukul</a:t>
            </a:r>
            <a:r>
              <a:rPr lang="en-US" sz="2000" dirty="0"/>
              <a:t> 11.00</a:t>
            </a:r>
          </a:p>
          <a:p>
            <a:r>
              <a:rPr lang="en-US" sz="2000" dirty="0" err="1"/>
              <a:t>Teknik</a:t>
            </a:r>
            <a:r>
              <a:rPr lang="en-US" sz="2000" dirty="0"/>
              <a:t> </a:t>
            </a:r>
            <a:r>
              <a:rPr lang="en-US" sz="2000" dirty="0" err="1"/>
              <a:t>Fisika</a:t>
            </a:r>
            <a:r>
              <a:rPr lang="en-US" sz="2000" dirty="0"/>
              <a:t>: 24 </a:t>
            </a:r>
            <a:r>
              <a:rPr lang="en-US" sz="2000" dirty="0" err="1"/>
              <a:t>Agustus</a:t>
            </a:r>
            <a:r>
              <a:rPr lang="en-US" sz="2000" dirty="0"/>
              <a:t> jam </a:t>
            </a:r>
            <a:r>
              <a:rPr lang="en-US" sz="2000" dirty="0" smtClean="0"/>
              <a:t>13.30</a:t>
            </a:r>
          </a:p>
          <a:p>
            <a:r>
              <a:rPr lang="en-US" sz="2000" dirty="0" err="1" smtClean="0"/>
              <a:t>Teknik</a:t>
            </a:r>
            <a:r>
              <a:rPr lang="en-US" sz="2000" dirty="0" smtClean="0"/>
              <a:t> </a:t>
            </a:r>
            <a:r>
              <a:rPr lang="en-US" sz="2000" dirty="0"/>
              <a:t>Material </a:t>
            </a:r>
            <a:r>
              <a:rPr lang="en-US" sz="2000" dirty="0" smtClean="0"/>
              <a:t>&amp; </a:t>
            </a:r>
            <a:r>
              <a:rPr lang="en-US" sz="2000" dirty="0" err="1"/>
              <a:t>Metalurgi</a:t>
            </a:r>
            <a:r>
              <a:rPr lang="en-US" sz="2000" dirty="0"/>
              <a:t> 24 </a:t>
            </a:r>
            <a:r>
              <a:rPr lang="en-US" sz="2000" dirty="0" err="1" smtClean="0"/>
              <a:t>Agustus</a:t>
            </a:r>
            <a:r>
              <a:rPr lang="en-US" sz="2000" dirty="0" smtClean="0"/>
              <a:t>, </a:t>
            </a:r>
            <a:r>
              <a:rPr lang="en-US" sz="2000" dirty="0" err="1" smtClean="0"/>
              <a:t>Pukul</a:t>
            </a:r>
            <a:r>
              <a:rPr lang="en-US" sz="2000" dirty="0" smtClean="0"/>
              <a:t> </a:t>
            </a:r>
            <a:r>
              <a:rPr lang="en-US" sz="2000" dirty="0"/>
              <a:t>15.00</a:t>
            </a:r>
          </a:p>
          <a:p>
            <a:r>
              <a:rPr lang="en-US" sz="2000" dirty="0" err="1" smtClean="0"/>
              <a:t>Teknik</a:t>
            </a:r>
            <a:r>
              <a:rPr lang="en-US" sz="2000" dirty="0" smtClean="0"/>
              <a:t> Kimia</a:t>
            </a:r>
            <a:r>
              <a:rPr lang="en-US" sz="2000" dirty="0"/>
              <a:t>, 25 </a:t>
            </a:r>
            <a:r>
              <a:rPr lang="en-US" sz="2000" dirty="0" err="1" smtClean="0"/>
              <a:t>Agustus</a:t>
            </a:r>
            <a:r>
              <a:rPr lang="en-US" sz="2000" dirty="0" smtClean="0"/>
              <a:t>, </a:t>
            </a:r>
            <a:r>
              <a:rPr lang="en-US" sz="2000" dirty="0" err="1" smtClean="0"/>
              <a:t>Pukul</a:t>
            </a:r>
            <a:r>
              <a:rPr lang="en-US" sz="2000" dirty="0" smtClean="0"/>
              <a:t> </a:t>
            </a:r>
            <a:r>
              <a:rPr lang="en-US" sz="2000" dirty="0"/>
              <a:t>07.30</a:t>
            </a:r>
          </a:p>
          <a:p>
            <a:r>
              <a:rPr lang="en-US" sz="2000" dirty="0"/>
              <a:t>T. </a:t>
            </a:r>
            <a:r>
              <a:rPr lang="en-US" sz="2000" dirty="0" err="1"/>
              <a:t>Sistem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Industri</a:t>
            </a:r>
            <a:r>
              <a:rPr lang="en-US" sz="2000" dirty="0"/>
              <a:t> 25 </a:t>
            </a:r>
            <a:r>
              <a:rPr lang="en-US" sz="2000" dirty="0" err="1" smtClean="0"/>
              <a:t>Agustus</a:t>
            </a:r>
            <a:r>
              <a:rPr lang="en-US" sz="2000" dirty="0" smtClean="0"/>
              <a:t>, </a:t>
            </a:r>
            <a:r>
              <a:rPr lang="en-US" sz="2000" dirty="0" err="1" smtClean="0"/>
              <a:t>Pukul</a:t>
            </a:r>
            <a:r>
              <a:rPr lang="en-US" sz="2000" dirty="0" smtClean="0"/>
              <a:t> 09.00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78285" y="1690688"/>
            <a:ext cx="5870122" cy="43513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chemeClr val="bg1"/>
                </a:solidFill>
              </a:rPr>
              <a:t>Geomatika</a:t>
            </a:r>
            <a:r>
              <a:rPr lang="en-US" sz="2000" dirty="0">
                <a:solidFill>
                  <a:schemeClr val="bg1"/>
                </a:solidFill>
              </a:rPr>
              <a:t>: 25 </a:t>
            </a:r>
            <a:r>
              <a:rPr lang="en-US" sz="2000" dirty="0" err="1">
                <a:solidFill>
                  <a:schemeClr val="bg1"/>
                </a:solidFill>
              </a:rPr>
              <a:t>Agustus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Pukul</a:t>
            </a:r>
            <a:r>
              <a:rPr lang="en-US" sz="2000" dirty="0">
                <a:solidFill>
                  <a:schemeClr val="bg1"/>
                </a:solidFill>
              </a:rPr>
              <a:t>  08.30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Arsitektur</a:t>
            </a:r>
            <a:r>
              <a:rPr lang="en-US" sz="2000" dirty="0">
                <a:solidFill>
                  <a:schemeClr val="bg1"/>
                </a:solidFill>
              </a:rPr>
              <a:t>: 25 </a:t>
            </a:r>
            <a:r>
              <a:rPr lang="en-US" sz="2000" dirty="0" err="1">
                <a:solidFill>
                  <a:schemeClr val="bg1"/>
                </a:solidFill>
              </a:rPr>
              <a:t>Agustus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Pukul</a:t>
            </a:r>
            <a:r>
              <a:rPr lang="en-US" sz="2000" dirty="0">
                <a:solidFill>
                  <a:schemeClr val="bg1"/>
                </a:solidFill>
              </a:rPr>
              <a:t> 10.00 </a:t>
            </a:r>
          </a:p>
          <a:p>
            <a:r>
              <a:rPr lang="en-US" sz="2000" dirty="0">
                <a:solidFill>
                  <a:schemeClr val="bg1"/>
                </a:solidFill>
              </a:rPr>
              <a:t>PWK: 25 </a:t>
            </a:r>
            <a:r>
              <a:rPr lang="en-US" sz="2000" dirty="0" err="1">
                <a:solidFill>
                  <a:schemeClr val="bg1"/>
                </a:solidFill>
              </a:rPr>
              <a:t>Agustus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Pukul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09.00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Teknik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Sipil</a:t>
            </a:r>
            <a:r>
              <a:rPr lang="en-US" sz="2000" dirty="0">
                <a:solidFill>
                  <a:schemeClr val="bg1"/>
                </a:solidFill>
              </a:rPr>
              <a:t>: 25 </a:t>
            </a:r>
            <a:r>
              <a:rPr lang="en-US" sz="2000" dirty="0" err="1">
                <a:solidFill>
                  <a:schemeClr val="bg1"/>
                </a:solidFill>
              </a:rPr>
              <a:t>Agustus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Pukul</a:t>
            </a:r>
            <a:r>
              <a:rPr lang="en-US" sz="2000" dirty="0">
                <a:solidFill>
                  <a:schemeClr val="bg1"/>
                </a:solidFill>
              </a:rPr>
              <a:t> 09.00 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Teknik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Lingkungan</a:t>
            </a:r>
            <a:r>
              <a:rPr lang="en-US" sz="2000" dirty="0" smtClean="0">
                <a:solidFill>
                  <a:schemeClr val="bg1"/>
                </a:solidFill>
              </a:rPr>
              <a:t>: 25 </a:t>
            </a:r>
            <a:r>
              <a:rPr lang="en-US" sz="2000" dirty="0" err="1" smtClean="0">
                <a:solidFill>
                  <a:schemeClr val="bg1"/>
                </a:solidFill>
              </a:rPr>
              <a:t>Agustus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Pukul</a:t>
            </a:r>
            <a:r>
              <a:rPr lang="en-US" sz="2000" dirty="0" smtClean="0">
                <a:solidFill>
                  <a:schemeClr val="bg1"/>
                </a:solidFill>
              </a:rPr>
              <a:t> 09.00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Teknik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Sistem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Perkapalan</a:t>
            </a:r>
            <a:r>
              <a:rPr lang="en-US" sz="2000" dirty="0" smtClean="0">
                <a:solidFill>
                  <a:schemeClr val="bg1"/>
                </a:solidFill>
              </a:rPr>
              <a:t>: 25 </a:t>
            </a:r>
            <a:r>
              <a:rPr lang="en-US" sz="2000" dirty="0" err="1" smtClean="0">
                <a:solidFill>
                  <a:schemeClr val="bg1"/>
                </a:solidFill>
              </a:rPr>
              <a:t>Agustus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Pukul</a:t>
            </a:r>
            <a:r>
              <a:rPr lang="en-US" sz="2000" dirty="0" smtClean="0">
                <a:solidFill>
                  <a:schemeClr val="bg1"/>
                </a:solidFill>
              </a:rPr>
              <a:t> 09.00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Teknik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Kelautan</a:t>
            </a:r>
            <a:r>
              <a:rPr lang="en-US" sz="2000" dirty="0">
                <a:solidFill>
                  <a:schemeClr val="bg1"/>
                </a:solidFill>
              </a:rPr>
              <a:t>:</a:t>
            </a:r>
            <a:r>
              <a:rPr lang="en-US" sz="2000" dirty="0" smtClean="0">
                <a:solidFill>
                  <a:schemeClr val="bg1"/>
                </a:solidFill>
              </a:rPr>
              <a:t> 25 </a:t>
            </a:r>
            <a:r>
              <a:rPr lang="en-US" sz="2000" dirty="0" err="1" smtClean="0">
                <a:solidFill>
                  <a:schemeClr val="bg1"/>
                </a:solidFill>
              </a:rPr>
              <a:t>Agustus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Pukul</a:t>
            </a:r>
            <a:r>
              <a:rPr lang="en-US" sz="2000" dirty="0" smtClean="0">
                <a:solidFill>
                  <a:schemeClr val="bg1"/>
                </a:solidFill>
              </a:rPr>
              <a:t> 10.00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Teknik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Elektro</a:t>
            </a:r>
            <a:r>
              <a:rPr lang="en-US" sz="2000" dirty="0">
                <a:solidFill>
                  <a:schemeClr val="bg1"/>
                </a:solidFill>
              </a:rPr>
              <a:t>: 25 </a:t>
            </a:r>
            <a:r>
              <a:rPr lang="en-US" sz="2000" dirty="0" err="1" smtClean="0">
                <a:solidFill>
                  <a:schemeClr val="bg1"/>
                </a:solidFill>
              </a:rPr>
              <a:t>Agustus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Pukul</a:t>
            </a:r>
            <a:r>
              <a:rPr lang="en-US" sz="2000" dirty="0">
                <a:solidFill>
                  <a:schemeClr val="bg1"/>
                </a:solidFill>
              </a:rPr>
              <a:t> 10.00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Teknik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Informatika</a:t>
            </a:r>
            <a:r>
              <a:rPr lang="en-US" sz="2000" dirty="0">
                <a:solidFill>
                  <a:schemeClr val="bg1"/>
                </a:solidFill>
              </a:rPr>
              <a:t>: 25 </a:t>
            </a:r>
            <a:r>
              <a:rPr lang="en-US" sz="2000" dirty="0" err="1">
                <a:solidFill>
                  <a:schemeClr val="bg1"/>
                </a:solidFill>
              </a:rPr>
              <a:t>Agustus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Pukul</a:t>
            </a:r>
            <a:r>
              <a:rPr lang="en-US" sz="2000" dirty="0">
                <a:solidFill>
                  <a:schemeClr val="bg1"/>
                </a:solidFill>
              </a:rPr>
              <a:t> 09.00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Sistem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Informasi</a:t>
            </a:r>
            <a:r>
              <a:rPr lang="en-US" sz="2000" dirty="0">
                <a:solidFill>
                  <a:schemeClr val="bg1"/>
                </a:solidFill>
              </a:rPr>
              <a:t>:</a:t>
            </a:r>
            <a:r>
              <a:rPr lang="en-US" sz="2000" dirty="0" smtClean="0">
                <a:solidFill>
                  <a:schemeClr val="bg1"/>
                </a:solidFill>
              </a:rPr>
              <a:t> 25 </a:t>
            </a:r>
            <a:r>
              <a:rPr lang="en-US" sz="2000" dirty="0" err="1" smtClean="0">
                <a:solidFill>
                  <a:schemeClr val="bg1"/>
                </a:solidFill>
              </a:rPr>
              <a:t>Agustus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Pukul</a:t>
            </a:r>
            <a:r>
              <a:rPr lang="en-US" sz="2000" dirty="0" smtClean="0">
                <a:solidFill>
                  <a:schemeClr val="bg1"/>
                </a:solidFill>
              </a:rPr>
              <a:t> 13.00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Manajemen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Teknologi</a:t>
            </a:r>
            <a:r>
              <a:rPr lang="en-US" sz="2000" dirty="0">
                <a:solidFill>
                  <a:schemeClr val="bg1"/>
                </a:solidFill>
              </a:rPr>
              <a:t>, 27/08/2021, </a:t>
            </a:r>
            <a:r>
              <a:rPr lang="en-US" sz="2000" dirty="0" smtClean="0">
                <a:solidFill>
                  <a:schemeClr val="bg1"/>
                </a:solidFill>
              </a:rPr>
              <a:t>18.30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636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621852" y="2541542"/>
            <a:ext cx="4721404" cy="623249"/>
            <a:chOff x="74286" y="0"/>
            <a:chExt cx="4258959" cy="830998"/>
          </a:xfrm>
          <a:noFill/>
        </p:grpSpPr>
        <p:sp>
          <p:nvSpPr>
            <p:cNvPr id="11" name="Pentagon 10"/>
            <p:cNvSpPr/>
            <p:nvPr/>
          </p:nvSpPr>
          <p:spPr>
            <a:xfrm rot="10800000" flipH="1">
              <a:off x="437640" y="0"/>
              <a:ext cx="3867645" cy="830997"/>
            </a:xfrm>
            <a:prstGeom prst="homePlat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entagon 4"/>
            <p:cNvSpPr/>
            <p:nvPr/>
          </p:nvSpPr>
          <p:spPr>
            <a:xfrm>
              <a:off x="74286" y="1"/>
              <a:ext cx="4258959" cy="83099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835" tIns="102870" rIns="192024" bIns="102870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 err="1">
                  <a:solidFill>
                    <a:srgbClr val="0070C0"/>
                  </a:solidFill>
                </a:rPr>
                <a:t>Selamat</a:t>
              </a:r>
              <a:r>
                <a:rPr lang="en-US" sz="4000" b="1" dirty="0">
                  <a:solidFill>
                    <a:srgbClr val="0070C0"/>
                  </a:solidFill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</a:rPr>
                <a:t>Belajar</a:t>
              </a:r>
              <a:endParaRPr lang="id-ID" sz="40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252" y="2364417"/>
            <a:ext cx="1071563" cy="928688"/>
          </a:xfrm>
          <a:prstGeom prst="ellipse">
            <a:avLst/>
          </a:prstGeom>
          <a:ln w="285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2801302" y="986304"/>
            <a:ext cx="1620003" cy="1620001"/>
            <a:chOff x="253499" y="150803"/>
            <a:chExt cx="2160004" cy="2160001"/>
          </a:xfrm>
        </p:grpSpPr>
        <p:sp>
          <p:nvSpPr>
            <p:cNvPr id="14" name="Rectangle 13"/>
            <p:cNvSpPr/>
            <p:nvPr/>
          </p:nvSpPr>
          <p:spPr>
            <a:xfrm>
              <a:off x="253499" y="150804"/>
              <a:ext cx="181068" cy="21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1242969" y="-838663"/>
              <a:ext cx="181068" cy="21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sp>
        <p:nvSpPr>
          <p:cNvPr id="2" name="Action Button: Home 1">
            <a:hlinkClick r:id="" action="ppaction://hlinkshowjump?jump=firstslide" highlightClick="1"/>
          </p:cNvPr>
          <p:cNvSpPr/>
          <p:nvPr/>
        </p:nvSpPr>
        <p:spPr>
          <a:xfrm>
            <a:off x="2937103" y="1122105"/>
            <a:ext cx="434523" cy="335756"/>
          </a:xfrm>
          <a:prstGeom prst="actionButtonHom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BB4F4E2-0E75-4D1D-BE47-4C92C69254A1}"/>
              </a:ext>
            </a:extLst>
          </p:cNvPr>
          <p:cNvSpPr txBox="1">
            <a:spLocks/>
          </p:cNvSpPr>
          <p:nvPr/>
        </p:nvSpPr>
        <p:spPr>
          <a:xfrm>
            <a:off x="3048579" y="4376492"/>
            <a:ext cx="5325672" cy="10247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None/>
              <a:defRPr/>
            </a:pPr>
            <a:r>
              <a:rPr lang="en-US" sz="2000" dirty="0" err="1">
                <a:solidFill>
                  <a:srgbClr val="0070C0"/>
                </a:solidFill>
                <a:latin typeface="Calibri"/>
              </a:rPr>
              <a:t>Semoga</a:t>
            </a:r>
            <a:r>
              <a:rPr lang="en-US" sz="2000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libri"/>
              </a:rPr>
              <a:t>lancar</a:t>
            </a:r>
            <a:r>
              <a:rPr lang="en-US" sz="2000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libri"/>
              </a:rPr>
              <a:t>dan</a:t>
            </a:r>
            <a:r>
              <a:rPr lang="en-US" sz="2000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libri"/>
              </a:rPr>
              <a:t>sukses</a:t>
            </a:r>
            <a:r>
              <a:rPr lang="en-US" sz="2000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libri"/>
              </a:rPr>
              <a:t>dalam</a:t>
            </a:r>
            <a:r>
              <a:rPr lang="en-US" sz="2000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libri"/>
              </a:rPr>
              <a:t>menempuh</a:t>
            </a:r>
            <a:r>
              <a:rPr lang="en-US" sz="2000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libri"/>
              </a:rPr>
              <a:t>studi</a:t>
            </a:r>
            <a:r>
              <a:rPr lang="en-US" sz="2000" dirty="0">
                <a:solidFill>
                  <a:srgbClr val="0070C0"/>
                </a:solidFill>
                <a:latin typeface="Calibri"/>
              </a:rPr>
              <a:t> di Program </a:t>
            </a:r>
            <a:r>
              <a:rPr lang="en-US" sz="2000" dirty="0" err="1">
                <a:solidFill>
                  <a:srgbClr val="0070C0"/>
                </a:solidFill>
                <a:latin typeface="Calibri"/>
              </a:rPr>
              <a:t>Pascasarjana</a:t>
            </a:r>
            <a:r>
              <a:rPr lang="en-US" sz="2000" dirty="0">
                <a:solidFill>
                  <a:srgbClr val="0070C0"/>
                </a:solidFill>
                <a:latin typeface="Calibri"/>
              </a:rPr>
              <a:t> – </a:t>
            </a:r>
            <a:r>
              <a:rPr lang="en-US" sz="2000" dirty="0" err="1">
                <a:solidFill>
                  <a:srgbClr val="0070C0"/>
                </a:solidFill>
                <a:latin typeface="Calibri"/>
              </a:rPr>
              <a:t>Institut</a:t>
            </a:r>
            <a:r>
              <a:rPr lang="en-US" sz="2000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libri"/>
              </a:rPr>
              <a:t>Teknologi</a:t>
            </a:r>
            <a:r>
              <a:rPr lang="en-US" sz="2000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libri"/>
              </a:rPr>
              <a:t>Sepuluh</a:t>
            </a:r>
            <a:r>
              <a:rPr lang="en-US" sz="2000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libri"/>
              </a:rPr>
              <a:t>Nopember</a:t>
            </a:r>
            <a:r>
              <a:rPr lang="en-US" sz="2000" dirty="0">
                <a:solidFill>
                  <a:srgbClr val="0070C0"/>
                </a:solidFill>
                <a:latin typeface="Calibri"/>
              </a:rPr>
              <a:t> </a:t>
            </a:r>
            <a:endParaRPr lang="en-US" sz="2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4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247" y="758349"/>
            <a:ext cx="5693134" cy="8152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pt-BR" sz="3100" b="1" dirty="0" smtClean="0"/>
              <a:t>Dr</a:t>
            </a:r>
            <a:r>
              <a:rPr lang="pt-BR" sz="3100" b="1" dirty="0"/>
              <a:t>. </a:t>
            </a:r>
            <a:r>
              <a:rPr lang="pt-BR" sz="3100" b="1" dirty="0" smtClean="0"/>
              <a:t>Eng. Ir. Ahmad Rusdiansyah, M.Eng</a:t>
            </a:r>
            <a:br>
              <a:rPr lang="pt-BR" sz="3100" b="1" dirty="0" smtClean="0"/>
            </a:br>
            <a:r>
              <a:rPr lang="en-US" sz="3600" dirty="0" smtClean="0"/>
              <a:t>WRIII ITS</a:t>
            </a:r>
            <a:r>
              <a:rPr lang="pt-BR" sz="3600" b="1" dirty="0"/>
              <a:t/>
            </a:r>
            <a:br>
              <a:rPr lang="pt-BR" sz="3600" b="1" dirty="0"/>
            </a:b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79382" y="774638"/>
            <a:ext cx="5955526" cy="858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Bambang Pramujati, S.T., M.Sc.Eng., Ph.D</a:t>
            </a:r>
          </a:p>
          <a:p>
            <a:pPr algn="ctr"/>
            <a:r>
              <a:rPr lang="en-US" sz="2800" dirty="0" smtClean="0"/>
              <a:t>WRIV ITS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61" y="1545134"/>
            <a:ext cx="4236864" cy="5311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025" y="1573587"/>
            <a:ext cx="4253316" cy="531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0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58" y="793978"/>
            <a:ext cx="11004777" cy="535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7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714" y="1251626"/>
            <a:ext cx="10909189" cy="463234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400" dirty="0" err="1"/>
              <a:t>Peraturan</a:t>
            </a:r>
            <a:r>
              <a:rPr lang="en-US" sz="3400" dirty="0"/>
              <a:t> </a:t>
            </a:r>
            <a:r>
              <a:rPr lang="en-US" sz="3400" dirty="0" err="1"/>
              <a:t>Rektor</a:t>
            </a:r>
            <a:r>
              <a:rPr lang="en-US" sz="3400" dirty="0"/>
              <a:t> ITS No 38 </a:t>
            </a:r>
            <a:r>
              <a:rPr lang="en-US" sz="3400" dirty="0" err="1"/>
              <a:t>Tahun</a:t>
            </a:r>
            <a:r>
              <a:rPr lang="en-US" sz="3400" dirty="0"/>
              <a:t> 2019: </a:t>
            </a:r>
            <a:r>
              <a:rPr lang="en-US" sz="3400" dirty="0" err="1"/>
              <a:t>Tentang</a:t>
            </a:r>
            <a:r>
              <a:rPr lang="en-US" sz="3400" dirty="0"/>
              <a:t> </a:t>
            </a:r>
            <a:r>
              <a:rPr lang="en-US" sz="3400" dirty="0" err="1"/>
              <a:t>Peraturan</a:t>
            </a:r>
            <a:r>
              <a:rPr lang="en-US" sz="3400" dirty="0"/>
              <a:t> </a:t>
            </a:r>
            <a:r>
              <a:rPr lang="en-US" sz="3400" dirty="0" err="1"/>
              <a:t>Akademik</a:t>
            </a:r>
            <a:r>
              <a:rPr lang="en-US" sz="3400" dirty="0"/>
              <a:t> </a:t>
            </a:r>
            <a:r>
              <a:rPr lang="en-US" sz="3400" dirty="0" err="1"/>
              <a:t>Untuk</a:t>
            </a:r>
            <a:r>
              <a:rPr lang="en-US" sz="3400" dirty="0"/>
              <a:t> Program </a:t>
            </a:r>
            <a:r>
              <a:rPr lang="en-US" sz="3400" dirty="0" err="1"/>
              <a:t>Pendidikan</a:t>
            </a:r>
            <a:r>
              <a:rPr lang="en-US" sz="3400" dirty="0"/>
              <a:t> </a:t>
            </a:r>
            <a:r>
              <a:rPr lang="en-US" sz="3400" dirty="0" err="1"/>
              <a:t>Akademik</a:t>
            </a:r>
            <a:r>
              <a:rPr lang="en-US" sz="3400" dirty="0"/>
              <a:t> ITS </a:t>
            </a:r>
            <a:r>
              <a:rPr lang="en-US" sz="3400" dirty="0" err="1"/>
              <a:t>Tahun</a:t>
            </a:r>
            <a:r>
              <a:rPr lang="en-US" sz="3400" dirty="0"/>
              <a:t> </a:t>
            </a:r>
            <a:r>
              <a:rPr lang="en-US" sz="3400" dirty="0" smtClean="0"/>
              <a:t>2019;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 err="1" smtClean="0"/>
              <a:t>Peraturan</a:t>
            </a:r>
            <a:r>
              <a:rPr lang="en-US" sz="3400" dirty="0" smtClean="0"/>
              <a:t> </a:t>
            </a:r>
            <a:r>
              <a:rPr lang="en-US" sz="3400" dirty="0" err="1"/>
              <a:t>Rektor</a:t>
            </a:r>
            <a:r>
              <a:rPr lang="en-US" sz="3400" dirty="0"/>
              <a:t> ITS No 17 </a:t>
            </a:r>
            <a:r>
              <a:rPr lang="en-US" sz="3400" dirty="0" err="1"/>
              <a:t>Tahun</a:t>
            </a:r>
            <a:r>
              <a:rPr lang="en-US" sz="3400" dirty="0"/>
              <a:t> 2020: </a:t>
            </a:r>
            <a:r>
              <a:rPr lang="en-US" sz="3400" dirty="0" err="1"/>
              <a:t>Tentang</a:t>
            </a:r>
            <a:r>
              <a:rPr lang="en-US" sz="3400" dirty="0"/>
              <a:t> </a:t>
            </a:r>
            <a:r>
              <a:rPr lang="en-US" sz="3400" dirty="0" err="1"/>
              <a:t>Penyelenggaraan</a:t>
            </a:r>
            <a:r>
              <a:rPr lang="en-US" sz="3400" dirty="0"/>
              <a:t> Program </a:t>
            </a:r>
            <a:r>
              <a:rPr lang="en-US" sz="3400" dirty="0" err="1"/>
              <a:t>Pascasarjana</a:t>
            </a:r>
            <a:r>
              <a:rPr lang="en-US" sz="3400" dirty="0"/>
              <a:t> </a:t>
            </a:r>
            <a:r>
              <a:rPr lang="en-US" sz="3400" dirty="0" err="1"/>
              <a:t>Jalur</a:t>
            </a:r>
            <a:r>
              <a:rPr lang="en-US" sz="3400" dirty="0"/>
              <a:t> </a:t>
            </a:r>
            <a:r>
              <a:rPr lang="en-US" sz="3400" dirty="0" err="1" smtClean="0"/>
              <a:t>Riset</a:t>
            </a:r>
            <a:endParaRPr lang="en-US" sz="3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400" dirty="0" err="1"/>
              <a:t>Peraturan</a:t>
            </a:r>
            <a:r>
              <a:rPr lang="en-US" sz="3400" dirty="0"/>
              <a:t> </a:t>
            </a:r>
            <a:r>
              <a:rPr lang="en-US" sz="3400" dirty="0" err="1"/>
              <a:t>Rektor</a:t>
            </a:r>
            <a:r>
              <a:rPr lang="en-US" sz="3400" dirty="0"/>
              <a:t> ITS No </a:t>
            </a:r>
            <a:r>
              <a:rPr lang="en-US" sz="3400" dirty="0" smtClean="0"/>
              <a:t>22 </a:t>
            </a:r>
            <a:r>
              <a:rPr lang="en-US" sz="3400" dirty="0" err="1"/>
              <a:t>Tahun</a:t>
            </a:r>
            <a:r>
              <a:rPr lang="en-US" sz="3400" dirty="0"/>
              <a:t> 2020: </a:t>
            </a:r>
            <a:r>
              <a:rPr lang="en-US" sz="3400" dirty="0" err="1" smtClean="0"/>
              <a:t>Biaya</a:t>
            </a:r>
            <a:r>
              <a:rPr lang="en-US" sz="3400" dirty="0" smtClean="0"/>
              <a:t> </a:t>
            </a:r>
            <a:r>
              <a:rPr lang="en-US" sz="3400" dirty="0" err="1" smtClean="0"/>
              <a:t>Pendidikan</a:t>
            </a:r>
            <a:r>
              <a:rPr lang="en-US" sz="3400" dirty="0" smtClean="0"/>
              <a:t> ITS</a:t>
            </a:r>
            <a:endParaRPr lang="en-US" sz="3400" dirty="0"/>
          </a:p>
          <a:p>
            <a:pPr marL="514350" indent="-514350">
              <a:buFont typeface="+mj-lt"/>
              <a:buAutoNum type="arabicPeriod"/>
            </a:pPr>
            <a:r>
              <a:rPr lang="en-US" sz="3400" dirty="0" err="1" smtClean="0"/>
              <a:t>Keputusan</a:t>
            </a:r>
            <a:r>
              <a:rPr lang="en-US" sz="3400" dirty="0" smtClean="0"/>
              <a:t> </a:t>
            </a:r>
            <a:r>
              <a:rPr lang="en-US" sz="3400" dirty="0" err="1"/>
              <a:t>Rektor</a:t>
            </a:r>
            <a:r>
              <a:rPr lang="en-US" sz="3400" dirty="0"/>
              <a:t> ITS No. T/2086/IT2/HK.00.01/2020: </a:t>
            </a:r>
            <a:r>
              <a:rPr lang="en-US" sz="3400" dirty="0" err="1"/>
              <a:t>Tentang</a:t>
            </a:r>
            <a:r>
              <a:rPr lang="en-US" sz="3400" dirty="0"/>
              <a:t> Baku </a:t>
            </a:r>
            <a:r>
              <a:rPr lang="en-US" sz="3400" dirty="0" err="1"/>
              <a:t>Mutu</a:t>
            </a:r>
            <a:r>
              <a:rPr lang="en-US" sz="3400" dirty="0"/>
              <a:t> Program </a:t>
            </a:r>
            <a:r>
              <a:rPr lang="en-US" sz="3400" dirty="0" err="1"/>
              <a:t>Studi</a:t>
            </a:r>
            <a:r>
              <a:rPr lang="en-US" sz="3400" dirty="0"/>
              <a:t> </a:t>
            </a:r>
            <a:r>
              <a:rPr lang="en-US" sz="3400" dirty="0" err="1"/>
              <a:t>Pascasarjana</a:t>
            </a:r>
            <a:r>
              <a:rPr lang="en-US" sz="3400" dirty="0"/>
              <a:t> </a:t>
            </a:r>
            <a:r>
              <a:rPr lang="en-US" sz="3400" dirty="0" err="1"/>
              <a:t>Rektor</a:t>
            </a:r>
            <a:r>
              <a:rPr lang="en-US" sz="3400" dirty="0"/>
              <a:t> </a:t>
            </a:r>
            <a:r>
              <a:rPr lang="en-US" sz="3400" dirty="0" smtClean="0"/>
              <a:t>ITS</a:t>
            </a:r>
            <a:endParaRPr lang="en-US" sz="3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4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2B3F6-3B93-4580-ACEF-A29CC2B21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Perencanaan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Proses </a:t>
            </a:r>
            <a:r>
              <a:rPr lang="en-US" dirty="0" err="1"/>
              <a:t>Pembelajaran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ED726-7D65-4A0E-80DF-E87748EA1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Mahasiswa</a:t>
            </a:r>
            <a:r>
              <a:rPr lang="en-US" sz="2400" dirty="0"/>
              <a:t> </a:t>
            </a:r>
            <a:r>
              <a:rPr lang="en-US" sz="2400" dirty="0" err="1"/>
              <a:t>wajib</a:t>
            </a:r>
            <a:r>
              <a:rPr lang="en-US" sz="2400" dirty="0"/>
              <a:t> </a:t>
            </a:r>
            <a:r>
              <a:rPr lang="en-US" sz="2400" dirty="0" err="1"/>
              <a:t>mendaftar</a:t>
            </a:r>
            <a:r>
              <a:rPr lang="en-US" sz="2400" dirty="0"/>
              <a:t> </a:t>
            </a:r>
            <a:r>
              <a:rPr lang="en-US" sz="2400" dirty="0" err="1"/>
              <a:t>ulang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menyusun</a:t>
            </a:r>
            <a:r>
              <a:rPr lang="en-US" sz="2400" dirty="0"/>
              <a:t> </a:t>
            </a:r>
            <a:r>
              <a:rPr lang="en-US" sz="2400" dirty="0" err="1"/>
              <a:t>rencana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yang </a:t>
            </a:r>
            <a:r>
              <a:rPr lang="en-US" sz="2400" dirty="0" err="1"/>
              <a:t>disetujui</a:t>
            </a:r>
            <a:r>
              <a:rPr lang="en-US" sz="2400" dirty="0"/>
              <a:t> </a:t>
            </a:r>
            <a:r>
              <a:rPr lang="en-US" sz="2400" dirty="0" err="1"/>
              <a:t>dosen</a:t>
            </a:r>
            <a:r>
              <a:rPr lang="en-US" sz="2400" dirty="0"/>
              <a:t> </a:t>
            </a:r>
            <a:r>
              <a:rPr lang="en-US" sz="2400" dirty="0" err="1"/>
              <a:t>wali</a:t>
            </a:r>
            <a:endParaRPr lang="en-US" sz="2400" dirty="0"/>
          </a:p>
          <a:p>
            <a:r>
              <a:rPr lang="en-US" sz="2400" dirty="0" err="1"/>
              <a:t>Mahasiswa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melakukan</a:t>
            </a:r>
            <a:r>
              <a:rPr lang="en-US" sz="2400" dirty="0"/>
              <a:t> daftar </a:t>
            </a:r>
            <a:r>
              <a:rPr lang="en-US" sz="2400" dirty="0" err="1"/>
              <a:t>ulang</a:t>
            </a:r>
            <a:r>
              <a:rPr lang="en-US" sz="2400" dirty="0"/>
              <a:t>,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diperkenankan</a:t>
            </a:r>
            <a:r>
              <a:rPr lang="en-US" sz="2400" dirty="0"/>
              <a:t> </a:t>
            </a:r>
            <a:r>
              <a:rPr lang="en-US" sz="2400" dirty="0" err="1"/>
              <a:t>mengikuti</a:t>
            </a:r>
            <a:r>
              <a:rPr lang="en-US" sz="2400" dirty="0"/>
              <a:t> </a:t>
            </a:r>
            <a:r>
              <a:rPr lang="en-US" sz="2400" dirty="0" err="1"/>
              <a:t>segala</a:t>
            </a:r>
            <a:r>
              <a:rPr lang="en-US" sz="2400" dirty="0"/>
              <a:t> </a:t>
            </a:r>
            <a:r>
              <a:rPr lang="en-US" sz="2400" dirty="0" err="1"/>
              <a:t>kegiatan</a:t>
            </a:r>
            <a:r>
              <a:rPr lang="en-US" sz="2400" dirty="0"/>
              <a:t> </a:t>
            </a:r>
            <a:r>
              <a:rPr lang="en-US" sz="2400" dirty="0" err="1"/>
              <a:t>akademik</a:t>
            </a:r>
            <a:endParaRPr lang="en-US" sz="2400" dirty="0"/>
          </a:p>
          <a:p>
            <a:r>
              <a:rPr lang="en-US" sz="2400" dirty="0" err="1"/>
              <a:t>Mahasiswa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tidak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mendaftar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ulang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dua</a:t>
            </a:r>
            <a:r>
              <a:rPr lang="en-US" sz="2400" dirty="0">
                <a:solidFill>
                  <a:srgbClr val="FF0000"/>
                </a:solidFill>
              </a:rPr>
              <a:t> semester </a:t>
            </a:r>
            <a:r>
              <a:rPr lang="en-US" sz="2400" dirty="0" err="1">
                <a:solidFill>
                  <a:srgbClr val="FF0000"/>
                </a:solidFill>
              </a:rPr>
              <a:t>berturut-turut</a:t>
            </a:r>
            <a:r>
              <a:rPr lang="en-US" sz="2400" dirty="0"/>
              <a:t>, </a:t>
            </a:r>
            <a:r>
              <a:rPr lang="en-US" sz="2400" dirty="0" err="1"/>
              <a:t>dinyatakan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mengundurkan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diri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err="1"/>
              <a:t>Rektor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mempertimbangkan</a:t>
            </a:r>
            <a:r>
              <a:rPr lang="en-US" sz="2400" dirty="0"/>
              <a:t> status </a:t>
            </a:r>
            <a:r>
              <a:rPr lang="en-US" sz="2400" dirty="0" err="1"/>
              <a:t>mhs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syarat</a:t>
            </a:r>
            <a:r>
              <a:rPr lang="en-US" sz="2400" dirty="0"/>
              <a:t>:</a:t>
            </a:r>
          </a:p>
          <a:p>
            <a:pPr lvl="1" indent="-342900">
              <a:buFont typeface="+mj-lt"/>
              <a:buAutoNum type="arabicPeriod"/>
            </a:pPr>
            <a:r>
              <a:rPr lang="en-US" dirty="0" err="1"/>
              <a:t>mhs</a:t>
            </a:r>
            <a:r>
              <a:rPr lang="en-US" dirty="0"/>
              <a:t> </a:t>
            </a:r>
            <a:r>
              <a:rPr lang="en-US" dirty="0" err="1"/>
              <a:t>mengajukan</a:t>
            </a:r>
            <a:r>
              <a:rPr lang="en-US" dirty="0"/>
              <a:t> </a:t>
            </a:r>
            <a:r>
              <a:rPr lang="en-US" dirty="0" err="1"/>
              <a:t>surat</a:t>
            </a:r>
            <a:r>
              <a:rPr lang="en-US" dirty="0"/>
              <a:t> </a:t>
            </a:r>
            <a:r>
              <a:rPr lang="en-US" dirty="0" err="1"/>
              <a:t>permohonan</a:t>
            </a:r>
            <a:r>
              <a:rPr lang="en-US" dirty="0"/>
              <a:t> </a:t>
            </a:r>
            <a:r>
              <a:rPr lang="en-US" dirty="0" err="1"/>
              <a:t>aktif</a:t>
            </a:r>
            <a:r>
              <a:rPr lang="en-US" dirty="0"/>
              <a:t> </a:t>
            </a:r>
            <a:r>
              <a:rPr lang="en-US" dirty="0" err="1"/>
              <a:t>kembali</a:t>
            </a:r>
            <a:endParaRPr lang="en-US" dirty="0"/>
          </a:p>
          <a:p>
            <a:pPr lvl="1" indent="-342900">
              <a:buFont typeface="+mj-lt"/>
              <a:buAutoNum type="arabicPeriod"/>
            </a:pPr>
            <a:r>
              <a:rPr lang="en-US" dirty="0" err="1"/>
              <a:t>membayar</a:t>
            </a:r>
            <a:r>
              <a:rPr lang="en-US" dirty="0"/>
              <a:t> </a:t>
            </a:r>
            <a:r>
              <a:rPr lang="en-US" dirty="0" err="1"/>
              <a:t>biaya</a:t>
            </a:r>
            <a:r>
              <a:rPr lang="en-US" dirty="0"/>
              <a:t> Pendidikan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periode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mendaftar</a:t>
            </a:r>
            <a:r>
              <a:rPr lang="en-US" dirty="0"/>
              <a:t> </a:t>
            </a:r>
            <a:r>
              <a:rPr lang="en-US" dirty="0" err="1"/>
              <a:t>ulang</a:t>
            </a:r>
            <a:endParaRPr lang="en-US" dirty="0"/>
          </a:p>
          <a:p>
            <a:r>
              <a:rPr lang="en-US" sz="2400" dirty="0" err="1"/>
              <a:t>Ijin</a:t>
            </a:r>
            <a:r>
              <a:rPr lang="en-US" sz="2400" dirty="0"/>
              <a:t> </a:t>
            </a:r>
            <a:r>
              <a:rPr lang="en-US" sz="2400" dirty="0" err="1"/>
              <a:t>aktif</a:t>
            </a:r>
            <a:r>
              <a:rPr lang="en-US" sz="2400" dirty="0"/>
              <a:t> </a:t>
            </a:r>
            <a:r>
              <a:rPr lang="en-US" sz="2400" dirty="0" err="1"/>
              <a:t>kembali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sekali</a:t>
            </a:r>
            <a:r>
              <a:rPr lang="en-US" sz="2400" dirty="0"/>
              <a:t> </a:t>
            </a:r>
            <a:r>
              <a:rPr lang="en-US" sz="2400" dirty="0" err="1"/>
              <a:t>diberikan</a:t>
            </a:r>
            <a:r>
              <a:rPr lang="en-US" sz="2400" dirty="0"/>
              <a:t>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di 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D78-2FA8-4E6D-A363-D30776F289E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4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1149</TotalTime>
  <Words>3000</Words>
  <Application>Microsoft Office PowerPoint</Application>
  <PresentationFormat>Widescreen</PresentationFormat>
  <Paragraphs>447</Paragraphs>
  <Slides>59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2" baseType="lpstr">
      <vt:lpstr>Open Sans</vt:lpstr>
      <vt:lpstr>Roboto Black</vt:lpstr>
      <vt:lpstr>Arial</vt:lpstr>
      <vt:lpstr>Arial Black</vt:lpstr>
      <vt:lpstr>Calibri</vt:lpstr>
      <vt:lpstr>Calibri Light</vt:lpstr>
      <vt:lpstr>Cambria Math</vt:lpstr>
      <vt:lpstr>Courier New</vt:lpstr>
      <vt:lpstr>MV Boli</vt:lpstr>
      <vt:lpstr>Symbol</vt:lpstr>
      <vt:lpstr>Wingdings</vt:lpstr>
      <vt:lpstr>Wingdings 2</vt:lpstr>
      <vt:lpstr>Office Theme</vt:lpstr>
      <vt:lpstr>Informasi &amp; Pengenalan ITS Program Studi Pascasarjana</vt:lpstr>
      <vt:lpstr>PowerPoint Presentation</vt:lpstr>
      <vt:lpstr>PowerPoint Presentation</vt:lpstr>
      <vt:lpstr> Rektor ITS - Prof. Dr. Ir. Mochamad Ashari, M. Eng. </vt:lpstr>
      <vt:lpstr> Prof. Dr. Ir. Adi Soeprijanto, M.T. WRI ITS </vt:lpstr>
      <vt:lpstr> Dr. Eng. Ir. Ahmad Rusdiansyah, M.Eng WRIII ITS </vt:lpstr>
      <vt:lpstr>PowerPoint Presentation</vt:lpstr>
      <vt:lpstr>PowerPoint Presentation</vt:lpstr>
      <vt:lpstr>Perencanaan dan Proses Pembelajaran</vt:lpstr>
      <vt:lpstr>Perencanaan dan Proses Pembelajaran</vt:lpstr>
      <vt:lpstr>Beban Studi, Masa Studi dan sks</vt:lpstr>
      <vt:lpstr>Evaluasi Proses dan Hasil Belajar Mahasiswa</vt:lpstr>
      <vt:lpstr>Evaluasi Proses dan Hasil Belajar Mahasiswa</vt:lpstr>
      <vt:lpstr>Evaluasi Proses dan Hasil Belajar Mahasiswa</vt:lpstr>
      <vt:lpstr>Evaluasi Proses dan Hasil Belajar Mahasiswa</vt:lpstr>
      <vt:lpstr>Evaluasi Proses dan Hasil Belajar Mahasiswa</vt:lpstr>
      <vt:lpstr>Evaluasi Proses dan Hasil Belajar Mahasiswa</vt:lpstr>
      <vt:lpstr>Cuti Studi Sementara</vt:lpstr>
      <vt:lpstr>Berhenti Studi</vt:lpstr>
      <vt:lpstr>Ketentuan Khusus: Program Magister</vt:lpstr>
      <vt:lpstr>Ketentuan Khusus: Program Magister Jalur Reguler</vt:lpstr>
      <vt:lpstr>Ketentuan Khusus: Program Magister Jalur Reguler</vt:lpstr>
      <vt:lpstr>Ketentuan Khusus: Program Magister Jalur Riset</vt:lpstr>
      <vt:lpstr>Ketentuan Khusus: Program Doktor Sarjana Unggul</vt:lpstr>
      <vt:lpstr>Ketentuan Khusus: Program Doktor Sarjana Unggul</vt:lpstr>
      <vt:lpstr>Ketentuan Khusus: Program Doktor</vt:lpstr>
      <vt:lpstr>Ketentuan Khusus: Program Doktor Jalur Reguler</vt:lpstr>
      <vt:lpstr>Ketentuan Khusus: Program Doktor Jalur Riset</vt:lpstr>
      <vt:lpstr>Ujian Disertasi</vt:lpstr>
      <vt:lpstr>Program Kerjasama Akademik</vt:lpstr>
      <vt:lpstr>Program Kerjasama Akademik</vt:lpstr>
      <vt:lpstr>Layanan Akademik</vt:lpstr>
      <vt:lpstr>INFORMASI PENTING</vt:lpstr>
      <vt:lpstr>PowerPoint Presentation</vt:lpstr>
      <vt:lpstr>DAFTAR ULANG</vt:lpstr>
      <vt:lpstr>DAFTAR ULANG</vt:lpstr>
      <vt:lpstr>KALENDER AKADEMIK</vt:lpstr>
      <vt:lpstr>STATUS MAHASISWA</vt:lpstr>
      <vt:lpstr>SYARAT CUTI</vt:lpstr>
      <vt:lpstr>PROSEDURE CUTI</vt:lpstr>
      <vt:lpstr>LAYANAN ONLINE MAHASISWA</vt:lpstr>
      <vt:lpstr>PENYEBAB CUTI DILUAR JADWAL</vt:lpstr>
      <vt:lpstr>STATUS MAHASISWA</vt:lpstr>
      <vt:lpstr>BIAYA PENDIDIKAN!</vt:lpstr>
      <vt:lpstr>BIAYA PENDIDIKAN-Pembebasan SPP/UKT!</vt:lpstr>
      <vt:lpstr>BIAYA PENDIDIKAN-SPP/UKT Hanya 10%!</vt:lpstr>
      <vt:lpstr>BIAYA PENDIDIKAN-Dapat Menarik SPP/UKT!</vt:lpstr>
      <vt:lpstr>BIAYA PENDIDIKAN-Dapat Menarik SPP/UKT!</vt:lpstr>
      <vt:lpstr>PIN  Penomoran Ijazah Nasional</vt:lpstr>
      <vt:lpstr>SKPI Surat Keterangan Pendamping Ijazah</vt:lpstr>
      <vt:lpstr>PowerPoint Presentation</vt:lpstr>
      <vt:lpstr>Website Pascasarjana</vt:lpstr>
      <vt:lpstr>International Office</vt:lpstr>
      <vt:lpstr>Perpustakaan ITS</vt:lpstr>
      <vt:lpstr>DPTSI – Direktorat Pengembangan Teknologi &amp; Sistem Informasi</vt:lpstr>
      <vt:lpstr>PowerPoint Presentation</vt:lpstr>
      <vt:lpstr>PowerPoint Presentation</vt:lpstr>
      <vt:lpstr>IPITS PRODI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Vincentius Raki Mahindara</dc:creator>
  <cp:lastModifiedBy>ardy</cp:lastModifiedBy>
  <cp:revision>105</cp:revision>
  <dcterms:created xsi:type="dcterms:W3CDTF">2018-12-17T06:26:38Z</dcterms:created>
  <dcterms:modified xsi:type="dcterms:W3CDTF">2021-08-24T03:39:55Z</dcterms:modified>
</cp:coreProperties>
</file>