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8"/>
  </p:notesMasterIdLst>
  <p:sldIdLst>
    <p:sldId id="266" r:id="rId2"/>
    <p:sldId id="268" r:id="rId3"/>
    <p:sldId id="278" r:id="rId4"/>
    <p:sldId id="281" r:id="rId5"/>
    <p:sldId id="295" r:id="rId6"/>
    <p:sldId id="292" r:id="rId7"/>
    <p:sldId id="293" r:id="rId8"/>
    <p:sldId id="294" r:id="rId9"/>
    <p:sldId id="258" r:id="rId10"/>
    <p:sldId id="259" r:id="rId11"/>
    <p:sldId id="260" r:id="rId12"/>
    <p:sldId id="287" r:id="rId13"/>
    <p:sldId id="288" r:id="rId14"/>
    <p:sldId id="289" r:id="rId15"/>
    <p:sldId id="267" r:id="rId16"/>
    <p:sldId id="280" r:id="rId17"/>
    <p:sldId id="269" r:id="rId18"/>
    <p:sldId id="276" r:id="rId19"/>
    <p:sldId id="279" r:id="rId20"/>
    <p:sldId id="277" r:id="rId21"/>
    <p:sldId id="270" r:id="rId22"/>
    <p:sldId id="296" r:id="rId23"/>
    <p:sldId id="304" r:id="rId24"/>
    <p:sldId id="301" r:id="rId25"/>
    <p:sldId id="302" r:id="rId26"/>
    <p:sldId id="272" r:id="rId27"/>
    <p:sldId id="273" r:id="rId28"/>
    <p:sldId id="282" r:id="rId29"/>
    <p:sldId id="283" r:id="rId30"/>
    <p:sldId id="285" r:id="rId31"/>
    <p:sldId id="291" r:id="rId32"/>
    <p:sldId id="299" r:id="rId33"/>
    <p:sldId id="300" r:id="rId34"/>
    <p:sldId id="275" r:id="rId35"/>
    <p:sldId id="264" r:id="rId36"/>
    <p:sldId id="265"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690"/>
  </p:normalViewPr>
  <p:slideViewPr>
    <p:cSldViewPr snapToGrid="0">
      <p:cViewPr>
        <p:scale>
          <a:sx n="66" d="100"/>
          <a:sy n="66" d="100"/>
        </p:scale>
        <p:origin x="2670" y="13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bf8a438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bf8a438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682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878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082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114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900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705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026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28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7934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3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000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ebf8a4383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ebf8a4383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5576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8464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bf8a4383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bf8a438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289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bf8a4383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ebf8a4383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536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bf8a438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bf8a438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ebf8a4383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ebf8a4383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bf8a4383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bf8a4383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bf8a4383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bf8a4383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bf8a4383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bf8a4383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374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bf8a4383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bf8a4383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9727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bf8a4383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bf8a4383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71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bf8a4383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bf8a4383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4053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bf8a4383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bf8a4383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00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tif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tiff"/><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9.jpg"/><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jpg"/><Relationship Id="rId7" Type="http://schemas.openxmlformats.org/officeDocument/2006/relationships/image" Target="../media/image84.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 Id="rId9" Type="http://schemas.openxmlformats.org/officeDocument/2006/relationships/image" Target="../media/image8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7.jpg"/><Relationship Id="rId7" Type="http://schemas.openxmlformats.org/officeDocument/2006/relationships/image" Target="../media/image91.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6.jpg"/><Relationship Id="rId5" Type="http://schemas.openxmlformats.org/officeDocument/2006/relationships/image" Target="../media/image95.jpeg"/><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347" y="333375"/>
            <a:ext cx="3267075" cy="323165"/>
          </a:xfrm>
          <a:prstGeom prst="rect">
            <a:avLst/>
          </a:prstGeom>
          <a:noFill/>
        </p:spPr>
        <p:txBody>
          <a:bodyPr wrap="square" rtlCol="0">
            <a:spAutoFit/>
          </a:bodyPr>
          <a:lstStyle/>
          <a:p>
            <a:r>
              <a:rPr lang="en-US" sz="1500" b="1" dirty="0"/>
              <a:t>PROTOMODEL LABORATORY</a:t>
            </a:r>
          </a:p>
        </p:txBody>
      </p:sp>
      <p:pic>
        <p:nvPicPr>
          <p:cNvPr id="6" name="Picture 5"/>
          <p:cNvPicPr>
            <a:picLocks noChangeAspect="1"/>
          </p:cNvPicPr>
          <p:nvPr/>
        </p:nvPicPr>
        <p:blipFill>
          <a:blip r:embed="rId2"/>
          <a:stretch>
            <a:fillRect/>
          </a:stretch>
        </p:blipFill>
        <p:spPr>
          <a:xfrm>
            <a:off x="0" y="1195387"/>
            <a:ext cx="9144000" cy="2498981"/>
          </a:xfrm>
          <a:prstGeom prst="rect">
            <a:avLst/>
          </a:prstGeom>
        </p:spPr>
      </p:pic>
      <p:sp>
        <p:nvSpPr>
          <p:cNvPr id="7" name="TextBox 6">
            <a:extLst>
              <a:ext uri="{FF2B5EF4-FFF2-40B4-BE49-F238E27FC236}">
                <a16:creationId xmlns:a16="http://schemas.microsoft.com/office/drawing/2014/main" id="{F868AFAF-22F6-F640-936E-34F0892AF184}"/>
              </a:ext>
            </a:extLst>
          </p:cNvPr>
          <p:cNvSpPr txBox="1"/>
          <p:nvPr/>
        </p:nvSpPr>
        <p:spPr>
          <a:xfrm>
            <a:off x="524505" y="4025295"/>
            <a:ext cx="5322498" cy="784830"/>
          </a:xfrm>
          <a:prstGeom prst="rect">
            <a:avLst/>
          </a:prstGeom>
          <a:noFill/>
        </p:spPr>
        <p:txBody>
          <a:bodyPr wrap="square" rtlCol="0">
            <a:spAutoFit/>
          </a:bodyPr>
          <a:lstStyle/>
          <a:p>
            <a:r>
              <a:rPr lang="en-US" sz="1500" b="1" dirty="0" err="1"/>
              <a:t>Departemen</a:t>
            </a:r>
            <a:r>
              <a:rPr lang="en-US" sz="1500" b="1" dirty="0"/>
              <a:t> Desain </a:t>
            </a:r>
            <a:r>
              <a:rPr lang="en-US" sz="1500" b="1" dirty="0" err="1"/>
              <a:t>Produk</a:t>
            </a:r>
            <a:endParaRPr lang="en-US" sz="1500" b="1" dirty="0"/>
          </a:p>
          <a:p>
            <a:r>
              <a:rPr lang="en-US" sz="1500" b="1" dirty="0" err="1"/>
              <a:t>Fakultas</a:t>
            </a:r>
            <a:r>
              <a:rPr lang="en-US" sz="1500" b="1" dirty="0"/>
              <a:t> Desain </a:t>
            </a:r>
            <a:r>
              <a:rPr lang="en-US" sz="1500" b="1" dirty="0" err="1"/>
              <a:t>Kreatif</a:t>
            </a:r>
            <a:r>
              <a:rPr lang="en-US" sz="1500" b="1" dirty="0"/>
              <a:t> dan </a:t>
            </a:r>
            <a:r>
              <a:rPr lang="en-US" sz="1500" b="1" dirty="0" err="1"/>
              <a:t>Bisnis</a:t>
            </a:r>
            <a:r>
              <a:rPr lang="en-US" sz="1500" b="1" dirty="0"/>
              <a:t> Digital (F-CREABIZ)</a:t>
            </a:r>
          </a:p>
          <a:p>
            <a:r>
              <a:rPr lang="en-US" sz="1500" b="1" dirty="0"/>
              <a:t>ITS</a:t>
            </a:r>
            <a:endParaRPr lang="id-ID" sz="1500" dirty="0"/>
          </a:p>
        </p:txBody>
      </p:sp>
      <p:sp>
        <p:nvSpPr>
          <p:cNvPr id="8" name="TextBox 7">
            <a:extLst>
              <a:ext uri="{FF2B5EF4-FFF2-40B4-BE49-F238E27FC236}">
                <a16:creationId xmlns:a16="http://schemas.microsoft.com/office/drawing/2014/main" id="{C7831B32-0081-D84F-B172-51247F7BC181}"/>
              </a:ext>
            </a:extLst>
          </p:cNvPr>
          <p:cNvSpPr txBox="1"/>
          <p:nvPr/>
        </p:nvSpPr>
        <p:spPr>
          <a:xfrm>
            <a:off x="524505" y="333375"/>
            <a:ext cx="3267075" cy="1015663"/>
          </a:xfrm>
          <a:prstGeom prst="rect">
            <a:avLst/>
          </a:prstGeom>
          <a:noFill/>
        </p:spPr>
        <p:txBody>
          <a:bodyPr wrap="square" rtlCol="0">
            <a:spAutoFit/>
          </a:bodyPr>
          <a:lstStyle/>
          <a:p>
            <a:r>
              <a:rPr lang="en-US" sz="1500" b="1" dirty="0"/>
              <a:t>LAB PROTOMODEL</a:t>
            </a:r>
          </a:p>
          <a:p>
            <a:r>
              <a:rPr lang="en-US" sz="1500" dirty="0"/>
              <a:t>Prototyping &amp; 3D Modeling Laboratory </a:t>
            </a:r>
            <a:endParaRPr lang="id-ID" sz="1500" dirty="0"/>
          </a:p>
          <a:p>
            <a:endParaRPr lang="en-US" sz="1500" b="1" dirty="0"/>
          </a:p>
        </p:txBody>
      </p:sp>
      <p:cxnSp>
        <p:nvCxnSpPr>
          <p:cNvPr id="3" name="Straight Connector 2">
            <a:extLst>
              <a:ext uri="{FF2B5EF4-FFF2-40B4-BE49-F238E27FC236}">
                <a16:creationId xmlns:a16="http://schemas.microsoft.com/office/drawing/2014/main" id="{E085BC50-39C5-2446-A47B-5829ECEEA3A5}"/>
              </a:ext>
            </a:extLst>
          </p:cNvPr>
          <p:cNvCxnSpPr>
            <a:cxnSpLocks/>
          </p:cNvCxnSpPr>
          <p:nvPr/>
        </p:nvCxnSpPr>
        <p:spPr>
          <a:xfrm>
            <a:off x="2545782" y="342001"/>
            <a:ext cx="0" cy="2597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475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53" name="Picture 52">
            <a:extLst>
              <a:ext uri="{FF2B5EF4-FFF2-40B4-BE49-F238E27FC236}">
                <a16:creationId xmlns:a16="http://schemas.microsoft.com/office/drawing/2014/main" id="{B96F133B-925B-8240-8358-08C52810BF68}"/>
              </a:ext>
            </a:extLst>
          </p:cNvPr>
          <p:cNvPicPr>
            <a:picLocks noChangeAspect="1"/>
          </p:cNvPicPr>
          <p:nvPr/>
        </p:nvPicPr>
        <p:blipFill>
          <a:blip r:embed="rId3"/>
          <a:stretch>
            <a:fillRect/>
          </a:stretch>
        </p:blipFill>
        <p:spPr>
          <a:xfrm>
            <a:off x="285196" y="3304997"/>
            <a:ext cx="4412042" cy="1572609"/>
          </a:xfrm>
          <a:prstGeom prst="rect">
            <a:avLst/>
          </a:prstGeom>
        </p:spPr>
      </p:pic>
      <p:pic>
        <p:nvPicPr>
          <p:cNvPr id="55" name="Picture 54">
            <a:extLst>
              <a:ext uri="{FF2B5EF4-FFF2-40B4-BE49-F238E27FC236}">
                <a16:creationId xmlns:a16="http://schemas.microsoft.com/office/drawing/2014/main" id="{17CB2E26-F387-7A49-AC49-1DF679984137}"/>
              </a:ext>
            </a:extLst>
          </p:cNvPr>
          <p:cNvPicPr>
            <a:picLocks noChangeAspect="1"/>
          </p:cNvPicPr>
          <p:nvPr/>
        </p:nvPicPr>
        <p:blipFill>
          <a:blip r:embed="rId4"/>
          <a:stretch>
            <a:fillRect/>
          </a:stretch>
        </p:blipFill>
        <p:spPr>
          <a:xfrm>
            <a:off x="4839785" y="3465035"/>
            <a:ext cx="4277711" cy="1577406"/>
          </a:xfrm>
          <a:prstGeom prst="rect">
            <a:avLst/>
          </a:prstGeom>
        </p:spPr>
      </p:pic>
      <p:sp>
        <p:nvSpPr>
          <p:cNvPr id="56" name="TextBox 55">
            <a:extLst>
              <a:ext uri="{FF2B5EF4-FFF2-40B4-BE49-F238E27FC236}">
                <a16:creationId xmlns:a16="http://schemas.microsoft.com/office/drawing/2014/main" id="{F0BC1DD2-D793-CA4D-96CD-639E7FE7B843}"/>
              </a:ext>
            </a:extLst>
          </p:cNvPr>
          <p:cNvSpPr txBox="1"/>
          <p:nvPr/>
        </p:nvSpPr>
        <p:spPr>
          <a:xfrm>
            <a:off x="215843" y="3012055"/>
            <a:ext cx="1933543" cy="307777"/>
          </a:xfrm>
          <a:prstGeom prst="rect">
            <a:avLst/>
          </a:prstGeom>
          <a:noFill/>
        </p:spPr>
        <p:txBody>
          <a:bodyPr wrap="none" rtlCol="0">
            <a:spAutoFit/>
          </a:bodyPr>
          <a:lstStyle/>
          <a:p>
            <a:r>
              <a:rPr lang="en-US" b="1" dirty="0"/>
              <a:t>Road Map </a:t>
            </a:r>
            <a:r>
              <a:rPr lang="en-US" b="1" dirty="0" err="1"/>
              <a:t>Penelitian</a:t>
            </a:r>
            <a:endParaRPr lang="en-US" b="1" dirty="0"/>
          </a:p>
        </p:txBody>
      </p:sp>
      <p:sp>
        <p:nvSpPr>
          <p:cNvPr id="59" name="TextBox 58">
            <a:extLst>
              <a:ext uri="{FF2B5EF4-FFF2-40B4-BE49-F238E27FC236}">
                <a16:creationId xmlns:a16="http://schemas.microsoft.com/office/drawing/2014/main" id="{B8DD1536-4D85-3143-9BD7-9D30AD143A23}"/>
              </a:ext>
            </a:extLst>
          </p:cNvPr>
          <p:cNvSpPr txBox="1"/>
          <p:nvPr/>
        </p:nvSpPr>
        <p:spPr>
          <a:xfrm>
            <a:off x="4839785" y="3023982"/>
            <a:ext cx="3821880" cy="307777"/>
          </a:xfrm>
          <a:prstGeom prst="rect">
            <a:avLst/>
          </a:prstGeom>
          <a:noFill/>
        </p:spPr>
        <p:txBody>
          <a:bodyPr wrap="none" rtlCol="0">
            <a:spAutoFit/>
          </a:bodyPr>
          <a:lstStyle/>
          <a:p>
            <a:r>
              <a:rPr lang="en-US" b="1" dirty="0"/>
              <a:t>Road Map </a:t>
            </a:r>
            <a:r>
              <a:rPr lang="en-US" b="1" dirty="0" err="1"/>
              <a:t>Pengabdian</a:t>
            </a:r>
            <a:r>
              <a:rPr lang="en-US" b="1" dirty="0"/>
              <a:t> </a:t>
            </a:r>
            <a:r>
              <a:rPr lang="en-US" b="1" dirty="0" err="1"/>
              <a:t>Kepada</a:t>
            </a:r>
            <a:r>
              <a:rPr lang="en-US" b="1" dirty="0"/>
              <a:t> Masyarakat</a:t>
            </a:r>
          </a:p>
        </p:txBody>
      </p:sp>
      <p:sp>
        <p:nvSpPr>
          <p:cNvPr id="57" name="TextBox 56">
            <a:extLst>
              <a:ext uri="{FF2B5EF4-FFF2-40B4-BE49-F238E27FC236}">
                <a16:creationId xmlns:a16="http://schemas.microsoft.com/office/drawing/2014/main" id="{DAF0A084-65A9-AE45-889F-56628AF32573}"/>
              </a:ext>
            </a:extLst>
          </p:cNvPr>
          <p:cNvSpPr txBox="1"/>
          <p:nvPr/>
        </p:nvSpPr>
        <p:spPr>
          <a:xfrm>
            <a:off x="215843" y="535008"/>
            <a:ext cx="7586596" cy="2923877"/>
          </a:xfrm>
          <a:prstGeom prst="rect">
            <a:avLst/>
          </a:prstGeom>
          <a:noFill/>
        </p:spPr>
        <p:txBody>
          <a:bodyPr wrap="square" rtlCol="0">
            <a:spAutoFit/>
          </a:bodyPr>
          <a:lstStyle/>
          <a:p>
            <a:pPr lvl="0"/>
            <a:r>
              <a:rPr lang="en-US" b="1" dirty="0"/>
              <a:t>Pendidikan</a:t>
            </a:r>
            <a:endParaRPr lang="en-ID" b="1" dirty="0"/>
          </a:p>
          <a:p>
            <a:r>
              <a:rPr lang="en-US" dirty="0" err="1"/>
              <a:t>Sebagai</a:t>
            </a:r>
            <a:r>
              <a:rPr lang="en-US" dirty="0"/>
              <a:t> </a:t>
            </a:r>
            <a:r>
              <a:rPr lang="en-US" dirty="0" err="1"/>
              <a:t>fasilitator</a:t>
            </a:r>
            <a:r>
              <a:rPr lang="en-US" dirty="0"/>
              <a:t> </a:t>
            </a:r>
            <a:r>
              <a:rPr lang="en-US" dirty="0" err="1"/>
              <a:t>pemurwarupaan</a:t>
            </a:r>
            <a:r>
              <a:rPr lang="en-US" dirty="0"/>
              <a:t> </a:t>
            </a:r>
            <a:r>
              <a:rPr lang="en-US" dirty="0" err="1"/>
              <a:t>konsep</a:t>
            </a:r>
            <a:r>
              <a:rPr lang="en-US" dirty="0"/>
              <a:t>, </a:t>
            </a:r>
            <a:r>
              <a:rPr lang="en-US" dirty="0" err="1"/>
              <a:t>hasil</a:t>
            </a:r>
            <a:r>
              <a:rPr lang="en-US" dirty="0"/>
              <a:t> </a:t>
            </a:r>
            <a:r>
              <a:rPr lang="en-US" dirty="0" err="1"/>
              <a:t>analisis</a:t>
            </a:r>
            <a:r>
              <a:rPr lang="en-US" dirty="0"/>
              <a:t>, </a:t>
            </a:r>
            <a:r>
              <a:rPr lang="en-US" dirty="0" err="1"/>
              <a:t>eksperimen</a:t>
            </a:r>
            <a:r>
              <a:rPr lang="en-US" dirty="0"/>
              <a:t> dan uji </a:t>
            </a:r>
            <a:r>
              <a:rPr lang="en-US" dirty="0" err="1"/>
              <a:t>coba</a:t>
            </a:r>
            <a:r>
              <a:rPr lang="en-US" dirty="0"/>
              <a:t> </a:t>
            </a:r>
            <a:r>
              <a:rPr lang="en-US" dirty="0" err="1"/>
              <a:t>usabilitas</a:t>
            </a:r>
            <a:r>
              <a:rPr lang="en-US" dirty="0"/>
              <a:t> </a:t>
            </a:r>
            <a:r>
              <a:rPr lang="en-US" dirty="0" err="1"/>
              <a:t>produk</a:t>
            </a:r>
            <a:r>
              <a:rPr lang="en-US" dirty="0"/>
              <a:t> </a:t>
            </a:r>
            <a:r>
              <a:rPr lang="en-US" dirty="0" err="1"/>
              <a:t>hasil</a:t>
            </a:r>
            <a:r>
              <a:rPr lang="en-US" dirty="0"/>
              <a:t> </a:t>
            </a:r>
            <a:r>
              <a:rPr lang="en-US" dirty="0" err="1"/>
              <a:t>perancangan</a:t>
            </a:r>
            <a:r>
              <a:rPr lang="en-US" dirty="0"/>
              <a:t> </a:t>
            </a:r>
            <a:r>
              <a:rPr lang="en-US" dirty="0" err="1"/>
              <a:t>dengan</a:t>
            </a:r>
            <a:r>
              <a:rPr lang="en-US" dirty="0"/>
              <a:t> </a:t>
            </a:r>
            <a:r>
              <a:rPr lang="en-US" dirty="0" err="1"/>
              <a:t>memperhatikan</a:t>
            </a:r>
            <a:r>
              <a:rPr lang="en-US" dirty="0"/>
              <a:t> </a:t>
            </a:r>
            <a:r>
              <a:rPr lang="en-US" dirty="0" err="1"/>
              <a:t>faktor</a:t>
            </a:r>
            <a:r>
              <a:rPr lang="en-US" dirty="0"/>
              <a:t> </a:t>
            </a:r>
            <a:r>
              <a:rPr lang="en-US" dirty="0" err="1"/>
              <a:t>utama</a:t>
            </a:r>
            <a:r>
              <a:rPr lang="en-US" dirty="0"/>
              <a:t> </a:t>
            </a:r>
            <a:r>
              <a:rPr lang="en-US" dirty="0" err="1"/>
              <a:t>firmitas</a:t>
            </a:r>
            <a:r>
              <a:rPr lang="en-US" dirty="0"/>
              <a:t> dan </a:t>
            </a:r>
            <a:r>
              <a:rPr lang="en-US" dirty="0" err="1"/>
              <a:t>utilitas</a:t>
            </a:r>
            <a:r>
              <a:rPr lang="en-US" dirty="0"/>
              <a:t>. </a:t>
            </a:r>
            <a:r>
              <a:rPr lang="en-US" dirty="0" err="1"/>
              <a:t>Mengadakan</a:t>
            </a:r>
            <a:r>
              <a:rPr lang="en-US" dirty="0"/>
              <a:t> </a:t>
            </a:r>
            <a:r>
              <a:rPr lang="en-US" dirty="0" err="1"/>
              <a:t>praktikum</a:t>
            </a:r>
            <a:r>
              <a:rPr lang="en-US" dirty="0"/>
              <a:t> </a:t>
            </a:r>
            <a:r>
              <a:rPr lang="en-US" dirty="0" err="1"/>
              <a:t>dalam</a:t>
            </a:r>
            <a:r>
              <a:rPr lang="en-US" dirty="0"/>
              <a:t> Mata </a:t>
            </a:r>
            <a:r>
              <a:rPr lang="en-US" dirty="0" err="1"/>
              <a:t>Kuliah</a:t>
            </a:r>
            <a:r>
              <a:rPr lang="en-US" dirty="0"/>
              <a:t> yang </a:t>
            </a:r>
            <a:r>
              <a:rPr lang="en-US" dirty="0" err="1"/>
              <a:t>dibawahi</a:t>
            </a:r>
            <a:r>
              <a:rPr lang="en-US" dirty="0"/>
              <a:t> oleh Lab, </a:t>
            </a:r>
            <a:r>
              <a:rPr lang="en-US" dirty="0" err="1"/>
              <a:t>diantaranya</a:t>
            </a:r>
            <a:r>
              <a:rPr lang="en-US" dirty="0"/>
              <a:t>:</a:t>
            </a:r>
          </a:p>
          <a:p>
            <a:pPr marL="228600" indent="-228600">
              <a:buAutoNum type="arabicPeriod"/>
            </a:pPr>
            <a:r>
              <a:rPr lang="en-US" sz="1000" dirty="0"/>
              <a:t>Computer Aided Manufacturing</a:t>
            </a:r>
          </a:p>
          <a:p>
            <a:pPr marL="228600" indent="-228600">
              <a:buAutoNum type="arabicPeriod"/>
            </a:pPr>
            <a:r>
              <a:rPr lang="en-US" sz="1000" dirty="0"/>
              <a:t>Dasar Desain 2</a:t>
            </a:r>
          </a:p>
          <a:p>
            <a:pPr marL="228600" indent="-228600">
              <a:buAutoNum type="arabicPeriod"/>
            </a:pPr>
            <a:r>
              <a:rPr lang="en-US" sz="1000" dirty="0" smtClean="0"/>
              <a:t>Studio </a:t>
            </a:r>
            <a:r>
              <a:rPr lang="en-US" sz="1000" dirty="0" err="1" smtClean="0"/>
              <a:t>Desain</a:t>
            </a:r>
            <a:r>
              <a:rPr lang="en-US" sz="1000" dirty="0" smtClean="0"/>
              <a:t> </a:t>
            </a:r>
            <a:r>
              <a:rPr lang="en-US" sz="1000" dirty="0" err="1" smtClean="0"/>
              <a:t>Produk</a:t>
            </a:r>
            <a:endParaRPr lang="en-US" sz="1000" dirty="0"/>
          </a:p>
          <a:p>
            <a:pPr marL="228600" indent="-228600">
              <a:buAutoNum type="arabicPeriod"/>
            </a:pPr>
            <a:r>
              <a:rPr lang="en-US" sz="1000" dirty="0" err="1" smtClean="0"/>
              <a:t>Desain</a:t>
            </a:r>
            <a:r>
              <a:rPr lang="en-US" sz="1000" dirty="0" smtClean="0"/>
              <a:t> </a:t>
            </a:r>
            <a:r>
              <a:rPr lang="en-US" sz="1000" dirty="0" err="1" smtClean="0"/>
              <a:t>Produk</a:t>
            </a:r>
            <a:r>
              <a:rPr lang="en-US" sz="1000" dirty="0" smtClean="0"/>
              <a:t> </a:t>
            </a:r>
            <a:r>
              <a:rPr lang="en-US" sz="1000" dirty="0" err="1" smtClean="0"/>
              <a:t>Perhiasan</a:t>
            </a:r>
            <a:endParaRPr lang="en-US" sz="1000" dirty="0" smtClean="0"/>
          </a:p>
          <a:p>
            <a:pPr marL="228600" indent="-228600">
              <a:buAutoNum type="arabicPeriod"/>
            </a:pPr>
            <a:r>
              <a:rPr lang="en-US" sz="1000" dirty="0" err="1" smtClean="0"/>
              <a:t>Desain</a:t>
            </a:r>
            <a:r>
              <a:rPr lang="en-US" sz="1000" dirty="0" smtClean="0"/>
              <a:t> </a:t>
            </a:r>
            <a:r>
              <a:rPr lang="en-US" sz="1000" dirty="0" err="1" smtClean="0"/>
              <a:t>Produk</a:t>
            </a:r>
            <a:r>
              <a:rPr lang="en-US" sz="1000" dirty="0" smtClean="0"/>
              <a:t> </a:t>
            </a:r>
            <a:r>
              <a:rPr lang="en-US" sz="1000" dirty="0" err="1" smtClean="0"/>
              <a:t>Furnitur</a:t>
            </a:r>
            <a:endParaRPr lang="en-US" sz="1000" dirty="0" smtClean="0"/>
          </a:p>
          <a:p>
            <a:pPr marL="228600" indent="-228600">
              <a:buAutoNum type="arabicPeriod"/>
            </a:pPr>
            <a:r>
              <a:rPr lang="en-US" sz="1000" dirty="0" err="1" smtClean="0"/>
              <a:t>Desain</a:t>
            </a:r>
            <a:r>
              <a:rPr lang="en-US" sz="1000" dirty="0" smtClean="0"/>
              <a:t> </a:t>
            </a:r>
            <a:r>
              <a:rPr lang="en-US" sz="1000" dirty="0" err="1" smtClean="0"/>
              <a:t>Produk</a:t>
            </a:r>
            <a:r>
              <a:rPr lang="en-US" sz="1000" dirty="0" smtClean="0"/>
              <a:t> Toys</a:t>
            </a:r>
          </a:p>
          <a:p>
            <a:pPr marL="228600" indent="-228600">
              <a:buAutoNum type="arabicPeriod"/>
            </a:pPr>
            <a:r>
              <a:rPr lang="en-US" sz="1000" dirty="0" err="1" smtClean="0"/>
              <a:t>Desain</a:t>
            </a:r>
            <a:r>
              <a:rPr lang="en-US" sz="1000" dirty="0" smtClean="0"/>
              <a:t> </a:t>
            </a:r>
            <a:r>
              <a:rPr lang="en-US" sz="1000" dirty="0" err="1" smtClean="0"/>
              <a:t>Produk</a:t>
            </a:r>
            <a:r>
              <a:rPr lang="en-US" sz="1000" dirty="0" smtClean="0"/>
              <a:t> Apparel</a:t>
            </a:r>
          </a:p>
          <a:p>
            <a:pPr marL="228600" indent="-228600">
              <a:buAutoNum type="arabicPeriod"/>
            </a:pPr>
            <a:r>
              <a:rPr lang="en-US" sz="1000" dirty="0" err="1" smtClean="0"/>
              <a:t>Desain</a:t>
            </a:r>
            <a:r>
              <a:rPr lang="en-US" sz="1000" dirty="0" smtClean="0"/>
              <a:t> </a:t>
            </a:r>
            <a:r>
              <a:rPr lang="en-US" sz="1000" dirty="0" err="1" smtClean="0"/>
              <a:t>Produk</a:t>
            </a:r>
            <a:r>
              <a:rPr lang="en-US" sz="1000" dirty="0" smtClean="0"/>
              <a:t> </a:t>
            </a:r>
            <a:r>
              <a:rPr lang="en-US" sz="1000" dirty="0" err="1" smtClean="0"/>
              <a:t>Transportasi</a:t>
            </a:r>
            <a:endParaRPr lang="en-US" sz="1000" dirty="0" smtClean="0"/>
          </a:p>
          <a:p>
            <a:pPr marL="228600" indent="-228600">
              <a:buAutoNum type="arabicPeriod"/>
            </a:pPr>
            <a:r>
              <a:rPr lang="en-US" sz="1000" dirty="0" smtClean="0"/>
              <a:t>Prototype </a:t>
            </a:r>
            <a:r>
              <a:rPr lang="en-US" sz="1000" dirty="0" err="1" smtClean="0"/>
              <a:t>dan</a:t>
            </a:r>
            <a:r>
              <a:rPr lang="en-US" sz="1000" dirty="0" smtClean="0"/>
              <a:t> Model</a:t>
            </a:r>
            <a:endParaRPr lang="en-US" sz="1000" dirty="0"/>
          </a:p>
          <a:p>
            <a:pPr marL="228600" indent="-228600">
              <a:buAutoNum type="arabicPeriod"/>
            </a:pPr>
            <a:r>
              <a:rPr lang="en-US" sz="1000" dirty="0" smtClean="0"/>
              <a:t>Material </a:t>
            </a:r>
            <a:r>
              <a:rPr lang="en-US" sz="1000" dirty="0"/>
              <a:t>dan Proses </a:t>
            </a:r>
          </a:p>
          <a:p>
            <a:endParaRPr lang="en-ID" dirty="0"/>
          </a:p>
          <a:p>
            <a:endParaRPr lang="en-US" dirty="0"/>
          </a:p>
        </p:txBody>
      </p:sp>
      <p:sp>
        <p:nvSpPr>
          <p:cNvPr id="58" name="TextBox 57">
            <a:extLst>
              <a:ext uri="{FF2B5EF4-FFF2-40B4-BE49-F238E27FC236}">
                <a16:creationId xmlns:a16="http://schemas.microsoft.com/office/drawing/2014/main" id="{0EE22C76-13FF-EC4C-963D-018A55360FB1}"/>
              </a:ext>
            </a:extLst>
          </p:cNvPr>
          <p:cNvSpPr txBox="1"/>
          <p:nvPr/>
        </p:nvSpPr>
        <p:spPr>
          <a:xfrm>
            <a:off x="215843" y="71861"/>
            <a:ext cx="1547218" cy="307777"/>
          </a:xfrm>
          <a:prstGeom prst="rect">
            <a:avLst/>
          </a:prstGeom>
          <a:noFill/>
        </p:spPr>
        <p:txBody>
          <a:bodyPr wrap="none" rtlCol="0">
            <a:spAutoFit/>
          </a:bodyPr>
          <a:lstStyle/>
          <a:p>
            <a:r>
              <a:rPr lang="en-US" b="1" dirty="0"/>
              <a:t>Lab </a:t>
            </a:r>
            <a:r>
              <a:rPr lang="en-US" b="1" dirty="0" err="1"/>
              <a:t>Protomodel</a:t>
            </a:r>
            <a:endParaRPr lang="en-US"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57200" y="17760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err="1"/>
              <a:t>Aktifitas</a:t>
            </a:r>
            <a:r>
              <a:rPr lang="en" dirty="0"/>
              <a:t> </a:t>
            </a:r>
            <a:r>
              <a:rPr lang="en" dirty="0" err="1"/>
              <a:t>Laboratorium</a:t>
            </a:r>
            <a:r>
              <a:rPr lang="en" dirty="0"/>
              <a:t> </a:t>
            </a:r>
            <a:r>
              <a:rPr lang="en" dirty="0" err="1"/>
              <a:t>Protomodel</a:t>
            </a:r>
            <a:endParaRPr dirty="0"/>
          </a:p>
        </p:txBody>
      </p:sp>
      <p:pic>
        <p:nvPicPr>
          <p:cNvPr id="4" name="Picture 2">
            <a:extLst>
              <a:ext uri="{FF2B5EF4-FFF2-40B4-BE49-F238E27FC236}">
                <a16:creationId xmlns:a16="http://schemas.microsoft.com/office/drawing/2014/main" id="{6CE7C310-D353-234D-9D35-46A1BC30F7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417382"/>
            <a:ext cx="2709333" cy="1524000"/>
          </a:xfrm>
          <a:prstGeom prst="rect">
            <a:avLst/>
          </a:prstGeom>
          <a:noFill/>
          <a:ln w="9525">
            <a:noFill/>
            <a:miter lim="800000"/>
            <a:headEnd/>
            <a:tailEnd/>
          </a:ln>
          <a:effectLst/>
        </p:spPr>
      </p:pic>
      <p:pic>
        <p:nvPicPr>
          <p:cNvPr id="5" name="Picture 3" descr="D:\~Gallery\CNC DIY\WPC\IMG_20170107_141510.jpg">
            <a:extLst>
              <a:ext uri="{FF2B5EF4-FFF2-40B4-BE49-F238E27FC236}">
                <a16:creationId xmlns:a16="http://schemas.microsoft.com/office/drawing/2014/main" id="{7830A2A2-7F9E-5E46-86F1-A4A2397B1BB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60852" y="1417382"/>
            <a:ext cx="2743200" cy="1543050"/>
          </a:xfrm>
          <a:prstGeom prst="rect">
            <a:avLst/>
          </a:prstGeom>
          <a:noFill/>
        </p:spPr>
      </p:pic>
      <p:pic>
        <p:nvPicPr>
          <p:cNvPr id="6" name="Picture 4">
            <a:extLst>
              <a:ext uri="{FF2B5EF4-FFF2-40B4-BE49-F238E27FC236}">
                <a16:creationId xmlns:a16="http://schemas.microsoft.com/office/drawing/2014/main" id="{BA5FA5A7-3ACD-6247-BEAB-7661773E7A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400" y="1417382"/>
            <a:ext cx="2743200" cy="1543050"/>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F1C2D66E-32E1-3846-B86F-15DA13166B47}"/>
              </a:ext>
            </a:extLst>
          </p:cNvPr>
          <p:cNvSpPr txBox="1"/>
          <p:nvPr/>
        </p:nvSpPr>
        <p:spPr>
          <a:xfrm>
            <a:off x="434381" y="1110593"/>
            <a:ext cx="1965603" cy="307777"/>
          </a:xfrm>
          <a:prstGeom prst="rect">
            <a:avLst/>
          </a:prstGeom>
          <a:noFill/>
        </p:spPr>
        <p:txBody>
          <a:bodyPr wrap="none" rtlCol="0">
            <a:spAutoFit/>
          </a:bodyPr>
          <a:lstStyle/>
          <a:p>
            <a:r>
              <a:rPr lang="en-US" dirty="0"/>
              <a:t>Design (3D Modeling)</a:t>
            </a:r>
          </a:p>
        </p:txBody>
      </p:sp>
      <p:sp>
        <p:nvSpPr>
          <p:cNvPr id="10" name="TextBox 9">
            <a:extLst>
              <a:ext uri="{FF2B5EF4-FFF2-40B4-BE49-F238E27FC236}">
                <a16:creationId xmlns:a16="http://schemas.microsoft.com/office/drawing/2014/main" id="{D75AC0BA-877C-E247-8E9A-C700F6A4E027}"/>
              </a:ext>
            </a:extLst>
          </p:cNvPr>
          <p:cNvSpPr txBox="1"/>
          <p:nvPr/>
        </p:nvSpPr>
        <p:spPr>
          <a:xfrm>
            <a:off x="3166533" y="1110592"/>
            <a:ext cx="2582758" cy="307777"/>
          </a:xfrm>
          <a:prstGeom prst="rect">
            <a:avLst/>
          </a:prstGeom>
          <a:noFill/>
        </p:spPr>
        <p:txBody>
          <a:bodyPr wrap="none" rtlCol="0">
            <a:spAutoFit/>
          </a:bodyPr>
          <a:lstStyle/>
          <a:p>
            <a:r>
              <a:rPr lang="en-US" dirty="0"/>
              <a:t>Programming (CAM Software)</a:t>
            </a:r>
          </a:p>
        </p:txBody>
      </p:sp>
      <p:sp>
        <p:nvSpPr>
          <p:cNvPr id="11" name="TextBox 10">
            <a:extLst>
              <a:ext uri="{FF2B5EF4-FFF2-40B4-BE49-F238E27FC236}">
                <a16:creationId xmlns:a16="http://schemas.microsoft.com/office/drawing/2014/main" id="{1B47ACCB-F296-2A42-AE15-FB88FF794EFD}"/>
              </a:ext>
            </a:extLst>
          </p:cNvPr>
          <p:cNvSpPr txBox="1"/>
          <p:nvPr/>
        </p:nvSpPr>
        <p:spPr>
          <a:xfrm>
            <a:off x="5943600" y="1116868"/>
            <a:ext cx="1013419" cy="369332"/>
          </a:xfrm>
          <a:prstGeom prst="rect">
            <a:avLst/>
          </a:prstGeom>
          <a:noFill/>
        </p:spPr>
        <p:txBody>
          <a:bodyPr wrap="none" rtlCol="0">
            <a:spAutoFit/>
          </a:bodyPr>
          <a:lstStyle/>
          <a:p>
            <a:r>
              <a:rPr lang="en-US" dirty="0"/>
              <a:t>Finishing</a:t>
            </a:r>
          </a:p>
        </p:txBody>
      </p:sp>
      <p:sp>
        <p:nvSpPr>
          <p:cNvPr id="7" name="Rectangle 6">
            <a:extLst>
              <a:ext uri="{FF2B5EF4-FFF2-40B4-BE49-F238E27FC236}">
                <a16:creationId xmlns:a16="http://schemas.microsoft.com/office/drawing/2014/main" id="{34E24194-19A5-AA49-AA56-9135EA97F5DA}"/>
              </a:ext>
            </a:extLst>
          </p:cNvPr>
          <p:cNvSpPr/>
          <p:nvPr/>
        </p:nvSpPr>
        <p:spPr>
          <a:xfrm>
            <a:off x="434381" y="750306"/>
            <a:ext cx="1822935" cy="307777"/>
          </a:xfrm>
          <a:prstGeom prst="rect">
            <a:avLst/>
          </a:prstGeom>
        </p:spPr>
        <p:txBody>
          <a:bodyPr wrap="none">
            <a:spAutoFit/>
          </a:bodyPr>
          <a:lstStyle/>
          <a:p>
            <a:r>
              <a:rPr lang="en-US" b="1" dirty="0"/>
              <a:t>Digital prototyping</a:t>
            </a:r>
            <a:endParaRPr lang="en-US" dirty="0"/>
          </a:p>
        </p:txBody>
      </p:sp>
      <p:sp>
        <p:nvSpPr>
          <p:cNvPr id="8" name="Rectangle 7">
            <a:extLst>
              <a:ext uri="{FF2B5EF4-FFF2-40B4-BE49-F238E27FC236}">
                <a16:creationId xmlns:a16="http://schemas.microsoft.com/office/drawing/2014/main" id="{E262871C-2F9E-6649-A302-72436541BA3A}"/>
              </a:ext>
            </a:extLst>
          </p:cNvPr>
          <p:cNvSpPr/>
          <p:nvPr/>
        </p:nvSpPr>
        <p:spPr>
          <a:xfrm>
            <a:off x="2021642" y="3002692"/>
            <a:ext cx="4572000" cy="1615827"/>
          </a:xfrm>
          <a:prstGeom prst="rect">
            <a:avLst/>
          </a:prstGeom>
        </p:spPr>
        <p:txBody>
          <a:bodyPr>
            <a:spAutoFit/>
          </a:bodyPr>
          <a:lstStyle/>
          <a:p>
            <a:r>
              <a:rPr lang="en-US" sz="1100" dirty="0"/>
              <a:t>From design to rapid prototyping process using 3 axis CNC machine. Creating master model based on </a:t>
            </a:r>
            <a:r>
              <a:rPr lang="en-US" sz="1100" dirty="0" err="1"/>
              <a:t>compsite</a:t>
            </a:r>
            <a:r>
              <a:rPr lang="en-US" sz="1100" dirty="0"/>
              <a:t> casing methods.</a:t>
            </a:r>
          </a:p>
          <a:p>
            <a:pPr>
              <a:buFontTx/>
              <a:buChar char="-"/>
            </a:pPr>
            <a:r>
              <a:rPr lang="en-US" sz="1100" dirty="0"/>
              <a:t> Digital design using 3D modeling software.</a:t>
            </a:r>
          </a:p>
          <a:p>
            <a:pPr>
              <a:buFontTx/>
              <a:buChar char="-"/>
            </a:pPr>
            <a:r>
              <a:rPr lang="en-US" sz="1100" dirty="0"/>
              <a:t> Parts and CAM preparation modeling.</a:t>
            </a:r>
          </a:p>
          <a:p>
            <a:pPr>
              <a:buFontTx/>
              <a:buChar char="-"/>
            </a:pPr>
            <a:r>
              <a:rPr lang="en-US" sz="1100" dirty="0"/>
              <a:t> G-code programming using CAM software.</a:t>
            </a:r>
          </a:p>
          <a:p>
            <a:pPr>
              <a:buFontTx/>
              <a:buChar char="-"/>
            </a:pPr>
            <a:r>
              <a:rPr lang="en-US" sz="1100" dirty="0"/>
              <a:t> Material preparation.</a:t>
            </a:r>
          </a:p>
          <a:p>
            <a:pPr>
              <a:buFontTx/>
              <a:buChar char="-"/>
            </a:pPr>
            <a:r>
              <a:rPr lang="en-US" sz="1100" dirty="0"/>
              <a:t> CNC 3 axis machining process.</a:t>
            </a:r>
          </a:p>
          <a:p>
            <a:pPr>
              <a:buFontTx/>
              <a:buChar char="-"/>
            </a:pPr>
            <a:r>
              <a:rPr lang="en-US" sz="1100" dirty="0"/>
              <a:t> Primary surface treatment.</a:t>
            </a:r>
          </a:p>
          <a:p>
            <a:pPr>
              <a:buFontTx/>
              <a:buChar char="-"/>
            </a:pPr>
            <a:r>
              <a:rPr lang="en-US" sz="1100" dirty="0"/>
              <a:t> Finishing.</a:t>
            </a:r>
          </a:p>
        </p:txBody>
      </p:sp>
      <p:pic>
        <p:nvPicPr>
          <p:cNvPr id="12" name="Picture 11">
            <a:extLst>
              <a:ext uri="{FF2B5EF4-FFF2-40B4-BE49-F238E27FC236}">
                <a16:creationId xmlns:a16="http://schemas.microsoft.com/office/drawing/2014/main" id="{D12944E0-21E5-774A-B11F-33EBAE796A5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57200" y="3002692"/>
            <a:ext cx="1500996" cy="19843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57200" y="17760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err="1"/>
              <a:t>Aktifitas</a:t>
            </a:r>
            <a:r>
              <a:rPr lang="en" dirty="0"/>
              <a:t> </a:t>
            </a:r>
            <a:r>
              <a:rPr lang="en" dirty="0" err="1"/>
              <a:t>Laboratorium</a:t>
            </a:r>
            <a:r>
              <a:rPr lang="en" dirty="0"/>
              <a:t> </a:t>
            </a:r>
            <a:r>
              <a:rPr lang="en" dirty="0" err="1"/>
              <a:t>Protomodel</a:t>
            </a:r>
            <a:endParaRPr dirty="0"/>
          </a:p>
        </p:txBody>
      </p:sp>
      <p:sp>
        <p:nvSpPr>
          <p:cNvPr id="7" name="Rectangle 6">
            <a:extLst>
              <a:ext uri="{FF2B5EF4-FFF2-40B4-BE49-F238E27FC236}">
                <a16:creationId xmlns:a16="http://schemas.microsoft.com/office/drawing/2014/main" id="{34E24194-19A5-AA49-AA56-9135EA97F5DA}"/>
              </a:ext>
            </a:extLst>
          </p:cNvPr>
          <p:cNvSpPr/>
          <p:nvPr/>
        </p:nvSpPr>
        <p:spPr>
          <a:xfrm>
            <a:off x="434381" y="750306"/>
            <a:ext cx="1231427" cy="307777"/>
          </a:xfrm>
          <a:prstGeom prst="rect">
            <a:avLst/>
          </a:prstGeom>
        </p:spPr>
        <p:txBody>
          <a:bodyPr wrap="none">
            <a:spAutoFit/>
          </a:bodyPr>
          <a:lstStyle/>
          <a:p>
            <a:r>
              <a:rPr lang="en-US" b="1" dirty="0"/>
              <a:t>CNC Project</a:t>
            </a:r>
            <a:endParaRPr lang="en-US" dirty="0"/>
          </a:p>
        </p:txBody>
      </p:sp>
      <p:pic>
        <p:nvPicPr>
          <p:cNvPr id="16" name="Picture 15">
            <a:extLst>
              <a:ext uri="{FF2B5EF4-FFF2-40B4-BE49-F238E27FC236}">
                <a16:creationId xmlns:a16="http://schemas.microsoft.com/office/drawing/2014/main" id="{E0312FA9-3B72-4F44-AF5B-DAF43AD8EDE3}"/>
              </a:ext>
            </a:extLst>
          </p:cNvPr>
          <p:cNvPicPr>
            <a:picLocks noChangeAspect="1"/>
          </p:cNvPicPr>
          <p:nvPr/>
        </p:nvPicPr>
        <p:blipFill>
          <a:blip r:embed="rId3"/>
          <a:stretch>
            <a:fillRect/>
          </a:stretch>
        </p:blipFill>
        <p:spPr>
          <a:xfrm>
            <a:off x="7021975" y="454753"/>
            <a:ext cx="2039345" cy="917705"/>
          </a:xfrm>
          <a:prstGeom prst="rect">
            <a:avLst/>
          </a:prstGeom>
        </p:spPr>
      </p:pic>
      <p:pic>
        <p:nvPicPr>
          <p:cNvPr id="28" name="Picture 27">
            <a:extLst>
              <a:ext uri="{FF2B5EF4-FFF2-40B4-BE49-F238E27FC236}">
                <a16:creationId xmlns:a16="http://schemas.microsoft.com/office/drawing/2014/main" id="{30C9D5DC-0821-A64F-9330-E4643C2619A0}"/>
              </a:ext>
            </a:extLst>
          </p:cNvPr>
          <p:cNvPicPr>
            <a:picLocks noChangeAspect="1"/>
          </p:cNvPicPr>
          <p:nvPr/>
        </p:nvPicPr>
        <p:blipFill rotWithShape="1">
          <a:blip r:embed="rId4"/>
          <a:srcRect l="27264" r="24528"/>
          <a:stretch/>
        </p:blipFill>
        <p:spPr>
          <a:xfrm>
            <a:off x="457200" y="1164566"/>
            <a:ext cx="2451729" cy="2288600"/>
          </a:xfrm>
          <a:prstGeom prst="rect">
            <a:avLst/>
          </a:prstGeom>
        </p:spPr>
      </p:pic>
      <p:pic>
        <p:nvPicPr>
          <p:cNvPr id="32" name="Picture 31">
            <a:extLst>
              <a:ext uri="{FF2B5EF4-FFF2-40B4-BE49-F238E27FC236}">
                <a16:creationId xmlns:a16="http://schemas.microsoft.com/office/drawing/2014/main" id="{A217AFB1-136D-294A-93D4-2977BD9E0BA2}"/>
              </a:ext>
            </a:extLst>
          </p:cNvPr>
          <p:cNvPicPr>
            <a:picLocks noChangeAspect="1"/>
          </p:cNvPicPr>
          <p:nvPr/>
        </p:nvPicPr>
        <p:blipFill>
          <a:blip r:embed="rId5"/>
          <a:stretch>
            <a:fillRect/>
          </a:stretch>
        </p:blipFill>
        <p:spPr>
          <a:xfrm>
            <a:off x="2949450" y="3535765"/>
            <a:ext cx="2472805" cy="1390953"/>
          </a:xfrm>
          <a:prstGeom prst="rect">
            <a:avLst/>
          </a:prstGeom>
        </p:spPr>
      </p:pic>
      <p:pic>
        <p:nvPicPr>
          <p:cNvPr id="34" name="Picture 33">
            <a:extLst>
              <a:ext uri="{FF2B5EF4-FFF2-40B4-BE49-F238E27FC236}">
                <a16:creationId xmlns:a16="http://schemas.microsoft.com/office/drawing/2014/main" id="{37C3BC0A-DCE9-9C4D-A33B-6DC5CD7F471F}"/>
              </a:ext>
            </a:extLst>
          </p:cNvPr>
          <p:cNvPicPr>
            <a:picLocks noChangeAspect="1"/>
          </p:cNvPicPr>
          <p:nvPr/>
        </p:nvPicPr>
        <p:blipFill>
          <a:blip r:embed="rId6"/>
          <a:stretch>
            <a:fillRect/>
          </a:stretch>
        </p:blipFill>
        <p:spPr>
          <a:xfrm>
            <a:off x="457200" y="3535765"/>
            <a:ext cx="2472806" cy="1390953"/>
          </a:xfrm>
          <a:prstGeom prst="rect">
            <a:avLst/>
          </a:prstGeom>
        </p:spPr>
      </p:pic>
      <p:pic>
        <p:nvPicPr>
          <p:cNvPr id="38" name="Picture 37">
            <a:extLst>
              <a:ext uri="{FF2B5EF4-FFF2-40B4-BE49-F238E27FC236}">
                <a16:creationId xmlns:a16="http://schemas.microsoft.com/office/drawing/2014/main" id="{A0999825-F1BF-084D-B2D6-FF38702B4962}"/>
              </a:ext>
            </a:extLst>
          </p:cNvPr>
          <p:cNvPicPr>
            <a:picLocks noChangeAspect="1"/>
          </p:cNvPicPr>
          <p:nvPr/>
        </p:nvPicPr>
        <p:blipFill rotWithShape="1">
          <a:blip r:embed="rId7"/>
          <a:srcRect t="24351"/>
          <a:stretch/>
        </p:blipFill>
        <p:spPr>
          <a:xfrm>
            <a:off x="5441699" y="3535764"/>
            <a:ext cx="3268778" cy="1390953"/>
          </a:xfrm>
          <a:prstGeom prst="rect">
            <a:avLst/>
          </a:prstGeom>
        </p:spPr>
      </p:pic>
      <p:pic>
        <p:nvPicPr>
          <p:cNvPr id="40" name="Picture 39">
            <a:extLst>
              <a:ext uri="{FF2B5EF4-FFF2-40B4-BE49-F238E27FC236}">
                <a16:creationId xmlns:a16="http://schemas.microsoft.com/office/drawing/2014/main" id="{8EE3361D-961D-B54B-8C6B-56EC2D719AE4}"/>
              </a:ext>
            </a:extLst>
          </p:cNvPr>
          <p:cNvPicPr>
            <a:picLocks noChangeAspect="1"/>
          </p:cNvPicPr>
          <p:nvPr/>
        </p:nvPicPr>
        <p:blipFill rotWithShape="1">
          <a:blip r:embed="rId8"/>
          <a:srcRect b="7490"/>
          <a:stretch/>
        </p:blipFill>
        <p:spPr>
          <a:xfrm rot="10800000">
            <a:off x="7021975" y="2373810"/>
            <a:ext cx="2039345" cy="1075467"/>
          </a:xfrm>
          <a:prstGeom prst="rect">
            <a:avLst/>
          </a:prstGeom>
        </p:spPr>
      </p:pic>
      <p:pic>
        <p:nvPicPr>
          <p:cNvPr id="42" name="Picture 41">
            <a:extLst>
              <a:ext uri="{FF2B5EF4-FFF2-40B4-BE49-F238E27FC236}">
                <a16:creationId xmlns:a16="http://schemas.microsoft.com/office/drawing/2014/main" id="{1B29E8C8-E94A-E346-8012-BB50B8CB7B21}"/>
              </a:ext>
            </a:extLst>
          </p:cNvPr>
          <p:cNvPicPr>
            <a:picLocks noChangeAspect="1"/>
          </p:cNvPicPr>
          <p:nvPr/>
        </p:nvPicPr>
        <p:blipFill rotWithShape="1">
          <a:blip r:embed="rId9"/>
          <a:srcRect l="13812" t="8915"/>
          <a:stretch/>
        </p:blipFill>
        <p:spPr>
          <a:xfrm>
            <a:off x="7021976" y="1381258"/>
            <a:ext cx="2039345" cy="969859"/>
          </a:xfrm>
          <a:prstGeom prst="rect">
            <a:avLst/>
          </a:prstGeom>
        </p:spPr>
      </p:pic>
      <p:pic>
        <p:nvPicPr>
          <p:cNvPr id="44" name="Picture 43">
            <a:extLst>
              <a:ext uri="{FF2B5EF4-FFF2-40B4-BE49-F238E27FC236}">
                <a16:creationId xmlns:a16="http://schemas.microsoft.com/office/drawing/2014/main" id="{923AF7BD-540F-FC4C-8689-1318A193E960}"/>
              </a:ext>
            </a:extLst>
          </p:cNvPr>
          <p:cNvPicPr>
            <a:picLocks noChangeAspect="1"/>
          </p:cNvPicPr>
          <p:nvPr/>
        </p:nvPicPr>
        <p:blipFill rotWithShape="1">
          <a:blip r:embed="rId10"/>
          <a:srcRect l="11828" r="16024"/>
          <a:stretch/>
        </p:blipFill>
        <p:spPr>
          <a:xfrm>
            <a:off x="2926132" y="2373271"/>
            <a:ext cx="1740760" cy="1085748"/>
          </a:xfrm>
          <a:prstGeom prst="rect">
            <a:avLst/>
          </a:prstGeom>
        </p:spPr>
      </p:pic>
      <p:pic>
        <p:nvPicPr>
          <p:cNvPr id="46" name="Picture 45">
            <a:extLst>
              <a:ext uri="{FF2B5EF4-FFF2-40B4-BE49-F238E27FC236}">
                <a16:creationId xmlns:a16="http://schemas.microsoft.com/office/drawing/2014/main" id="{7FDEB895-2189-0641-8CE4-3F9B09A92650}"/>
              </a:ext>
            </a:extLst>
          </p:cNvPr>
          <p:cNvPicPr>
            <a:picLocks noChangeAspect="1"/>
          </p:cNvPicPr>
          <p:nvPr/>
        </p:nvPicPr>
        <p:blipFill rotWithShape="1">
          <a:blip r:embed="rId11"/>
          <a:srcRect l="13617" r="10150"/>
          <a:stretch/>
        </p:blipFill>
        <p:spPr>
          <a:xfrm>
            <a:off x="2930007" y="1164566"/>
            <a:ext cx="1740760" cy="1027554"/>
          </a:xfrm>
          <a:prstGeom prst="rect">
            <a:avLst/>
          </a:prstGeom>
        </p:spPr>
      </p:pic>
      <p:pic>
        <p:nvPicPr>
          <p:cNvPr id="50" name="Picture 49">
            <a:extLst>
              <a:ext uri="{FF2B5EF4-FFF2-40B4-BE49-F238E27FC236}">
                <a16:creationId xmlns:a16="http://schemas.microsoft.com/office/drawing/2014/main" id="{E03B90AF-7512-5146-9E10-261182F4ED90}"/>
              </a:ext>
            </a:extLst>
          </p:cNvPr>
          <p:cNvPicPr>
            <a:picLocks noChangeAspect="1"/>
          </p:cNvPicPr>
          <p:nvPr/>
        </p:nvPicPr>
        <p:blipFill>
          <a:blip r:embed="rId12"/>
          <a:stretch>
            <a:fillRect/>
          </a:stretch>
        </p:blipFill>
        <p:spPr>
          <a:xfrm>
            <a:off x="4684095" y="1160677"/>
            <a:ext cx="2289842" cy="2288600"/>
          </a:xfrm>
          <a:prstGeom prst="rect">
            <a:avLst/>
          </a:prstGeom>
        </p:spPr>
      </p:pic>
      <p:sp>
        <p:nvSpPr>
          <p:cNvPr id="51" name="TextBox 50">
            <a:extLst>
              <a:ext uri="{FF2B5EF4-FFF2-40B4-BE49-F238E27FC236}">
                <a16:creationId xmlns:a16="http://schemas.microsoft.com/office/drawing/2014/main" id="{ECC58641-023C-7046-9451-5E5B879C8591}"/>
              </a:ext>
            </a:extLst>
          </p:cNvPr>
          <p:cNvSpPr txBox="1"/>
          <p:nvPr/>
        </p:nvSpPr>
        <p:spPr>
          <a:xfrm>
            <a:off x="3086221" y="2176139"/>
            <a:ext cx="1420582" cy="307777"/>
          </a:xfrm>
          <a:prstGeom prst="rect">
            <a:avLst/>
          </a:prstGeom>
          <a:noFill/>
        </p:spPr>
        <p:txBody>
          <a:bodyPr wrap="none" rtlCol="0">
            <a:spAutoFit/>
          </a:bodyPr>
          <a:lstStyle/>
          <a:p>
            <a:r>
              <a:rPr lang="en-US" dirty="0"/>
              <a:t>Plastic injection</a:t>
            </a:r>
          </a:p>
        </p:txBody>
      </p:sp>
    </p:spTree>
    <p:extLst>
      <p:ext uri="{BB962C8B-B14F-4D97-AF65-F5344CB8AC3E}">
        <p14:creationId xmlns:p14="http://schemas.microsoft.com/office/powerpoint/2010/main" val="326908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57200" y="17760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err="1"/>
              <a:t>Aktifitas</a:t>
            </a:r>
            <a:r>
              <a:rPr lang="en" dirty="0"/>
              <a:t> </a:t>
            </a:r>
            <a:r>
              <a:rPr lang="en" dirty="0" err="1"/>
              <a:t>Laboratorium</a:t>
            </a:r>
            <a:r>
              <a:rPr lang="en" dirty="0"/>
              <a:t> </a:t>
            </a:r>
            <a:r>
              <a:rPr lang="en" dirty="0" err="1"/>
              <a:t>Protomodel</a:t>
            </a:r>
            <a:endParaRPr dirty="0"/>
          </a:p>
        </p:txBody>
      </p:sp>
      <p:sp>
        <p:nvSpPr>
          <p:cNvPr id="7" name="Rectangle 6">
            <a:extLst>
              <a:ext uri="{FF2B5EF4-FFF2-40B4-BE49-F238E27FC236}">
                <a16:creationId xmlns:a16="http://schemas.microsoft.com/office/drawing/2014/main" id="{34E24194-19A5-AA49-AA56-9135EA97F5DA}"/>
              </a:ext>
            </a:extLst>
          </p:cNvPr>
          <p:cNvSpPr/>
          <p:nvPr/>
        </p:nvSpPr>
        <p:spPr>
          <a:xfrm>
            <a:off x="434381" y="750306"/>
            <a:ext cx="3264035" cy="307777"/>
          </a:xfrm>
          <a:prstGeom prst="rect">
            <a:avLst/>
          </a:prstGeom>
        </p:spPr>
        <p:txBody>
          <a:bodyPr wrap="none">
            <a:spAutoFit/>
          </a:bodyPr>
          <a:lstStyle/>
          <a:p>
            <a:r>
              <a:rPr lang="en-US" b="1" dirty="0"/>
              <a:t>Prototyping (Transportation Design)</a:t>
            </a:r>
            <a:endParaRPr lang="en-US" dirty="0"/>
          </a:p>
        </p:txBody>
      </p:sp>
      <p:pic>
        <p:nvPicPr>
          <p:cNvPr id="10" name="Picture 9">
            <a:extLst>
              <a:ext uri="{FF2B5EF4-FFF2-40B4-BE49-F238E27FC236}">
                <a16:creationId xmlns:a16="http://schemas.microsoft.com/office/drawing/2014/main" id="{438FD31F-7389-A34D-9220-7C3B6F7FAC7B}"/>
              </a:ext>
            </a:extLst>
          </p:cNvPr>
          <p:cNvPicPr>
            <a:picLocks noChangeAspect="1"/>
          </p:cNvPicPr>
          <p:nvPr/>
        </p:nvPicPr>
        <p:blipFill>
          <a:blip r:embed="rId3"/>
          <a:stretch>
            <a:fillRect/>
          </a:stretch>
        </p:blipFill>
        <p:spPr>
          <a:xfrm>
            <a:off x="3666148" y="2599893"/>
            <a:ext cx="5172975" cy="2327838"/>
          </a:xfrm>
          <a:prstGeom prst="rect">
            <a:avLst/>
          </a:prstGeom>
        </p:spPr>
      </p:pic>
      <p:pic>
        <p:nvPicPr>
          <p:cNvPr id="12" name="Picture 11">
            <a:extLst>
              <a:ext uri="{FF2B5EF4-FFF2-40B4-BE49-F238E27FC236}">
                <a16:creationId xmlns:a16="http://schemas.microsoft.com/office/drawing/2014/main" id="{6152E065-D853-DF41-AF70-864A6F05DFB7}"/>
              </a:ext>
            </a:extLst>
          </p:cNvPr>
          <p:cNvPicPr>
            <a:picLocks noChangeAspect="1"/>
          </p:cNvPicPr>
          <p:nvPr/>
        </p:nvPicPr>
        <p:blipFill>
          <a:blip r:embed="rId4"/>
          <a:stretch>
            <a:fillRect/>
          </a:stretch>
        </p:blipFill>
        <p:spPr>
          <a:xfrm>
            <a:off x="789688" y="3774810"/>
            <a:ext cx="2562046" cy="1152921"/>
          </a:xfrm>
          <a:prstGeom prst="rect">
            <a:avLst/>
          </a:prstGeom>
        </p:spPr>
      </p:pic>
      <p:pic>
        <p:nvPicPr>
          <p:cNvPr id="17" name="Picture 16">
            <a:extLst>
              <a:ext uri="{FF2B5EF4-FFF2-40B4-BE49-F238E27FC236}">
                <a16:creationId xmlns:a16="http://schemas.microsoft.com/office/drawing/2014/main" id="{A83DC3A9-8117-654E-B420-1D71816EBCD8}"/>
              </a:ext>
            </a:extLst>
          </p:cNvPr>
          <p:cNvPicPr>
            <a:picLocks noChangeAspect="1"/>
          </p:cNvPicPr>
          <p:nvPr/>
        </p:nvPicPr>
        <p:blipFill rotWithShape="1">
          <a:blip r:embed="rId5"/>
          <a:srcRect l="13372" r="9535"/>
          <a:stretch/>
        </p:blipFill>
        <p:spPr>
          <a:xfrm>
            <a:off x="789688" y="2284354"/>
            <a:ext cx="2553419" cy="1490457"/>
          </a:xfrm>
          <a:prstGeom prst="rect">
            <a:avLst/>
          </a:prstGeom>
        </p:spPr>
      </p:pic>
      <p:pic>
        <p:nvPicPr>
          <p:cNvPr id="19" name="Picture 18">
            <a:extLst>
              <a:ext uri="{FF2B5EF4-FFF2-40B4-BE49-F238E27FC236}">
                <a16:creationId xmlns:a16="http://schemas.microsoft.com/office/drawing/2014/main" id="{5138BE57-4299-264A-B64C-8176BC0A557C}"/>
              </a:ext>
            </a:extLst>
          </p:cNvPr>
          <p:cNvPicPr>
            <a:picLocks noChangeAspect="1"/>
          </p:cNvPicPr>
          <p:nvPr/>
        </p:nvPicPr>
        <p:blipFill>
          <a:blip r:embed="rId6"/>
          <a:stretch>
            <a:fillRect/>
          </a:stretch>
        </p:blipFill>
        <p:spPr>
          <a:xfrm>
            <a:off x="798315" y="1135315"/>
            <a:ext cx="2553419" cy="1149039"/>
          </a:xfrm>
          <a:prstGeom prst="rect">
            <a:avLst/>
          </a:prstGeom>
        </p:spPr>
      </p:pic>
      <p:pic>
        <p:nvPicPr>
          <p:cNvPr id="25" name="Picture 24">
            <a:extLst>
              <a:ext uri="{FF2B5EF4-FFF2-40B4-BE49-F238E27FC236}">
                <a16:creationId xmlns:a16="http://schemas.microsoft.com/office/drawing/2014/main" id="{120402CA-E106-B046-82C2-6990DA294375}"/>
              </a:ext>
            </a:extLst>
          </p:cNvPr>
          <p:cNvPicPr>
            <a:picLocks noChangeAspect="1"/>
          </p:cNvPicPr>
          <p:nvPr/>
        </p:nvPicPr>
        <p:blipFill>
          <a:blip r:embed="rId7"/>
          <a:stretch>
            <a:fillRect/>
          </a:stretch>
        </p:blipFill>
        <p:spPr>
          <a:xfrm>
            <a:off x="6285460" y="1135315"/>
            <a:ext cx="2553663" cy="1436435"/>
          </a:xfrm>
          <a:prstGeom prst="rect">
            <a:avLst/>
          </a:prstGeom>
        </p:spPr>
      </p:pic>
      <p:pic>
        <p:nvPicPr>
          <p:cNvPr id="27" name="Picture 26">
            <a:extLst>
              <a:ext uri="{FF2B5EF4-FFF2-40B4-BE49-F238E27FC236}">
                <a16:creationId xmlns:a16="http://schemas.microsoft.com/office/drawing/2014/main" id="{FD8DE5E7-680D-5044-BBBC-61984A4C5E6B}"/>
              </a:ext>
            </a:extLst>
          </p:cNvPr>
          <p:cNvPicPr>
            <a:picLocks noChangeAspect="1"/>
          </p:cNvPicPr>
          <p:nvPr/>
        </p:nvPicPr>
        <p:blipFill>
          <a:blip r:embed="rId8"/>
          <a:stretch>
            <a:fillRect/>
          </a:stretch>
        </p:blipFill>
        <p:spPr>
          <a:xfrm>
            <a:off x="3666148" y="1135315"/>
            <a:ext cx="2553662" cy="1436435"/>
          </a:xfrm>
          <a:prstGeom prst="rect">
            <a:avLst/>
          </a:prstGeom>
        </p:spPr>
      </p:pic>
    </p:spTree>
    <p:extLst>
      <p:ext uri="{BB962C8B-B14F-4D97-AF65-F5344CB8AC3E}">
        <p14:creationId xmlns:p14="http://schemas.microsoft.com/office/powerpoint/2010/main" val="4189087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57200" y="17760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err="1"/>
              <a:t>Aktifitas</a:t>
            </a:r>
            <a:r>
              <a:rPr lang="en" dirty="0"/>
              <a:t> </a:t>
            </a:r>
            <a:r>
              <a:rPr lang="en" dirty="0" err="1"/>
              <a:t>Laboratorium</a:t>
            </a:r>
            <a:r>
              <a:rPr lang="en" dirty="0"/>
              <a:t> </a:t>
            </a:r>
            <a:r>
              <a:rPr lang="en" dirty="0" err="1"/>
              <a:t>Protomodel</a:t>
            </a:r>
            <a:endParaRPr dirty="0"/>
          </a:p>
        </p:txBody>
      </p:sp>
      <p:sp>
        <p:nvSpPr>
          <p:cNvPr id="7" name="Rectangle 6">
            <a:extLst>
              <a:ext uri="{FF2B5EF4-FFF2-40B4-BE49-F238E27FC236}">
                <a16:creationId xmlns:a16="http://schemas.microsoft.com/office/drawing/2014/main" id="{34E24194-19A5-AA49-AA56-9135EA97F5DA}"/>
              </a:ext>
            </a:extLst>
          </p:cNvPr>
          <p:cNvSpPr/>
          <p:nvPr/>
        </p:nvSpPr>
        <p:spPr>
          <a:xfrm>
            <a:off x="434381" y="750306"/>
            <a:ext cx="2023311" cy="307777"/>
          </a:xfrm>
          <a:prstGeom prst="rect">
            <a:avLst/>
          </a:prstGeom>
        </p:spPr>
        <p:txBody>
          <a:bodyPr wrap="none">
            <a:spAutoFit/>
          </a:bodyPr>
          <a:lstStyle/>
          <a:p>
            <a:r>
              <a:rPr lang="en-US" b="1" dirty="0"/>
              <a:t>Furniture Prototyping</a:t>
            </a:r>
            <a:endParaRPr lang="en-US" dirty="0"/>
          </a:p>
        </p:txBody>
      </p:sp>
      <p:pic>
        <p:nvPicPr>
          <p:cNvPr id="3" name="Picture 2">
            <a:extLst>
              <a:ext uri="{FF2B5EF4-FFF2-40B4-BE49-F238E27FC236}">
                <a16:creationId xmlns:a16="http://schemas.microsoft.com/office/drawing/2014/main" id="{DB162CF5-2547-6B49-B83F-70B8A409C268}"/>
              </a:ext>
            </a:extLst>
          </p:cNvPr>
          <p:cNvPicPr>
            <a:picLocks noChangeAspect="1"/>
          </p:cNvPicPr>
          <p:nvPr/>
        </p:nvPicPr>
        <p:blipFill>
          <a:blip r:embed="rId3"/>
          <a:stretch>
            <a:fillRect/>
          </a:stretch>
        </p:blipFill>
        <p:spPr>
          <a:xfrm>
            <a:off x="3108138" y="1142929"/>
            <a:ext cx="2053761" cy="3651130"/>
          </a:xfrm>
          <a:prstGeom prst="rect">
            <a:avLst/>
          </a:prstGeom>
        </p:spPr>
      </p:pic>
      <p:pic>
        <p:nvPicPr>
          <p:cNvPr id="5" name="Picture 4">
            <a:extLst>
              <a:ext uri="{FF2B5EF4-FFF2-40B4-BE49-F238E27FC236}">
                <a16:creationId xmlns:a16="http://schemas.microsoft.com/office/drawing/2014/main" id="{8E169EF7-30C9-4B40-B689-2396FEAF3FF6}"/>
              </a:ext>
            </a:extLst>
          </p:cNvPr>
          <p:cNvPicPr>
            <a:picLocks noChangeAspect="1"/>
          </p:cNvPicPr>
          <p:nvPr/>
        </p:nvPicPr>
        <p:blipFill>
          <a:blip r:embed="rId4"/>
          <a:stretch>
            <a:fillRect/>
          </a:stretch>
        </p:blipFill>
        <p:spPr>
          <a:xfrm>
            <a:off x="908835" y="1142929"/>
            <a:ext cx="2053761" cy="3651130"/>
          </a:xfrm>
          <a:prstGeom prst="rect">
            <a:avLst/>
          </a:prstGeom>
        </p:spPr>
      </p:pic>
      <p:pic>
        <p:nvPicPr>
          <p:cNvPr id="8" name="Picture 7">
            <a:extLst>
              <a:ext uri="{FF2B5EF4-FFF2-40B4-BE49-F238E27FC236}">
                <a16:creationId xmlns:a16="http://schemas.microsoft.com/office/drawing/2014/main" id="{3C0DC0E5-B823-1C4F-B378-A47C7FABFC6B}"/>
              </a:ext>
            </a:extLst>
          </p:cNvPr>
          <p:cNvPicPr>
            <a:picLocks noChangeAspect="1"/>
          </p:cNvPicPr>
          <p:nvPr/>
        </p:nvPicPr>
        <p:blipFill>
          <a:blip r:embed="rId5"/>
          <a:stretch>
            <a:fillRect/>
          </a:stretch>
        </p:blipFill>
        <p:spPr>
          <a:xfrm>
            <a:off x="5307441" y="1142929"/>
            <a:ext cx="2922160" cy="3652700"/>
          </a:xfrm>
          <a:prstGeom prst="rect">
            <a:avLst/>
          </a:prstGeom>
        </p:spPr>
      </p:pic>
    </p:spTree>
    <p:extLst>
      <p:ext uri="{BB962C8B-B14F-4D97-AF65-F5344CB8AC3E}">
        <p14:creationId xmlns:p14="http://schemas.microsoft.com/office/powerpoint/2010/main" val="2991650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57200" y="17760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err="1"/>
              <a:t>Aktifitas</a:t>
            </a:r>
            <a:r>
              <a:rPr lang="en" dirty="0"/>
              <a:t> </a:t>
            </a:r>
            <a:r>
              <a:rPr lang="en" dirty="0" err="1"/>
              <a:t>Laboratorium</a:t>
            </a:r>
            <a:r>
              <a:rPr lang="en" dirty="0"/>
              <a:t> </a:t>
            </a:r>
            <a:r>
              <a:rPr lang="en" dirty="0" err="1"/>
              <a:t>Protomodel</a:t>
            </a:r>
            <a:endParaRPr dirty="0"/>
          </a:p>
        </p:txBody>
      </p:sp>
      <p:sp>
        <p:nvSpPr>
          <p:cNvPr id="7" name="Rectangle 6">
            <a:extLst>
              <a:ext uri="{FF2B5EF4-FFF2-40B4-BE49-F238E27FC236}">
                <a16:creationId xmlns:a16="http://schemas.microsoft.com/office/drawing/2014/main" id="{34E24194-19A5-AA49-AA56-9135EA97F5DA}"/>
              </a:ext>
            </a:extLst>
          </p:cNvPr>
          <p:cNvSpPr/>
          <p:nvPr/>
        </p:nvSpPr>
        <p:spPr>
          <a:xfrm>
            <a:off x="434381" y="750306"/>
            <a:ext cx="1199367" cy="307777"/>
          </a:xfrm>
          <a:prstGeom prst="rect">
            <a:avLst/>
          </a:prstGeom>
        </p:spPr>
        <p:txBody>
          <a:bodyPr wrap="none">
            <a:spAutoFit/>
          </a:bodyPr>
          <a:lstStyle/>
          <a:p>
            <a:r>
              <a:rPr lang="en-US" b="1" dirty="0" err="1"/>
              <a:t>Perkuliahan</a:t>
            </a:r>
            <a:endParaRPr lang="en-US" dirty="0"/>
          </a:p>
        </p:txBody>
      </p:sp>
      <p:sp>
        <p:nvSpPr>
          <p:cNvPr id="8" name="Rectangle 7">
            <a:extLst>
              <a:ext uri="{FF2B5EF4-FFF2-40B4-BE49-F238E27FC236}">
                <a16:creationId xmlns:a16="http://schemas.microsoft.com/office/drawing/2014/main" id="{E262871C-2F9E-6649-A302-72436541BA3A}"/>
              </a:ext>
            </a:extLst>
          </p:cNvPr>
          <p:cNvSpPr/>
          <p:nvPr/>
        </p:nvSpPr>
        <p:spPr>
          <a:xfrm>
            <a:off x="460684" y="3082162"/>
            <a:ext cx="4572000" cy="1954381"/>
          </a:xfrm>
          <a:prstGeom prst="rect">
            <a:avLst/>
          </a:prstGeom>
        </p:spPr>
        <p:txBody>
          <a:bodyPr>
            <a:spAutoFit/>
          </a:bodyPr>
          <a:lstStyle/>
          <a:p>
            <a:r>
              <a:rPr lang="en-US" sz="1100" dirty="0"/>
              <a:t>Mata </a:t>
            </a:r>
            <a:r>
              <a:rPr lang="en-US" sz="1100" dirty="0" err="1"/>
              <a:t>kuliah</a:t>
            </a:r>
            <a:r>
              <a:rPr lang="en-US" sz="1100" dirty="0"/>
              <a:t> yang </a:t>
            </a:r>
            <a:r>
              <a:rPr lang="en-US" sz="1100" dirty="0" err="1"/>
              <a:t>dilayani</a:t>
            </a:r>
            <a:r>
              <a:rPr lang="en-US" sz="1100" dirty="0"/>
              <a:t> </a:t>
            </a:r>
            <a:r>
              <a:rPr lang="en-US" sz="1100" dirty="0" err="1"/>
              <a:t>dalam</a:t>
            </a:r>
            <a:r>
              <a:rPr lang="en-US" sz="1100" dirty="0"/>
              <a:t> RMK Lab </a:t>
            </a:r>
            <a:r>
              <a:rPr lang="en-US" sz="1100" dirty="0" err="1"/>
              <a:t>Protomodel</a:t>
            </a:r>
            <a:r>
              <a:rPr lang="en-US" sz="1100" dirty="0"/>
              <a:t> :</a:t>
            </a:r>
          </a:p>
          <a:p>
            <a:pPr marL="228600" indent="-228600">
              <a:buAutoNum type="arabicPeriod"/>
            </a:pPr>
            <a:r>
              <a:rPr lang="en-US" sz="1100" dirty="0"/>
              <a:t>Computer Aided Manufacturing</a:t>
            </a:r>
          </a:p>
          <a:p>
            <a:pPr marL="228600" indent="-228600">
              <a:buAutoNum type="arabicPeriod"/>
            </a:pPr>
            <a:r>
              <a:rPr lang="en-US" sz="1100" dirty="0"/>
              <a:t>Dasar Desain 2</a:t>
            </a:r>
          </a:p>
          <a:p>
            <a:pPr marL="228600" indent="-228600">
              <a:buAutoNum type="arabicPeriod"/>
            </a:pPr>
            <a:r>
              <a:rPr lang="en-US" sz="1100" dirty="0"/>
              <a:t>Desain </a:t>
            </a:r>
            <a:r>
              <a:rPr lang="en-US" sz="1100" dirty="0" err="1"/>
              <a:t>Perhiasan</a:t>
            </a:r>
            <a:r>
              <a:rPr lang="en-US" sz="1100" dirty="0"/>
              <a:t> 1</a:t>
            </a:r>
          </a:p>
          <a:p>
            <a:pPr marL="228600" indent="-228600">
              <a:buAutoNum type="arabicPeriod"/>
            </a:pPr>
            <a:r>
              <a:rPr lang="en-US" sz="1100" dirty="0"/>
              <a:t>Desain </a:t>
            </a:r>
            <a:r>
              <a:rPr lang="en-US" sz="1100" dirty="0" err="1"/>
              <a:t>Perhiasan</a:t>
            </a:r>
            <a:r>
              <a:rPr lang="en-US" sz="1100" dirty="0"/>
              <a:t> 2</a:t>
            </a:r>
          </a:p>
          <a:p>
            <a:pPr marL="228600" indent="-228600">
              <a:buAutoNum type="arabicPeriod"/>
            </a:pPr>
            <a:r>
              <a:rPr lang="en-US" sz="1100" dirty="0"/>
              <a:t>Desain </a:t>
            </a:r>
            <a:r>
              <a:rPr lang="en-US" sz="1100" dirty="0" err="1"/>
              <a:t>Produk</a:t>
            </a:r>
            <a:r>
              <a:rPr lang="en-US" sz="1100" dirty="0"/>
              <a:t> 2</a:t>
            </a:r>
          </a:p>
          <a:p>
            <a:pPr marL="228600" indent="-228600">
              <a:buAutoNum type="arabicPeriod"/>
            </a:pPr>
            <a:r>
              <a:rPr lang="en-US" sz="1100" dirty="0"/>
              <a:t>Designer Toy 1</a:t>
            </a:r>
          </a:p>
          <a:p>
            <a:pPr marL="228600" indent="-228600">
              <a:buAutoNum type="arabicPeriod"/>
            </a:pPr>
            <a:r>
              <a:rPr lang="en-US" sz="1100" dirty="0"/>
              <a:t>Designer Toy 2</a:t>
            </a:r>
          </a:p>
          <a:p>
            <a:pPr marL="228600" indent="-228600">
              <a:buAutoNum type="arabicPeriod"/>
            </a:pPr>
            <a:r>
              <a:rPr lang="en-US" sz="1100" dirty="0"/>
              <a:t>Gambar Teknik</a:t>
            </a:r>
          </a:p>
          <a:p>
            <a:pPr marL="228600" indent="-228600">
              <a:buAutoNum type="arabicPeriod"/>
            </a:pPr>
            <a:r>
              <a:rPr lang="en-US" sz="1100" dirty="0"/>
              <a:t>Material dan Proses </a:t>
            </a:r>
          </a:p>
          <a:p>
            <a:endParaRPr lang="en-US" sz="1100" dirty="0"/>
          </a:p>
        </p:txBody>
      </p:sp>
      <p:pic>
        <p:nvPicPr>
          <p:cNvPr id="12" name="Picture 11">
            <a:extLst>
              <a:ext uri="{FF2B5EF4-FFF2-40B4-BE49-F238E27FC236}">
                <a16:creationId xmlns:a16="http://schemas.microsoft.com/office/drawing/2014/main" id="{B94239EB-912E-7446-B3D8-6C1273F62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094" y="1096920"/>
            <a:ext cx="1469402" cy="1959202"/>
          </a:xfrm>
          <a:prstGeom prst="rect">
            <a:avLst/>
          </a:prstGeom>
        </p:spPr>
      </p:pic>
      <p:pic>
        <p:nvPicPr>
          <p:cNvPr id="13" name="Picture 12">
            <a:extLst>
              <a:ext uri="{FF2B5EF4-FFF2-40B4-BE49-F238E27FC236}">
                <a16:creationId xmlns:a16="http://schemas.microsoft.com/office/drawing/2014/main" id="{3017C16B-4031-1548-A9DE-4FCE9CBB25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77166" y="1097720"/>
            <a:ext cx="1380776" cy="912924"/>
          </a:xfrm>
          <a:prstGeom prst="rect">
            <a:avLst/>
          </a:prstGeom>
        </p:spPr>
      </p:pic>
      <p:pic>
        <p:nvPicPr>
          <p:cNvPr id="14" name="Picture 13">
            <a:extLst>
              <a:ext uri="{FF2B5EF4-FFF2-40B4-BE49-F238E27FC236}">
                <a16:creationId xmlns:a16="http://schemas.microsoft.com/office/drawing/2014/main" id="{769B3DFD-A7DA-164E-9A26-17AAF6174B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0612" y="1097720"/>
            <a:ext cx="1469402" cy="1959203"/>
          </a:xfrm>
          <a:prstGeom prst="rect">
            <a:avLst/>
          </a:prstGeom>
        </p:spPr>
      </p:pic>
      <p:pic>
        <p:nvPicPr>
          <p:cNvPr id="22" name="Picture 21">
            <a:extLst>
              <a:ext uri="{FF2B5EF4-FFF2-40B4-BE49-F238E27FC236}">
                <a16:creationId xmlns:a16="http://schemas.microsoft.com/office/drawing/2014/main" id="{73685683-EC6E-D547-A760-78DED685B5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1195" y="1096919"/>
            <a:ext cx="1401411" cy="1051058"/>
          </a:xfrm>
          <a:prstGeom prst="rect">
            <a:avLst/>
          </a:prstGeom>
        </p:spPr>
      </p:pic>
      <p:pic>
        <p:nvPicPr>
          <p:cNvPr id="23" name="Picture 22">
            <a:extLst>
              <a:ext uri="{FF2B5EF4-FFF2-40B4-BE49-F238E27FC236}">
                <a16:creationId xmlns:a16="http://schemas.microsoft.com/office/drawing/2014/main" id="{DDA34C24-E902-3342-983A-7AED0135F57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691195" y="2183137"/>
            <a:ext cx="1401411" cy="868163"/>
          </a:xfrm>
          <a:prstGeom prst="rect">
            <a:avLst/>
          </a:prstGeom>
        </p:spPr>
      </p:pic>
      <p:pic>
        <p:nvPicPr>
          <p:cNvPr id="17" name="Picture 6" descr="D:\~Gallery\CNC DIY\Wood\IMG-20160330-WA0007.jpg">
            <a:extLst>
              <a:ext uri="{FF2B5EF4-FFF2-40B4-BE49-F238E27FC236}">
                <a16:creationId xmlns:a16="http://schemas.microsoft.com/office/drawing/2014/main" id="{09C2C1C1-A579-4C47-9198-7590C99BC4CD}"/>
              </a:ext>
            </a:extLst>
          </p:cNvPr>
          <p:cNvPicPr>
            <a:picLocks noChangeAspect="1" noChangeArrowheads="1"/>
          </p:cNvPicPr>
          <p:nvPr/>
        </p:nvPicPr>
        <p:blipFill>
          <a:blip r:embed="rId8" cstate="print"/>
          <a:srcRect/>
          <a:stretch>
            <a:fillRect/>
          </a:stretch>
        </p:blipFill>
        <p:spPr bwMode="auto">
          <a:xfrm>
            <a:off x="5032684" y="1096919"/>
            <a:ext cx="2605841" cy="1954381"/>
          </a:xfrm>
          <a:prstGeom prst="rect">
            <a:avLst/>
          </a:prstGeom>
          <a:noFill/>
        </p:spPr>
      </p:pic>
      <p:pic>
        <p:nvPicPr>
          <p:cNvPr id="19" name="Picture 8" descr="D:\~Gallery\CNC DIY\MDF\DSCI0114.JPG">
            <a:extLst>
              <a:ext uri="{FF2B5EF4-FFF2-40B4-BE49-F238E27FC236}">
                <a16:creationId xmlns:a16="http://schemas.microsoft.com/office/drawing/2014/main" id="{92DD5959-545A-6046-8EA7-98E7FED65EAF}"/>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077167" y="2021202"/>
            <a:ext cx="1373464" cy="1030098"/>
          </a:xfrm>
          <a:prstGeom prst="rect">
            <a:avLst/>
          </a:prstGeom>
          <a:noFill/>
        </p:spPr>
      </p:pic>
    </p:spTree>
    <p:extLst>
      <p:ext uri="{BB962C8B-B14F-4D97-AF65-F5344CB8AC3E}">
        <p14:creationId xmlns:p14="http://schemas.microsoft.com/office/powerpoint/2010/main" val="2185030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57200" y="17760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err="1"/>
              <a:t>Aktifitas</a:t>
            </a:r>
            <a:r>
              <a:rPr lang="en" dirty="0"/>
              <a:t> </a:t>
            </a:r>
            <a:r>
              <a:rPr lang="en" dirty="0" err="1"/>
              <a:t>Laboratorium</a:t>
            </a:r>
            <a:r>
              <a:rPr lang="en" dirty="0"/>
              <a:t> </a:t>
            </a:r>
            <a:r>
              <a:rPr lang="en" dirty="0" err="1"/>
              <a:t>Protomodel</a:t>
            </a:r>
            <a:endParaRPr dirty="0"/>
          </a:p>
        </p:txBody>
      </p:sp>
      <p:sp>
        <p:nvSpPr>
          <p:cNvPr id="7" name="Rectangle 6">
            <a:extLst>
              <a:ext uri="{FF2B5EF4-FFF2-40B4-BE49-F238E27FC236}">
                <a16:creationId xmlns:a16="http://schemas.microsoft.com/office/drawing/2014/main" id="{34E24194-19A5-AA49-AA56-9135EA97F5DA}"/>
              </a:ext>
            </a:extLst>
          </p:cNvPr>
          <p:cNvSpPr/>
          <p:nvPr/>
        </p:nvSpPr>
        <p:spPr>
          <a:xfrm>
            <a:off x="434381" y="750306"/>
            <a:ext cx="2789546" cy="307777"/>
          </a:xfrm>
          <a:prstGeom prst="rect">
            <a:avLst/>
          </a:prstGeom>
        </p:spPr>
        <p:txBody>
          <a:bodyPr wrap="none">
            <a:spAutoFit/>
          </a:bodyPr>
          <a:lstStyle/>
          <a:p>
            <a:r>
              <a:rPr lang="en-US" b="1" dirty="0" err="1"/>
              <a:t>Penyelenggaraan</a:t>
            </a:r>
            <a:r>
              <a:rPr lang="en-US" b="1" dirty="0"/>
              <a:t> </a:t>
            </a:r>
            <a:r>
              <a:rPr lang="en-US" b="1" dirty="0" err="1"/>
              <a:t>Kuliah</a:t>
            </a:r>
            <a:r>
              <a:rPr lang="en-US" b="1" dirty="0"/>
              <a:t> </a:t>
            </a:r>
            <a:r>
              <a:rPr lang="en-US" b="1" dirty="0" err="1"/>
              <a:t>Tamu</a:t>
            </a:r>
            <a:endParaRPr lang="en-US" dirty="0"/>
          </a:p>
        </p:txBody>
      </p:sp>
      <p:pic>
        <p:nvPicPr>
          <p:cNvPr id="3" name="Picture 2">
            <a:extLst>
              <a:ext uri="{FF2B5EF4-FFF2-40B4-BE49-F238E27FC236}">
                <a16:creationId xmlns:a16="http://schemas.microsoft.com/office/drawing/2014/main" id="{8655463C-1AC8-D54A-9517-CA5B5FFC3E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363" y="1247091"/>
            <a:ext cx="3159981" cy="3053272"/>
          </a:xfrm>
          <a:prstGeom prst="rect">
            <a:avLst/>
          </a:prstGeom>
        </p:spPr>
      </p:pic>
      <p:pic>
        <p:nvPicPr>
          <p:cNvPr id="19" name="Picture 18">
            <a:extLst>
              <a:ext uri="{FF2B5EF4-FFF2-40B4-BE49-F238E27FC236}">
                <a16:creationId xmlns:a16="http://schemas.microsoft.com/office/drawing/2014/main" id="{F3B14201-A297-9240-B394-04AB37F1C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4041" y="1247090"/>
            <a:ext cx="3057122" cy="3052035"/>
          </a:xfrm>
          <a:prstGeom prst="rect">
            <a:avLst/>
          </a:prstGeom>
        </p:spPr>
      </p:pic>
    </p:spTree>
    <p:extLst>
      <p:ext uri="{BB962C8B-B14F-4D97-AF65-F5344CB8AC3E}">
        <p14:creationId xmlns:p14="http://schemas.microsoft.com/office/powerpoint/2010/main" val="2859869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r>
              <a:rPr lang="en-ID" sz="1600" dirty="0" err="1"/>
              <a:t>Prototipe</a:t>
            </a:r>
            <a:r>
              <a:rPr lang="en-ID" sz="1600" dirty="0"/>
              <a:t> </a:t>
            </a:r>
            <a:r>
              <a:rPr lang="en-ID" sz="1600" dirty="0" err="1"/>
              <a:t>Mesin</a:t>
            </a:r>
            <a:r>
              <a:rPr lang="en-ID" sz="1600" dirty="0"/>
              <a:t> CNC 3 Axis </a:t>
            </a:r>
            <a:r>
              <a:rPr lang="en-ID" sz="1600" dirty="0" err="1"/>
              <a:t>Sederhana</a:t>
            </a:r>
            <a:r>
              <a:rPr lang="en-ID" sz="1600" dirty="0"/>
              <a:t> </a:t>
            </a:r>
            <a:r>
              <a:rPr lang="en-ID" sz="1600" dirty="0" err="1"/>
              <a:t>Untuk</a:t>
            </a:r>
            <a:r>
              <a:rPr lang="en-ID" sz="1600" dirty="0"/>
              <a:t> IKM </a:t>
            </a:r>
            <a:r>
              <a:rPr lang="en-ID" sz="1600" dirty="0" err="1"/>
              <a:t>Mainan</a:t>
            </a:r>
            <a:r>
              <a:rPr lang="en-ID" sz="1600" dirty="0"/>
              <a:t> </a:t>
            </a:r>
            <a:r>
              <a:rPr lang="en-ID" sz="1600" dirty="0" err="1"/>
              <a:t>Edukasi</a:t>
            </a:r>
            <a:r>
              <a:rPr lang="en-ID" sz="1600" dirty="0"/>
              <a:t> </a:t>
            </a:r>
            <a:r>
              <a:rPr lang="en-ID" sz="1600" dirty="0" err="1"/>
              <a:t>Berbahan</a:t>
            </a:r>
            <a:r>
              <a:rPr lang="en-ID" sz="1600" dirty="0"/>
              <a:t> Kayu</a:t>
            </a:r>
          </a:p>
        </p:txBody>
      </p:sp>
      <p:sp>
        <p:nvSpPr>
          <p:cNvPr id="91" name="Google Shape;91;p19"/>
          <p:cNvSpPr txBox="1">
            <a:spLocks noGrp="1"/>
          </p:cNvSpPr>
          <p:nvPr>
            <p:ph type="body" idx="1"/>
          </p:nvPr>
        </p:nvSpPr>
        <p:spPr>
          <a:xfrm>
            <a:off x="311700" y="981250"/>
            <a:ext cx="8520600" cy="226168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penelitian</a:t>
            </a:r>
            <a:r>
              <a:rPr lang="en" sz="1100" dirty="0"/>
              <a:t>: TIK- </a:t>
            </a:r>
            <a:r>
              <a:rPr lang="en" sz="1100" dirty="0" err="1"/>
              <a:t>perangkat</a:t>
            </a:r>
            <a:r>
              <a:rPr lang="en" sz="1100" dirty="0"/>
              <a:t> </a:t>
            </a:r>
            <a:r>
              <a:rPr lang="en" sz="1100" dirty="0" err="1"/>
              <a:t>keras</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2018</a:t>
            </a:r>
            <a:endParaRPr sz="1100" dirty="0"/>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a:t>Program CPPBT, 380 Juta Rupiah</a:t>
            </a:r>
            <a:endParaRPr sz="1100" dirty="0"/>
          </a:p>
          <a:p>
            <a:pPr indent="-298450">
              <a:lnSpc>
                <a:spcPct val="105000"/>
              </a:lnSpc>
              <a:buSzPts val="1100"/>
            </a:pPr>
            <a:r>
              <a:rPr lang="en" sz="1100" dirty="0" err="1"/>
              <a:t>Deskripsi</a:t>
            </a:r>
            <a:r>
              <a:rPr lang="en" sz="1100" dirty="0"/>
              <a:t> </a:t>
            </a:r>
            <a:r>
              <a:rPr lang="en" sz="1100" dirty="0" err="1"/>
              <a:t>penelitian</a:t>
            </a:r>
            <a:r>
              <a:rPr lang="en" sz="1100" dirty="0"/>
              <a:t> : </a:t>
            </a:r>
            <a:r>
              <a:rPr lang="en" sz="1100" dirty="0" err="1"/>
              <a:t>Projek</a:t>
            </a:r>
            <a:r>
              <a:rPr lang="en" sz="1100" dirty="0"/>
              <a:t> </a:t>
            </a:r>
            <a:r>
              <a:rPr lang="en" sz="1100" dirty="0" err="1"/>
              <a:t>ini</a:t>
            </a:r>
            <a:r>
              <a:rPr lang="en" sz="1100" dirty="0"/>
              <a:t> </a:t>
            </a:r>
            <a:r>
              <a:rPr lang="en" sz="1100" dirty="0" err="1"/>
              <a:t>merupakan</a:t>
            </a:r>
            <a:r>
              <a:rPr lang="en" sz="1100" dirty="0"/>
              <a:t> </a:t>
            </a:r>
            <a:r>
              <a:rPr lang="en-US" sz="900" dirty="0"/>
              <a:t>output </a:t>
            </a:r>
            <a:r>
              <a:rPr lang="en-US" sz="900" dirty="0" err="1"/>
              <a:t>dari</a:t>
            </a:r>
            <a:r>
              <a:rPr lang="en-US" sz="900" dirty="0"/>
              <a:t> </a:t>
            </a:r>
            <a:r>
              <a:rPr lang="en-US" sz="900" dirty="0" err="1"/>
              <a:t>kegiatan</a:t>
            </a:r>
            <a:r>
              <a:rPr lang="en-US" sz="900" dirty="0"/>
              <a:t> CPPBT. </a:t>
            </a:r>
            <a:r>
              <a:rPr lang="en-US" sz="900" dirty="0" err="1"/>
              <a:t>Projek</a:t>
            </a:r>
            <a:r>
              <a:rPr lang="en-US" sz="900" dirty="0"/>
              <a:t> </a:t>
            </a:r>
            <a:r>
              <a:rPr lang="en-US" sz="900" dirty="0" err="1"/>
              <a:t>ini</a:t>
            </a:r>
            <a:r>
              <a:rPr lang="en-US" sz="900" dirty="0"/>
              <a:t> </a:t>
            </a:r>
            <a:r>
              <a:rPr lang="en-US" sz="900" dirty="0" err="1"/>
              <a:t>mengembangkan</a:t>
            </a:r>
            <a:r>
              <a:rPr lang="en-US" sz="900" dirty="0"/>
              <a:t> </a:t>
            </a:r>
            <a:r>
              <a:rPr lang="en-US" sz="900" dirty="0" err="1"/>
              <a:t>sekaligus</a:t>
            </a:r>
            <a:r>
              <a:rPr lang="en-US" sz="900" dirty="0"/>
              <a:t> </a:t>
            </a:r>
            <a:r>
              <a:rPr lang="en-US" sz="900" dirty="0" err="1"/>
              <a:t>memasarkan</a:t>
            </a:r>
            <a:r>
              <a:rPr lang="en-US" sz="900" dirty="0"/>
              <a:t> CNC </a:t>
            </a:r>
            <a:r>
              <a:rPr lang="en-US" sz="900" dirty="0" err="1"/>
              <a:t>dengan</a:t>
            </a:r>
            <a:r>
              <a:rPr lang="en-US" sz="900" dirty="0"/>
              <a:t> </a:t>
            </a:r>
            <a:r>
              <a:rPr lang="en-US" sz="900" dirty="0" err="1"/>
              <a:t>fitur</a:t>
            </a:r>
            <a:r>
              <a:rPr lang="en-US" sz="900" dirty="0"/>
              <a:t> router 3 axis yang </a:t>
            </a:r>
            <a:r>
              <a:rPr lang="en-US" sz="900" dirty="0" err="1"/>
              <a:t>sederhana</a:t>
            </a:r>
            <a:r>
              <a:rPr lang="en-US" sz="900" dirty="0"/>
              <a:t> dan </a:t>
            </a:r>
            <a:r>
              <a:rPr lang="en-US" sz="900" dirty="0" err="1"/>
              <a:t>manufakturnya</a:t>
            </a:r>
            <a:r>
              <a:rPr lang="en-US" sz="900" dirty="0"/>
              <a:t> </a:t>
            </a:r>
            <a:r>
              <a:rPr lang="en-US" sz="900" dirty="0" err="1"/>
              <a:t>relatif</a:t>
            </a:r>
            <a:r>
              <a:rPr lang="en-US" sz="900" dirty="0"/>
              <a:t> </a:t>
            </a:r>
            <a:r>
              <a:rPr lang="en-US" sz="900" dirty="0" err="1"/>
              <a:t>murah</a:t>
            </a:r>
            <a:r>
              <a:rPr lang="en-US" sz="900" dirty="0"/>
              <a:t> </a:t>
            </a:r>
            <a:r>
              <a:rPr lang="en-US" sz="900" dirty="0" err="1"/>
              <a:t>dibandingkan</a:t>
            </a:r>
            <a:r>
              <a:rPr lang="en-US" sz="900" dirty="0"/>
              <a:t> </a:t>
            </a:r>
            <a:r>
              <a:rPr lang="en-US" sz="900" dirty="0" err="1"/>
              <a:t>dengan</a:t>
            </a:r>
            <a:r>
              <a:rPr lang="en-US" sz="900" dirty="0"/>
              <a:t> CNC </a:t>
            </a:r>
            <a:r>
              <a:rPr lang="en-US" sz="900" dirty="0" err="1"/>
              <a:t>impor</a:t>
            </a:r>
            <a:r>
              <a:rPr lang="en-US" sz="900" dirty="0"/>
              <a:t>. </a:t>
            </a:r>
            <a:r>
              <a:rPr lang="en-US" sz="900" dirty="0" err="1"/>
              <a:t>Diharapkan</a:t>
            </a:r>
            <a:r>
              <a:rPr lang="en-US" sz="900" dirty="0"/>
              <a:t> CNC yang </a:t>
            </a:r>
            <a:r>
              <a:rPr lang="en-US" sz="900" dirty="0" err="1"/>
              <a:t>dihasilkan</a:t>
            </a:r>
            <a:r>
              <a:rPr lang="en-US" sz="900" dirty="0"/>
              <a:t> </a:t>
            </a:r>
            <a:r>
              <a:rPr lang="en-US" sz="900" dirty="0" err="1"/>
              <a:t>dapat</a:t>
            </a:r>
            <a:r>
              <a:rPr lang="en-US" sz="900" dirty="0"/>
              <a:t> </a:t>
            </a:r>
            <a:r>
              <a:rPr lang="en-US" sz="900" dirty="0" err="1"/>
              <a:t>menambang</a:t>
            </a:r>
            <a:r>
              <a:rPr lang="en-US" sz="900" dirty="0"/>
              <a:t> </a:t>
            </a:r>
            <a:r>
              <a:rPr lang="en-US" sz="900" dirty="0" err="1"/>
              <a:t>pengetahuan</a:t>
            </a:r>
            <a:r>
              <a:rPr lang="en-US" sz="900" dirty="0"/>
              <a:t> </a:t>
            </a:r>
            <a:r>
              <a:rPr lang="en-US" sz="900" dirty="0" err="1"/>
              <a:t>teknologi</a:t>
            </a:r>
            <a:r>
              <a:rPr lang="en-US" sz="900" dirty="0"/>
              <a:t> </a:t>
            </a:r>
            <a:r>
              <a:rPr lang="en-US" sz="900" dirty="0" err="1"/>
              <a:t>sekaligus</a:t>
            </a:r>
            <a:r>
              <a:rPr lang="en-US" sz="900" dirty="0"/>
              <a:t> </a:t>
            </a:r>
            <a:r>
              <a:rPr lang="en-US" sz="900" dirty="0" err="1"/>
              <a:t>membantu</a:t>
            </a:r>
            <a:r>
              <a:rPr lang="en-US" sz="900" dirty="0"/>
              <a:t> proses </a:t>
            </a:r>
            <a:r>
              <a:rPr lang="en-US" sz="900" dirty="0" err="1"/>
              <a:t>produksi</a:t>
            </a:r>
            <a:r>
              <a:rPr lang="en-US" sz="900" dirty="0"/>
              <a:t> dan </a:t>
            </a:r>
            <a:r>
              <a:rPr lang="en-US" sz="900" dirty="0" err="1"/>
              <a:t>manufakturing</a:t>
            </a:r>
            <a:r>
              <a:rPr lang="en-US" sz="900" dirty="0"/>
              <a:t> </a:t>
            </a:r>
            <a:r>
              <a:rPr lang="en-US" sz="900" dirty="0" err="1"/>
              <a:t>ikm</a:t>
            </a:r>
            <a:r>
              <a:rPr lang="en-US" sz="900" dirty="0"/>
              <a:t> </a:t>
            </a:r>
            <a:r>
              <a:rPr lang="en-US" sz="900" dirty="0" err="1"/>
              <a:t>khususnya</a:t>
            </a:r>
            <a:r>
              <a:rPr lang="en-US" sz="900" dirty="0"/>
              <a:t> </a:t>
            </a:r>
            <a:r>
              <a:rPr lang="en-US" sz="900" dirty="0" err="1"/>
              <a:t>olahan</a:t>
            </a:r>
            <a:r>
              <a:rPr lang="en-US" sz="900" dirty="0"/>
              <a:t> </a:t>
            </a:r>
            <a:r>
              <a:rPr lang="en-US" sz="900" dirty="0" err="1"/>
              <a:t>kayu</a:t>
            </a:r>
            <a:r>
              <a:rPr lang="en-US" sz="900" dirty="0"/>
              <a:t> di </a:t>
            </a:r>
            <a:r>
              <a:rPr lang="en-US" sz="900" dirty="0" err="1"/>
              <a:t>jawa</a:t>
            </a:r>
            <a:r>
              <a:rPr lang="en-US" sz="900" dirty="0"/>
              <a:t> </a:t>
            </a:r>
            <a:r>
              <a:rPr lang="en-US" sz="900" dirty="0" err="1"/>
              <a:t>timur</a:t>
            </a:r>
            <a:r>
              <a:rPr lang="en-US" sz="900" dirty="0"/>
              <a:t>. </a:t>
            </a:r>
            <a:r>
              <a:rPr lang="en-US" sz="900" dirty="0" err="1"/>
              <a:t>Hilirisasi</a:t>
            </a:r>
            <a:r>
              <a:rPr lang="en-US" sz="900" dirty="0"/>
              <a:t> </a:t>
            </a:r>
            <a:r>
              <a:rPr lang="en-US" sz="900" dirty="0" err="1"/>
              <a:t>teknologi</a:t>
            </a:r>
            <a:r>
              <a:rPr lang="en-US" sz="900" dirty="0"/>
              <a:t> </a:t>
            </a:r>
            <a:r>
              <a:rPr lang="en-US" sz="900" dirty="0" err="1"/>
              <a:t>dalam</a:t>
            </a:r>
            <a:r>
              <a:rPr lang="en-US" sz="900" dirty="0"/>
              <a:t> </a:t>
            </a:r>
            <a:r>
              <a:rPr lang="en-US" sz="900" dirty="0" err="1"/>
              <a:t>penggunaan</a:t>
            </a:r>
            <a:r>
              <a:rPr lang="en-US" sz="900" dirty="0"/>
              <a:t>. CNC pada proses </a:t>
            </a:r>
            <a:r>
              <a:rPr lang="en-US" sz="900" dirty="0" err="1"/>
              <a:t>produksi</a:t>
            </a:r>
            <a:r>
              <a:rPr lang="en-US" sz="900" dirty="0"/>
              <a:t> IKM </a:t>
            </a:r>
            <a:r>
              <a:rPr lang="en-US" sz="900" dirty="0" err="1"/>
              <a:t>kayu</a:t>
            </a:r>
            <a:r>
              <a:rPr lang="en-US" sz="900" dirty="0"/>
              <a:t> </a:t>
            </a:r>
            <a:r>
              <a:rPr lang="en-US" sz="900" dirty="0" err="1"/>
              <a:t>akan</a:t>
            </a:r>
            <a:r>
              <a:rPr lang="en-US" sz="900" dirty="0"/>
              <a:t> </a:t>
            </a:r>
            <a:r>
              <a:rPr lang="en-US" sz="900" dirty="0" err="1"/>
              <a:t>menjadi</a:t>
            </a:r>
            <a:r>
              <a:rPr lang="en-US" sz="900" dirty="0"/>
              <a:t> modal </a:t>
            </a:r>
            <a:r>
              <a:rPr lang="en-US" sz="900" dirty="0" err="1"/>
              <a:t>untuk</a:t>
            </a:r>
            <a:r>
              <a:rPr lang="en-US" sz="900" dirty="0"/>
              <a:t> </a:t>
            </a:r>
            <a:r>
              <a:rPr lang="en-US" sz="900" dirty="0" err="1"/>
              <a:t>menjadikan</a:t>
            </a:r>
            <a:r>
              <a:rPr lang="en-US" sz="900" dirty="0"/>
              <a:t> IKM </a:t>
            </a:r>
            <a:r>
              <a:rPr lang="en-US" sz="900" dirty="0" err="1"/>
              <a:t>perkayuan</a:t>
            </a:r>
            <a:r>
              <a:rPr lang="en-US" sz="900" dirty="0"/>
              <a:t>. </a:t>
            </a:r>
            <a:r>
              <a:rPr lang="en-US" sz="900" dirty="0" err="1"/>
              <a:t>khususnya</a:t>
            </a:r>
            <a:r>
              <a:rPr lang="en-US" sz="900" dirty="0"/>
              <a:t> </a:t>
            </a:r>
            <a:r>
              <a:rPr lang="en-US" sz="900" dirty="0" err="1"/>
              <a:t>mainan</a:t>
            </a:r>
            <a:r>
              <a:rPr lang="en-US" sz="900" dirty="0"/>
              <a:t> di </a:t>
            </a:r>
            <a:r>
              <a:rPr lang="en-US" sz="900" dirty="0" err="1"/>
              <a:t>Jawa</a:t>
            </a:r>
            <a:r>
              <a:rPr lang="en-US" sz="900" dirty="0"/>
              <a:t> </a:t>
            </a:r>
            <a:r>
              <a:rPr lang="en-US" sz="900" dirty="0" err="1"/>
              <a:t>timur</a:t>
            </a:r>
            <a:r>
              <a:rPr lang="en-US" sz="900" dirty="0"/>
              <a:t> </a:t>
            </a:r>
            <a:r>
              <a:rPr lang="en-US" sz="900" dirty="0" err="1"/>
              <a:t>maupun</a:t>
            </a:r>
            <a:r>
              <a:rPr lang="en-US" sz="900" dirty="0"/>
              <a:t> di Indonesia </a:t>
            </a:r>
            <a:r>
              <a:rPr lang="en-US" sz="900" dirty="0" err="1"/>
              <a:t>semakin</a:t>
            </a:r>
            <a:r>
              <a:rPr lang="en-US" sz="900" dirty="0"/>
              <a:t> </a:t>
            </a:r>
            <a:r>
              <a:rPr lang="en-US" sz="900" dirty="0" err="1"/>
              <a:t>berinovasi</a:t>
            </a:r>
            <a:r>
              <a:rPr lang="en-US" sz="900" dirty="0"/>
              <a:t> </a:t>
            </a:r>
            <a:r>
              <a:rPr lang="en-US" sz="900" dirty="0" err="1"/>
              <a:t>menghasilkan</a:t>
            </a:r>
            <a:r>
              <a:rPr lang="en-US" sz="900" dirty="0"/>
              <a:t> </a:t>
            </a:r>
            <a:r>
              <a:rPr lang="en-US" sz="900" dirty="0" err="1"/>
              <a:t>produk</a:t>
            </a:r>
            <a:r>
              <a:rPr lang="en-US" sz="900" dirty="0"/>
              <a:t> yang </a:t>
            </a:r>
            <a:r>
              <a:rPr lang="en-US" sz="900" dirty="0" err="1"/>
              <a:t>berdaya</a:t>
            </a:r>
            <a:r>
              <a:rPr lang="en-US" sz="900" dirty="0"/>
              <a:t> </a:t>
            </a:r>
            <a:r>
              <a:rPr lang="en-US" sz="900" dirty="0" err="1"/>
              <a:t>saing</a:t>
            </a:r>
            <a:r>
              <a:rPr lang="en-US" sz="900" dirty="0"/>
              <a:t> </a:t>
            </a:r>
            <a:r>
              <a:rPr lang="en-US" sz="900" dirty="0" err="1"/>
              <a:t>tinggi</a:t>
            </a:r>
            <a:r>
              <a:rPr lang="en-US" sz="900" dirty="0"/>
              <a:t>, </a:t>
            </a:r>
            <a:r>
              <a:rPr lang="en-US" sz="900" dirty="0" err="1"/>
              <a:t>khususnya</a:t>
            </a:r>
            <a:r>
              <a:rPr lang="en-US" sz="900" dirty="0"/>
              <a:t> </a:t>
            </a:r>
            <a:r>
              <a:rPr lang="en-US" sz="900" dirty="0" err="1"/>
              <a:t>dalam</a:t>
            </a:r>
            <a:r>
              <a:rPr lang="en-US" sz="900" dirty="0"/>
              <a:t> </a:t>
            </a:r>
            <a:r>
              <a:rPr lang="en-US" sz="900" dirty="0" err="1"/>
              <a:t>kualitas</a:t>
            </a:r>
            <a:r>
              <a:rPr lang="en-US" sz="900" dirty="0"/>
              <a:t> dan </a:t>
            </a:r>
            <a:r>
              <a:rPr lang="en-US" sz="900" dirty="0" err="1"/>
              <a:t>efisiensi</a:t>
            </a:r>
            <a:r>
              <a:rPr lang="en-US" sz="900" dirty="0"/>
              <a:t> </a:t>
            </a:r>
            <a:r>
              <a:rPr lang="en-US" sz="900" dirty="0" err="1"/>
              <a:t>produksi</a:t>
            </a:r>
            <a:r>
              <a:rPr lang="en-US" sz="900" dirty="0"/>
              <a:t>. </a:t>
            </a:r>
            <a:endParaRPr lang="en-ID" sz="900" b="1" dirty="0"/>
          </a:p>
          <a:p>
            <a:pPr marL="457200" lvl="0" indent="-298450" algn="l" rtl="0">
              <a:lnSpc>
                <a:spcPct val="105000"/>
              </a:lnSpc>
              <a:spcBef>
                <a:spcPts val="0"/>
              </a:spcBef>
              <a:spcAft>
                <a:spcPts val="0"/>
              </a:spcAft>
              <a:buSzPts val="1100"/>
              <a:buChar char="●"/>
            </a:pPr>
            <a:endParaRPr lang="en" sz="1100" dirty="0"/>
          </a:p>
          <a:p>
            <a:pPr marL="457200" lvl="0" indent="-298450" algn="l" rtl="0">
              <a:lnSpc>
                <a:spcPct val="105000"/>
              </a:lnSpc>
              <a:spcBef>
                <a:spcPts val="0"/>
              </a:spcBef>
              <a:spcAft>
                <a:spcPts val="0"/>
              </a:spcAft>
              <a:buSzPts val="1100"/>
              <a:buChar char="●"/>
            </a:pPr>
            <a:r>
              <a:rPr lang="en" sz="1100" dirty="0"/>
              <a:t>Output: </a:t>
            </a:r>
            <a:endParaRPr sz="1100" dirty="0"/>
          </a:p>
        </p:txBody>
      </p:sp>
      <p:pic>
        <p:nvPicPr>
          <p:cNvPr id="20" name="Picture 19">
            <a:extLst>
              <a:ext uri="{FF2B5EF4-FFF2-40B4-BE49-F238E27FC236}">
                <a16:creationId xmlns:a16="http://schemas.microsoft.com/office/drawing/2014/main" id="{C9129FF7-A349-6746-9984-BC972A2F66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1316" y="3233029"/>
            <a:ext cx="2325682" cy="1372055"/>
          </a:xfrm>
          <a:prstGeom prst="rect">
            <a:avLst/>
          </a:prstGeom>
        </p:spPr>
      </p:pic>
      <p:pic>
        <p:nvPicPr>
          <p:cNvPr id="22" name="Picture 21">
            <a:extLst>
              <a:ext uri="{FF2B5EF4-FFF2-40B4-BE49-F238E27FC236}">
                <a16:creationId xmlns:a16="http://schemas.microsoft.com/office/drawing/2014/main" id="{A1EED601-A7AA-C641-987A-74E508FD3E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5850" y="3253905"/>
            <a:ext cx="1946455" cy="1352134"/>
          </a:xfrm>
          <a:prstGeom prst="rect">
            <a:avLst/>
          </a:prstGeom>
        </p:spPr>
      </p:pic>
      <p:pic>
        <p:nvPicPr>
          <p:cNvPr id="27" name="Picture 26">
            <a:extLst>
              <a:ext uri="{FF2B5EF4-FFF2-40B4-BE49-F238E27FC236}">
                <a16:creationId xmlns:a16="http://schemas.microsoft.com/office/drawing/2014/main" id="{1AA62DF5-E3E4-284E-9BB6-E630113233E8}"/>
              </a:ext>
            </a:extLst>
          </p:cNvPr>
          <p:cNvPicPr/>
          <p:nvPr/>
        </p:nvPicPr>
        <p:blipFill rotWithShape="1">
          <a:blip r:embed="rId5" cstate="hqprint">
            <a:extLst>
              <a:ext uri="{28A0092B-C50C-407E-A947-70E740481C1C}">
                <a14:useLocalDpi xmlns:a14="http://schemas.microsoft.com/office/drawing/2010/main"/>
              </a:ext>
            </a:extLst>
          </a:blip>
          <a:srcRect t="-4"/>
          <a:stretch/>
        </p:blipFill>
        <p:spPr bwMode="auto">
          <a:xfrm>
            <a:off x="576977" y="3174561"/>
            <a:ext cx="2166224" cy="1523914"/>
          </a:xfrm>
          <a:prstGeom prst="rect">
            <a:avLst/>
          </a:prstGeom>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DE4DB13B-7162-8045-9636-21E1B9AD598D}"/>
              </a:ext>
            </a:extLst>
          </p:cNvPr>
          <p:cNvPicPr/>
          <p:nvPr/>
        </p:nvPicPr>
        <p:blipFill>
          <a:blip r:embed="rId6" cstate="screen">
            <a:extLst>
              <a:ext uri="{28A0092B-C50C-407E-A947-70E740481C1C}">
                <a14:useLocalDpi xmlns:a14="http://schemas.microsoft.com/office/drawing/2010/main"/>
              </a:ext>
            </a:extLst>
          </a:blip>
          <a:stretch>
            <a:fillRect/>
          </a:stretch>
        </p:blipFill>
        <p:spPr>
          <a:xfrm>
            <a:off x="2877986" y="3170124"/>
            <a:ext cx="1508853" cy="1505465"/>
          </a:xfrm>
          <a:prstGeom prst="rect">
            <a:avLst/>
          </a:prstGeom>
        </p:spPr>
      </p:pic>
    </p:spTree>
    <p:extLst>
      <p:ext uri="{BB962C8B-B14F-4D97-AF65-F5344CB8AC3E}">
        <p14:creationId xmlns:p14="http://schemas.microsoft.com/office/powerpoint/2010/main" val="284799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135233"/>
            <a:ext cx="8520600" cy="572700"/>
          </a:xfrm>
          <a:prstGeom prst="rect">
            <a:avLst/>
          </a:prstGeom>
        </p:spPr>
        <p:txBody>
          <a:bodyPr spcFirstLastPara="1" wrap="square" lIns="91425" tIns="91425" rIns="91425" bIns="91425" anchor="t" anchorCtr="0">
            <a:noAutofit/>
          </a:bodyPr>
          <a:lstStyle/>
          <a:p>
            <a:r>
              <a:rPr lang="en-ID" sz="1600" dirty="0"/>
              <a:t/>
            </a:r>
            <a:br>
              <a:rPr lang="en-ID" sz="1600" dirty="0"/>
            </a:br>
            <a:r>
              <a:rPr lang="en-ID" sz="1600" dirty="0"/>
              <a:t>Desain </a:t>
            </a:r>
            <a:r>
              <a:rPr lang="en-ID" sz="1600" i="1" dirty="0"/>
              <a:t>Workstation </a:t>
            </a:r>
            <a:r>
              <a:rPr lang="en-ID" sz="1600" dirty="0"/>
              <a:t>Dental Simulator </a:t>
            </a:r>
            <a:r>
              <a:rPr lang="en-ID" sz="1600" dirty="0" err="1"/>
              <a:t>untuk</a:t>
            </a:r>
            <a:r>
              <a:rPr lang="en-ID" sz="1600" dirty="0"/>
              <a:t> </a:t>
            </a:r>
            <a:r>
              <a:rPr lang="en-ID" sz="1600" dirty="0" err="1"/>
              <a:t>Laboratorium</a:t>
            </a:r>
            <a:r>
              <a:rPr lang="en-ID" sz="1600" dirty="0"/>
              <a:t> </a:t>
            </a:r>
            <a:r>
              <a:rPr lang="en-ID" sz="1600" dirty="0" err="1"/>
              <a:t>Fakultas</a:t>
            </a:r>
            <a:r>
              <a:rPr lang="en-ID" sz="1600" dirty="0"/>
              <a:t> </a:t>
            </a:r>
            <a:r>
              <a:rPr lang="en-ID" sz="1600" dirty="0" err="1"/>
              <a:t>Kedokteran</a:t>
            </a:r>
            <a:r>
              <a:rPr lang="en-ID" sz="1600" dirty="0"/>
              <a:t> Gigi </a:t>
            </a:r>
          </a:p>
        </p:txBody>
      </p:sp>
      <p:sp>
        <p:nvSpPr>
          <p:cNvPr id="91" name="Google Shape;91;p19"/>
          <p:cNvSpPr txBox="1">
            <a:spLocks noGrp="1"/>
          </p:cNvSpPr>
          <p:nvPr>
            <p:ph type="body" idx="1"/>
          </p:nvPr>
        </p:nvSpPr>
        <p:spPr>
          <a:xfrm>
            <a:off x="311700" y="889118"/>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penelitian</a:t>
            </a:r>
            <a:r>
              <a:rPr lang="en" sz="1100" dirty="0"/>
              <a:t>: </a:t>
            </a:r>
            <a:r>
              <a:rPr lang="en" sz="1100" dirty="0" err="1"/>
              <a:t>Furnitur</a:t>
            </a:r>
            <a:r>
              <a:rPr lang="en" sz="1100" dirty="0"/>
              <a:t>/ Workstation</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2019</a:t>
            </a:r>
            <a:endParaRPr sz="1100" dirty="0"/>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a:t>Dana </a:t>
            </a:r>
            <a:r>
              <a:rPr lang="en-US" sz="1100" dirty="0" err="1"/>
              <a:t>Lokal</a:t>
            </a:r>
            <a:r>
              <a:rPr lang="en-US" sz="1100" dirty="0"/>
              <a:t>, 50 Juta Rupiah</a:t>
            </a:r>
          </a:p>
          <a:p>
            <a:pPr marL="457200" lvl="0" indent="-298450" algn="l" rtl="0">
              <a:lnSpc>
                <a:spcPct val="105000"/>
              </a:lnSpc>
              <a:spcBef>
                <a:spcPts val="0"/>
              </a:spcBef>
              <a:spcAft>
                <a:spcPts val="0"/>
              </a:spcAft>
              <a:buSzPts val="1100"/>
              <a:buChar char="●"/>
            </a:pPr>
            <a:r>
              <a:rPr lang="en" sz="1100" dirty="0" err="1"/>
              <a:t>Deskripsi</a:t>
            </a:r>
            <a:r>
              <a:rPr lang="en" sz="1100" dirty="0"/>
              <a:t> </a:t>
            </a:r>
            <a:r>
              <a:rPr lang="en" sz="1100" dirty="0" err="1"/>
              <a:t>penelitian</a:t>
            </a:r>
            <a:r>
              <a:rPr lang="en" sz="1100" dirty="0"/>
              <a:t> : </a:t>
            </a:r>
            <a:r>
              <a:rPr lang="en-ID" sz="900" dirty="0">
                <a:solidFill>
                  <a:schemeClr val="tx1"/>
                </a:solidFill>
              </a:rPr>
              <a:t>Dental simulator </a:t>
            </a:r>
            <a:r>
              <a:rPr lang="en-ID" sz="900" dirty="0" err="1">
                <a:solidFill>
                  <a:schemeClr val="tx1"/>
                </a:solidFill>
              </a:rPr>
              <a:t>merupakan</a:t>
            </a:r>
            <a:r>
              <a:rPr lang="en-ID" sz="900" dirty="0">
                <a:solidFill>
                  <a:schemeClr val="tx1"/>
                </a:solidFill>
              </a:rPr>
              <a:t> salah </a:t>
            </a:r>
            <a:r>
              <a:rPr lang="en-ID" sz="900" dirty="0" err="1">
                <a:solidFill>
                  <a:schemeClr val="tx1"/>
                </a:solidFill>
              </a:rPr>
              <a:t>satu</a:t>
            </a:r>
            <a:r>
              <a:rPr lang="en-ID" sz="900" dirty="0">
                <a:solidFill>
                  <a:schemeClr val="tx1"/>
                </a:solidFill>
              </a:rPr>
              <a:t> media </a:t>
            </a:r>
            <a:r>
              <a:rPr lang="en-ID" sz="900" dirty="0" err="1">
                <a:solidFill>
                  <a:schemeClr val="tx1"/>
                </a:solidFill>
              </a:rPr>
              <a:t>praktikum</a:t>
            </a:r>
            <a:r>
              <a:rPr lang="en-ID" sz="900" dirty="0">
                <a:solidFill>
                  <a:schemeClr val="tx1"/>
                </a:solidFill>
              </a:rPr>
              <a:t> pada </a:t>
            </a:r>
            <a:r>
              <a:rPr lang="en-ID" sz="900" dirty="0" err="1">
                <a:solidFill>
                  <a:schemeClr val="tx1"/>
                </a:solidFill>
              </a:rPr>
              <a:t>fakultas</a:t>
            </a:r>
            <a:r>
              <a:rPr lang="en-ID" sz="900" dirty="0">
                <a:solidFill>
                  <a:schemeClr val="tx1"/>
                </a:solidFill>
              </a:rPr>
              <a:t> </a:t>
            </a:r>
            <a:r>
              <a:rPr lang="en-ID" sz="900" dirty="0" err="1">
                <a:solidFill>
                  <a:schemeClr val="tx1"/>
                </a:solidFill>
              </a:rPr>
              <a:t>kedokteran</a:t>
            </a:r>
            <a:r>
              <a:rPr lang="en-ID" sz="900" dirty="0">
                <a:solidFill>
                  <a:schemeClr val="tx1"/>
                </a:solidFill>
              </a:rPr>
              <a:t> </a:t>
            </a:r>
            <a:r>
              <a:rPr lang="en-ID" sz="900" dirty="0" err="1">
                <a:solidFill>
                  <a:schemeClr val="tx1"/>
                </a:solidFill>
              </a:rPr>
              <a:t>gigi</a:t>
            </a:r>
            <a:r>
              <a:rPr lang="en-ID" sz="900" dirty="0">
                <a:solidFill>
                  <a:schemeClr val="tx1"/>
                </a:solidFill>
              </a:rPr>
              <a:t>. </a:t>
            </a:r>
            <a:r>
              <a:rPr lang="en-ID" sz="900" dirty="0" err="1">
                <a:solidFill>
                  <a:schemeClr val="tx1"/>
                </a:solidFill>
              </a:rPr>
              <a:t>Terdapat</a:t>
            </a:r>
            <a:r>
              <a:rPr lang="en-ID" sz="900" dirty="0">
                <a:solidFill>
                  <a:schemeClr val="tx1"/>
                </a:solidFill>
              </a:rPr>
              <a:t> </a:t>
            </a:r>
            <a:r>
              <a:rPr lang="en-ID" sz="900" dirty="0" err="1">
                <a:solidFill>
                  <a:schemeClr val="tx1"/>
                </a:solidFill>
              </a:rPr>
              <a:t>banyak</a:t>
            </a:r>
            <a:r>
              <a:rPr lang="en-ID" sz="900" dirty="0">
                <a:solidFill>
                  <a:schemeClr val="tx1"/>
                </a:solidFill>
              </a:rPr>
              <a:t> </a:t>
            </a:r>
            <a:r>
              <a:rPr lang="en-ID" sz="900" dirty="0" err="1">
                <a:solidFill>
                  <a:schemeClr val="tx1"/>
                </a:solidFill>
              </a:rPr>
              <a:t>sekolah</a:t>
            </a:r>
            <a:r>
              <a:rPr lang="en-ID" sz="900" dirty="0">
                <a:solidFill>
                  <a:schemeClr val="tx1"/>
                </a:solidFill>
              </a:rPr>
              <a:t> </a:t>
            </a:r>
            <a:r>
              <a:rPr lang="en-ID" sz="900" dirty="0" err="1">
                <a:solidFill>
                  <a:schemeClr val="tx1"/>
                </a:solidFill>
              </a:rPr>
              <a:t>kedokteran</a:t>
            </a:r>
            <a:r>
              <a:rPr lang="en-ID" sz="900" dirty="0">
                <a:solidFill>
                  <a:schemeClr val="tx1"/>
                </a:solidFill>
              </a:rPr>
              <a:t> </a:t>
            </a:r>
            <a:r>
              <a:rPr lang="en-ID" sz="900" dirty="0" err="1">
                <a:solidFill>
                  <a:schemeClr val="tx1"/>
                </a:solidFill>
              </a:rPr>
              <a:t>gigi</a:t>
            </a:r>
            <a:r>
              <a:rPr lang="en-ID" sz="900" dirty="0">
                <a:solidFill>
                  <a:schemeClr val="tx1"/>
                </a:solidFill>
              </a:rPr>
              <a:t> di Indonesia yang </a:t>
            </a:r>
            <a:r>
              <a:rPr lang="en-ID" sz="900" dirty="0" err="1">
                <a:solidFill>
                  <a:schemeClr val="tx1"/>
                </a:solidFill>
              </a:rPr>
              <a:t>membutuhkan</a:t>
            </a:r>
            <a:r>
              <a:rPr lang="en-ID" sz="900" dirty="0">
                <a:solidFill>
                  <a:schemeClr val="tx1"/>
                </a:solidFill>
              </a:rPr>
              <a:t> </a:t>
            </a:r>
            <a:r>
              <a:rPr lang="en-ID" sz="900" dirty="0" err="1">
                <a:solidFill>
                  <a:schemeClr val="tx1"/>
                </a:solidFill>
              </a:rPr>
              <a:t>peralatan</a:t>
            </a:r>
            <a:r>
              <a:rPr lang="en-ID" sz="900" dirty="0">
                <a:solidFill>
                  <a:schemeClr val="tx1"/>
                </a:solidFill>
              </a:rPr>
              <a:t> dental simulator </a:t>
            </a:r>
            <a:r>
              <a:rPr lang="en-ID" sz="900" dirty="0" err="1">
                <a:solidFill>
                  <a:schemeClr val="tx1"/>
                </a:solidFill>
              </a:rPr>
              <a:t>dalam</a:t>
            </a:r>
            <a:r>
              <a:rPr lang="en-ID" sz="900" dirty="0">
                <a:solidFill>
                  <a:schemeClr val="tx1"/>
                </a:solidFill>
              </a:rPr>
              <a:t> media </a:t>
            </a:r>
            <a:r>
              <a:rPr lang="en-ID" sz="900" dirty="0" err="1">
                <a:solidFill>
                  <a:schemeClr val="tx1"/>
                </a:solidFill>
              </a:rPr>
              <a:t>pembelajarannya</a:t>
            </a:r>
            <a:r>
              <a:rPr lang="en-ID" sz="900" dirty="0">
                <a:solidFill>
                  <a:schemeClr val="tx1"/>
                </a:solidFill>
              </a:rPr>
              <a:t>. </a:t>
            </a:r>
            <a:r>
              <a:rPr lang="en-ID" sz="900" dirty="0" err="1">
                <a:solidFill>
                  <a:schemeClr val="tx1"/>
                </a:solidFill>
              </a:rPr>
              <a:t>Aspek</a:t>
            </a:r>
            <a:r>
              <a:rPr lang="en-ID" sz="900" dirty="0">
                <a:solidFill>
                  <a:schemeClr val="tx1"/>
                </a:solidFill>
              </a:rPr>
              <a:t> yang </a:t>
            </a:r>
            <a:r>
              <a:rPr lang="en-ID" sz="900" dirty="0" err="1">
                <a:solidFill>
                  <a:schemeClr val="tx1"/>
                </a:solidFill>
              </a:rPr>
              <a:t>dibutuhkan</a:t>
            </a:r>
            <a:r>
              <a:rPr lang="en-ID" sz="900" dirty="0">
                <a:solidFill>
                  <a:schemeClr val="tx1"/>
                </a:solidFill>
              </a:rPr>
              <a:t> </a:t>
            </a:r>
            <a:r>
              <a:rPr lang="en-ID" sz="900" dirty="0" err="1">
                <a:solidFill>
                  <a:schemeClr val="tx1"/>
                </a:solidFill>
              </a:rPr>
              <a:t>dalam</a:t>
            </a:r>
            <a:r>
              <a:rPr lang="en-ID" sz="900" dirty="0">
                <a:solidFill>
                  <a:schemeClr val="tx1"/>
                </a:solidFill>
              </a:rPr>
              <a:t> </a:t>
            </a:r>
            <a:r>
              <a:rPr lang="en-ID" sz="900" dirty="0" err="1">
                <a:solidFill>
                  <a:schemeClr val="tx1"/>
                </a:solidFill>
              </a:rPr>
              <a:t>perancangan</a:t>
            </a:r>
            <a:r>
              <a:rPr lang="en-ID" sz="900" dirty="0">
                <a:solidFill>
                  <a:schemeClr val="tx1"/>
                </a:solidFill>
              </a:rPr>
              <a:t> dental simulator </a:t>
            </a:r>
            <a:r>
              <a:rPr lang="en-ID" sz="900" dirty="0" err="1">
                <a:solidFill>
                  <a:schemeClr val="tx1"/>
                </a:solidFill>
              </a:rPr>
              <a:t>meliputi</a:t>
            </a:r>
            <a:r>
              <a:rPr lang="en-ID" sz="900" dirty="0">
                <a:solidFill>
                  <a:schemeClr val="tx1"/>
                </a:solidFill>
              </a:rPr>
              <a:t> </a:t>
            </a:r>
            <a:r>
              <a:rPr lang="en-ID" sz="900" dirty="0" err="1">
                <a:solidFill>
                  <a:schemeClr val="tx1"/>
                </a:solidFill>
              </a:rPr>
              <a:t>aspek</a:t>
            </a:r>
            <a:r>
              <a:rPr lang="en-ID" sz="900" dirty="0">
                <a:solidFill>
                  <a:schemeClr val="tx1"/>
                </a:solidFill>
              </a:rPr>
              <a:t> </a:t>
            </a:r>
            <a:r>
              <a:rPr lang="en-ID" sz="900" dirty="0" err="1">
                <a:solidFill>
                  <a:schemeClr val="tx1"/>
                </a:solidFill>
              </a:rPr>
              <a:t>ergonomi</a:t>
            </a:r>
            <a:r>
              <a:rPr lang="en-ID" sz="900" dirty="0">
                <a:solidFill>
                  <a:schemeClr val="tx1"/>
                </a:solidFill>
              </a:rPr>
              <a:t>, </a:t>
            </a:r>
            <a:r>
              <a:rPr lang="en-ID" sz="900" dirty="0" err="1">
                <a:solidFill>
                  <a:schemeClr val="tx1"/>
                </a:solidFill>
              </a:rPr>
              <a:t>aspek</a:t>
            </a:r>
            <a:r>
              <a:rPr lang="en-ID" sz="900" dirty="0">
                <a:solidFill>
                  <a:schemeClr val="tx1"/>
                </a:solidFill>
              </a:rPr>
              <a:t> </a:t>
            </a:r>
            <a:r>
              <a:rPr lang="en-ID" sz="900" dirty="0" err="1">
                <a:solidFill>
                  <a:schemeClr val="tx1"/>
                </a:solidFill>
              </a:rPr>
              <a:t>efisiensi</a:t>
            </a:r>
            <a:r>
              <a:rPr lang="en-ID" sz="900" dirty="0">
                <a:solidFill>
                  <a:schemeClr val="tx1"/>
                </a:solidFill>
              </a:rPr>
              <a:t>, </a:t>
            </a:r>
            <a:r>
              <a:rPr lang="en-ID" sz="900" dirty="0" err="1">
                <a:solidFill>
                  <a:schemeClr val="tx1"/>
                </a:solidFill>
              </a:rPr>
              <a:t>aspek</a:t>
            </a:r>
            <a:r>
              <a:rPr lang="en-ID" sz="900" dirty="0">
                <a:solidFill>
                  <a:schemeClr val="tx1"/>
                </a:solidFill>
              </a:rPr>
              <a:t> </a:t>
            </a:r>
            <a:r>
              <a:rPr lang="en-ID" sz="900" dirty="0" err="1">
                <a:solidFill>
                  <a:schemeClr val="tx1"/>
                </a:solidFill>
              </a:rPr>
              <a:t>kualitas</a:t>
            </a:r>
            <a:r>
              <a:rPr lang="en-ID" sz="900" dirty="0">
                <a:solidFill>
                  <a:schemeClr val="tx1"/>
                </a:solidFill>
              </a:rPr>
              <a:t> dan </a:t>
            </a:r>
            <a:r>
              <a:rPr lang="en-ID" sz="900" dirty="0" err="1">
                <a:solidFill>
                  <a:schemeClr val="tx1"/>
                </a:solidFill>
              </a:rPr>
              <a:t>aspek</a:t>
            </a:r>
            <a:r>
              <a:rPr lang="en-ID" sz="900" dirty="0">
                <a:solidFill>
                  <a:schemeClr val="tx1"/>
                </a:solidFill>
              </a:rPr>
              <a:t> </a:t>
            </a:r>
            <a:r>
              <a:rPr lang="en-ID" sz="900" dirty="0" err="1">
                <a:solidFill>
                  <a:schemeClr val="tx1"/>
                </a:solidFill>
              </a:rPr>
              <a:t>ekonomi</a:t>
            </a:r>
            <a:r>
              <a:rPr lang="en-ID" sz="900" dirty="0">
                <a:solidFill>
                  <a:schemeClr val="tx1"/>
                </a:solidFill>
              </a:rPr>
              <a:t>. </a:t>
            </a:r>
            <a:r>
              <a:rPr lang="en-ID" sz="900" dirty="0" err="1">
                <a:solidFill>
                  <a:schemeClr val="tx1"/>
                </a:solidFill>
              </a:rPr>
              <a:t>Dimensi</a:t>
            </a:r>
            <a:r>
              <a:rPr lang="en-ID" sz="900" dirty="0">
                <a:solidFill>
                  <a:schemeClr val="tx1"/>
                </a:solidFill>
              </a:rPr>
              <a:t> </a:t>
            </a:r>
            <a:r>
              <a:rPr lang="en-ID" sz="900" dirty="0" err="1">
                <a:solidFill>
                  <a:schemeClr val="tx1"/>
                </a:solidFill>
              </a:rPr>
              <a:t>produk</a:t>
            </a:r>
            <a:r>
              <a:rPr lang="en-ID" sz="900" dirty="0">
                <a:solidFill>
                  <a:schemeClr val="tx1"/>
                </a:solidFill>
              </a:rPr>
              <a:t> </a:t>
            </a:r>
            <a:r>
              <a:rPr lang="en-ID" sz="900" dirty="0" err="1">
                <a:solidFill>
                  <a:schemeClr val="tx1"/>
                </a:solidFill>
              </a:rPr>
              <a:t>sangat</a:t>
            </a:r>
            <a:r>
              <a:rPr lang="en-ID" sz="900" dirty="0">
                <a:solidFill>
                  <a:schemeClr val="tx1"/>
                </a:solidFill>
              </a:rPr>
              <a:t> </a:t>
            </a:r>
            <a:r>
              <a:rPr lang="en-ID" sz="900" dirty="0" err="1">
                <a:solidFill>
                  <a:schemeClr val="tx1"/>
                </a:solidFill>
              </a:rPr>
              <a:t>dipengaruhi</a:t>
            </a:r>
            <a:r>
              <a:rPr lang="en-ID" sz="900" dirty="0">
                <a:solidFill>
                  <a:schemeClr val="tx1"/>
                </a:solidFill>
              </a:rPr>
              <a:t> oleh </a:t>
            </a:r>
            <a:r>
              <a:rPr lang="en-ID" sz="900" dirty="0" err="1">
                <a:solidFill>
                  <a:schemeClr val="tx1"/>
                </a:solidFill>
              </a:rPr>
              <a:t>aspek</a:t>
            </a:r>
            <a:r>
              <a:rPr lang="en-ID" sz="900" dirty="0">
                <a:solidFill>
                  <a:schemeClr val="tx1"/>
                </a:solidFill>
              </a:rPr>
              <a:t> </a:t>
            </a:r>
            <a:r>
              <a:rPr lang="en-ID" sz="900" dirty="0" err="1">
                <a:solidFill>
                  <a:schemeClr val="tx1"/>
                </a:solidFill>
              </a:rPr>
              <a:t>ergonomi</a:t>
            </a:r>
            <a:r>
              <a:rPr lang="en-ID" sz="900" dirty="0">
                <a:solidFill>
                  <a:schemeClr val="tx1"/>
                </a:solidFill>
              </a:rPr>
              <a:t>, </a:t>
            </a:r>
            <a:r>
              <a:rPr lang="en-ID" sz="900" dirty="0" err="1">
                <a:solidFill>
                  <a:schemeClr val="tx1"/>
                </a:solidFill>
              </a:rPr>
              <a:t>ditentukan</a:t>
            </a:r>
            <a:r>
              <a:rPr lang="en-ID" sz="900" dirty="0">
                <a:solidFill>
                  <a:schemeClr val="tx1"/>
                </a:solidFill>
              </a:rPr>
              <a:t> pula oleh </a:t>
            </a:r>
            <a:r>
              <a:rPr lang="en-ID" sz="900" dirty="0" err="1">
                <a:solidFill>
                  <a:schemeClr val="tx1"/>
                </a:solidFill>
              </a:rPr>
              <a:t>ruang</a:t>
            </a:r>
            <a:r>
              <a:rPr lang="en-ID" sz="900" dirty="0">
                <a:solidFill>
                  <a:schemeClr val="tx1"/>
                </a:solidFill>
              </a:rPr>
              <a:t> dan </a:t>
            </a:r>
            <a:r>
              <a:rPr lang="en-ID" sz="900" dirty="0" err="1">
                <a:solidFill>
                  <a:schemeClr val="tx1"/>
                </a:solidFill>
              </a:rPr>
              <a:t>studi</a:t>
            </a:r>
            <a:r>
              <a:rPr lang="en-ID" sz="900" dirty="0">
                <a:solidFill>
                  <a:schemeClr val="tx1"/>
                </a:solidFill>
              </a:rPr>
              <a:t> yang </a:t>
            </a:r>
            <a:r>
              <a:rPr lang="en-ID" sz="900" dirty="0" err="1">
                <a:solidFill>
                  <a:schemeClr val="tx1"/>
                </a:solidFill>
              </a:rPr>
              <a:t>diperoleh</a:t>
            </a:r>
            <a:r>
              <a:rPr lang="en-ID" sz="900" dirty="0">
                <a:solidFill>
                  <a:schemeClr val="tx1"/>
                </a:solidFill>
              </a:rPr>
              <a:t> </a:t>
            </a:r>
            <a:r>
              <a:rPr lang="en-ID" sz="900" dirty="0" err="1">
                <a:solidFill>
                  <a:schemeClr val="tx1"/>
                </a:solidFill>
              </a:rPr>
              <a:t>dari</a:t>
            </a:r>
            <a:r>
              <a:rPr lang="en-ID" sz="900" dirty="0">
                <a:solidFill>
                  <a:schemeClr val="tx1"/>
                </a:solidFill>
              </a:rPr>
              <a:t> </a:t>
            </a:r>
            <a:r>
              <a:rPr lang="en-ID" sz="900" dirty="0" err="1">
                <a:solidFill>
                  <a:schemeClr val="tx1"/>
                </a:solidFill>
              </a:rPr>
              <a:t>eksisting</a:t>
            </a:r>
            <a:r>
              <a:rPr lang="en-ID" sz="900" dirty="0">
                <a:solidFill>
                  <a:schemeClr val="tx1"/>
                </a:solidFill>
              </a:rPr>
              <a:t>. </a:t>
            </a:r>
            <a:r>
              <a:rPr lang="en-ID" sz="900" dirty="0" err="1">
                <a:solidFill>
                  <a:schemeClr val="tx1"/>
                </a:solidFill>
              </a:rPr>
              <a:t>Eksisting</a:t>
            </a:r>
            <a:r>
              <a:rPr lang="en-ID" sz="900" dirty="0">
                <a:solidFill>
                  <a:schemeClr val="tx1"/>
                </a:solidFill>
              </a:rPr>
              <a:t> </a:t>
            </a:r>
            <a:r>
              <a:rPr lang="en-ID" sz="900" dirty="0" err="1">
                <a:solidFill>
                  <a:schemeClr val="tx1"/>
                </a:solidFill>
              </a:rPr>
              <a:t>merupakan</a:t>
            </a:r>
            <a:r>
              <a:rPr lang="en-ID" sz="900" dirty="0">
                <a:solidFill>
                  <a:schemeClr val="tx1"/>
                </a:solidFill>
              </a:rPr>
              <a:t> </a:t>
            </a:r>
            <a:r>
              <a:rPr lang="en-ID" sz="900" dirty="0" err="1">
                <a:solidFill>
                  <a:schemeClr val="tx1"/>
                </a:solidFill>
              </a:rPr>
              <a:t>produk</a:t>
            </a:r>
            <a:r>
              <a:rPr lang="en-ID" sz="900" dirty="0">
                <a:solidFill>
                  <a:schemeClr val="tx1"/>
                </a:solidFill>
              </a:rPr>
              <a:t> yang </a:t>
            </a:r>
            <a:r>
              <a:rPr lang="en-ID" sz="900" dirty="0" err="1">
                <a:solidFill>
                  <a:schemeClr val="tx1"/>
                </a:solidFill>
              </a:rPr>
              <a:t>selama</a:t>
            </a:r>
            <a:r>
              <a:rPr lang="en-ID" sz="900" dirty="0">
                <a:solidFill>
                  <a:schemeClr val="tx1"/>
                </a:solidFill>
              </a:rPr>
              <a:t> </a:t>
            </a:r>
            <a:r>
              <a:rPr lang="en-ID" sz="900" dirty="0" err="1">
                <a:solidFill>
                  <a:schemeClr val="tx1"/>
                </a:solidFill>
              </a:rPr>
              <a:t>ini</a:t>
            </a:r>
            <a:r>
              <a:rPr lang="en-ID" sz="900" dirty="0">
                <a:solidFill>
                  <a:schemeClr val="tx1"/>
                </a:solidFill>
              </a:rPr>
              <a:t> </a:t>
            </a:r>
            <a:r>
              <a:rPr lang="en-ID" sz="900" dirty="0" err="1">
                <a:solidFill>
                  <a:schemeClr val="tx1"/>
                </a:solidFill>
              </a:rPr>
              <a:t>dipakai</a:t>
            </a:r>
            <a:r>
              <a:rPr lang="en-ID" sz="900" dirty="0">
                <a:solidFill>
                  <a:schemeClr val="tx1"/>
                </a:solidFill>
              </a:rPr>
              <a:t> oleh </a:t>
            </a:r>
            <a:r>
              <a:rPr lang="en-ID" sz="900" dirty="0" err="1">
                <a:solidFill>
                  <a:schemeClr val="tx1"/>
                </a:solidFill>
              </a:rPr>
              <a:t>sekolah</a:t>
            </a:r>
            <a:r>
              <a:rPr lang="en-ID" sz="900" dirty="0">
                <a:solidFill>
                  <a:schemeClr val="tx1"/>
                </a:solidFill>
              </a:rPr>
              <a:t> </a:t>
            </a:r>
            <a:r>
              <a:rPr lang="en-ID" sz="900" dirty="0" err="1">
                <a:solidFill>
                  <a:schemeClr val="tx1"/>
                </a:solidFill>
              </a:rPr>
              <a:t>kedokteran</a:t>
            </a:r>
            <a:r>
              <a:rPr lang="en-ID" sz="900" dirty="0">
                <a:solidFill>
                  <a:schemeClr val="tx1"/>
                </a:solidFill>
              </a:rPr>
              <a:t> </a:t>
            </a:r>
            <a:r>
              <a:rPr lang="en-ID" sz="900" dirty="0" err="1">
                <a:solidFill>
                  <a:schemeClr val="tx1"/>
                </a:solidFill>
              </a:rPr>
              <a:t>gigi</a:t>
            </a:r>
            <a:r>
              <a:rPr lang="en-ID" sz="900" dirty="0">
                <a:solidFill>
                  <a:schemeClr val="tx1"/>
                </a:solidFill>
              </a:rPr>
              <a:t> dan </a:t>
            </a:r>
            <a:r>
              <a:rPr lang="en-ID" sz="900" dirty="0" err="1">
                <a:solidFill>
                  <a:schemeClr val="tx1"/>
                </a:solidFill>
              </a:rPr>
              <a:t>produk</a:t>
            </a:r>
            <a:r>
              <a:rPr lang="en-ID" sz="900" dirty="0">
                <a:solidFill>
                  <a:schemeClr val="tx1"/>
                </a:solidFill>
              </a:rPr>
              <a:t> import yang </a:t>
            </a:r>
            <a:r>
              <a:rPr lang="en-ID" sz="900" dirty="0" err="1">
                <a:solidFill>
                  <a:schemeClr val="tx1"/>
                </a:solidFill>
              </a:rPr>
              <a:t>akan</a:t>
            </a:r>
            <a:r>
              <a:rPr lang="en-ID" sz="900" dirty="0">
                <a:solidFill>
                  <a:schemeClr val="tx1"/>
                </a:solidFill>
              </a:rPr>
              <a:t> </a:t>
            </a:r>
            <a:r>
              <a:rPr lang="en-ID" sz="900" dirty="0" err="1">
                <a:solidFill>
                  <a:schemeClr val="tx1"/>
                </a:solidFill>
              </a:rPr>
              <a:t>dilakukan</a:t>
            </a:r>
            <a:r>
              <a:rPr lang="en-ID" sz="900" dirty="0">
                <a:solidFill>
                  <a:schemeClr val="tx1"/>
                </a:solidFill>
              </a:rPr>
              <a:t> </a:t>
            </a:r>
            <a:r>
              <a:rPr lang="en-ID" sz="900" i="1" dirty="0">
                <a:solidFill>
                  <a:schemeClr val="tx1"/>
                </a:solidFill>
              </a:rPr>
              <a:t>reverse engineering</a:t>
            </a:r>
            <a:r>
              <a:rPr lang="en-ID" sz="900" dirty="0">
                <a:solidFill>
                  <a:schemeClr val="tx1"/>
                </a:solidFill>
              </a:rPr>
              <a:t>. </a:t>
            </a:r>
            <a:r>
              <a:rPr lang="en-ID" sz="900" dirty="0" err="1">
                <a:solidFill>
                  <a:schemeClr val="tx1"/>
                </a:solidFill>
              </a:rPr>
              <a:t>Penelitian</a:t>
            </a:r>
            <a:r>
              <a:rPr lang="en-ID" sz="900" dirty="0">
                <a:solidFill>
                  <a:schemeClr val="tx1"/>
                </a:solidFill>
              </a:rPr>
              <a:t> </a:t>
            </a:r>
            <a:r>
              <a:rPr lang="en-ID" sz="900" dirty="0" err="1">
                <a:solidFill>
                  <a:schemeClr val="tx1"/>
                </a:solidFill>
              </a:rPr>
              <a:t>dilakukan</a:t>
            </a:r>
            <a:r>
              <a:rPr lang="en-ID" sz="900" dirty="0">
                <a:solidFill>
                  <a:schemeClr val="tx1"/>
                </a:solidFill>
              </a:rPr>
              <a:t> </a:t>
            </a:r>
            <a:r>
              <a:rPr lang="en-ID" sz="900" dirty="0" err="1">
                <a:solidFill>
                  <a:schemeClr val="tx1"/>
                </a:solidFill>
              </a:rPr>
              <a:t>dengan</a:t>
            </a:r>
            <a:r>
              <a:rPr lang="en-ID" sz="900" dirty="0">
                <a:solidFill>
                  <a:schemeClr val="tx1"/>
                </a:solidFill>
              </a:rPr>
              <a:t> </a:t>
            </a:r>
            <a:r>
              <a:rPr lang="en-ID" sz="900" dirty="0" err="1">
                <a:solidFill>
                  <a:schemeClr val="tx1"/>
                </a:solidFill>
              </a:rPr>
              <a:t>cara</a:t>
            </a:r>
            <a:r>
              <a:rPr lang="en-ID" sz="900" dirty="0">
                <a:solidFill>
                  <a:schemeClr val="tx1"/>
                </a:solidFill>
              </a:rPr>
              <a:t> </a:t>
            </a:r>
            <a:r>
              <a:rPr lang="en-ID" sz="900" dirty="0" err="1">
                <a:solidFill>
                  <a:schemeClr val="tx1"/>
                </a:solidFill>
              </a:rPr>
              <a:t>melakukan</a:t>
            </a:r>
            <a:r>
              <a:rPr lang="en-ID" sz="900" dirty="0">
                <a:solidFill>
                  <a:schemeClr val="tx1"/>
                </a:solidFill>
              </a:rPr>
              <a:t> </a:t>
            </a:r>
            <a:r>
              <a:rPr lang="en-ID" sz="900" dirty="0" err="1">
                <a:solidFill>
                  <a:schemeClr val="tx1"/>
                </a:solidFill>
              </a:rPr>
              <a:t>perubahan</a:t>
            </a:r>
            <a:r>
              <a:rPr lang="en-ID" sz="900" dirty="0">
                <a:solidFill>
                  <a:schemeClr val="tx1"/>
                </a:solidFill>
              </a:rPr>
              <a:t> </a:t>
            </a:r>
            <a:r>
              <a:rPr lang="en-ID" sz="900" dirty="0" err="1">
                <a:solidFill>
                  <a:schemeClr val="tx1"/>
                </a:solidFill>
              </a:rPr>
              <a:t>meja</a:t>
            </a:r>
            <a:r>
              <a:rPr lang="en-ID" sz="900" dirty="0">
                <a:solidFill>
                  <a:schemeClr val="tx1"/>
                </a:solidFill>
              </a:rPr>
              <a:t> </a:t>
            </a:r>
            <a:r>
              <a:rPr lang="en-ID" sz="900" dirty="0" err="1">
                <a:solidFill>
                  <a:schemeClr val="tx1"/>
                </a:solidFill>
              </a:rPr>
              <a:t>eksisting</a:t>
            </a:r>
            <a:r>
              <a:rPr lang="en-ID" sz="900" dirty="0">
                <a:solidFill>
                  <a:schemeClr val="tx1"/>
                </a:solidFill>
              </a:rPr>
              <a:t> yang </a:t>
            </a:r>
            <a:r>
              <a:rPr lang="en-ID" sz="900" dirty="0" err="1">
                <a:solidFill>
                  <a:schemeClr val="tx1"/>
                </a:solidFill>
              </a:rPr>
              <a:t>digunakan</a:t>
            </a:r>
            <a:r>
              <a:rPr lang="en-ID" sz="900" dirty="0">
                <a:solidFill>
                  <a:schemeClr val="tx1"/>
                </a:solidFill>
              </a:rPr>
              <a:t> oleh </a:t>
            </a:r>
            <a:r>
              <a:rPr lang="en-ID" sz="900" dirty="0" err="1">
                <a:solidFill>
                  <a:schemeClr val="tx1"/>
                </a:solidFill>
              </a:rPr>
              <a:t>sekolah</a:t>
            </a:r>
            <a:r>
              <a:rPr lang="en-ID" sz="900" dirty="0">
                <a:solidFill>
                  <a:schemeClr val="tx1"/>
                </a:solidFill>
              </a:rPr>
              <a:t> </a:t>
            </a:r>
            <a:r>
              <a:rPr lang="en-ID" sz="900" dirty="0" err="1">
                <a:solidFill>
                  <a:schemeClr val="tx1"/>
                </a:solidFill>
              </a:rPr>
              <a:t>dengan</a:t>
            </a:r>
            <a:r>
              <a:rPr lang="en-ID" sz="900" dirty="0">
                <a:solidFill>
                  <a:schemeClr val="tx1"/>
                </a:solidFill>
              </a:rPr>
              <a:t> </a:t>
            </a:r>
            <a:r>
              <a:rPr lang="en-ID" sz="900" dirty="0" err="1">
                <a:solidFill>
                  <a:schemeClr val="tx1"/>
                </a:solidFill>
              </a:rPr>
              <a:t>penambahan</a:t>
            </a:r>
            <a:r>
              <a:rPr lang="en-ID" sz="900" dirty="0">
                <a:solidFill>
                  <a:schemeClr val="tx1"/>
                </a:solidFill>
              </a:rPr>
              <a:t> </a:t>
            </a:r>
            <a:r>
              <a:rPr lang="en-ID" sz="900" dirty="0" err="1">
                <a:solidFill>
                  <a:schemeClr val="tx1"/>
                </a:solidFill>
              </a:rPr>
              <a:t>komponen</a:t>
            </a:r>
            <a:r>
              <a:rPr lang="en-ID" sz="900" dirty="0">
                <a:solidFill>
                  <a:schemeClr val="tx1"/>
                </a:solidFill>
              </a:rPr>
              <a:t> import. </a:t>
            </a:r>
            <a:r>
              <a:rPr lang="en-ID" sz="900" dirty="0" err="1">
                <a:solidFill>
                  <a:schemeClr val="tx1"/>
                </a:solidFill>
              </a:rPr>
              <a:t>Selanjutnya</a:t>
            </a:r>
            <a:r>
              <a:rPr lang="en-ID" sz="900" dirty="0">
                <a:solidFill>
                  <a:schemeClr val="tx1"/>
                </a:solidFill>
              </a:rPr>
              <a:t> </a:t>
            </a:r>
            <a:r>
              <a:rPr lang="en-ID" sz="900" dirty="0" err="1">
                <a:solidFill>
                  <a:schemeClr val="tx1"/>
                </a:solidFill>
              </a:rPr>
              <a:t>akan</a:t>
            </a:r>
            <a:r>
              <a:rPr lang="en-ID" sz="900" dirty="0">
                <a:solidFill>
                  <a:schemeClr val="tx1"/>
                </a:solidFill>
              </a:rPr>
              <a:t> </a:t>
            </a:r>
            <a:r>
              <a:rPr lang="en-ID" sz="900" dirty="0" err="1">
                <a:solidFill>
                  <a:schemeClr val="tx1"/>
                </a:solidFill>
              </a:rPr>
              <a:t>dilakukan</a:t>
            </a:r>
            <a:r>
              <a:rPr lang="en-ID" sz="900" dirty="0">
                <a:solidFill>
                  <a:schemeClr val="tx1"/>
                </a:solidFill>
              </a:rPr>
              <a:t> </a:t>
            </a:r>
            <a:r>
              <a:rPr lang="en-ID" sz="900" dirty="0" err="1">
                <a:solidFill>
                  <a:schemeClr val="tx1"/>
                </a:solidFill>
              </a:rPr>
              <a:t>pengembangan</a:t>
            </a:r>
            <a:r>
              <a:rPr lang="en-ID" sz="900" dirty="0">
                <a:solidFill>
                  <a:schemeClr val="tx1"/>
                </a:solidFill>
              </a:rPr>
              <a:t> </a:t>
            </a:r>
            <a:r>
              <a:rPr lang="en-ID" sz="900" dirty="0" err="1">
                <a:solidFill>
                  <a:schemeClr val="tx1"/>
                </a:solidFill>
              </a:rPr>
              <a:t>prototipe</a:t>
            </a:r>
            <a:r>
              <a:rPr lang="en-ID" sz="900" dirty="0">
                <a:solidFill>
                  <a:schemeClr val="tx1"/>
                </a:solidFill>
              </a:rPr>
              <a:t> yang </a:t>
            </a:r>
            <a:r>
              <a:rPr lang="en-ID" sz="900" dirty="0" err="1">
                <a:solidFill>
                  <a:schemeClr val="tx1"/>
                </a:solidFill>
              </a:rPr>
              <a:t>lebih</a:t>
            </a:r>
            <a:r>
              <a:rPr lang="en-ID" sz="900" dirty="0">
                <a:solidFill>
                  <a:schemeClr val="tx1"/>
                </a:solidFill>
              </a:rPr>
              <a:t> </a:t>
            </a:r>
            <a:r>
              <a:rPr lang="en-ID" sz="900" dirty="0" err="1">
                <a:solidFill>
                  <a:schemeClr val="tx1"/>
                </a:solidFill>
              </a:rPr>
              <a:t>baik</a:t>
            </a:r>
            <a:r>
              <a:rPr lang="en-ID" sz="900" dirty="0">
                <a:solidFill>
                  <a:schemeClr val="tx1"/>
                </a:solidFill>
              </a:rPr>
              <a:t> </a:t>
            </a:r>
            <a:r>
              <a:rPr lang="en-ID" sz="900" dirty="0" err="1">
                <a:solidFill>
                  <a:schemeClr val="tx1"/>
                </a:solidFill>
              </a:rPr>
              <a:t>sesuai</a:t>
            </a:r>
            <a:r>
              <a:rPr lang="en-ID" sz="900" dirty="0">
                <a:solidFill>
                  <a:schemeClr val="tx1"/>
                </a:solidFill>
              </a:rPr>
              <a:t> </a:t>
            </a:r>
            <a:r>
              <a:rPr lang="en-ID" sz="900" dirty="0" err="1">
                <a:solidFill>
                  <a:schemeClr val="tx1"/>
                </a:solidFill>
              </a:rPr>
              <a:t>kebutuhan</a:t>
            </a:r>
            <a:r>
              <a:rPr lang="en-ID" sz="900" dirty="0">
                <a:solidFill>
                  <a:schemeClr val="tx1"/>
                </a:solidFill>
              </a:rPr>
              <a:t>. </a:t>
            </a:r>
            <a:r>
              <a:rPr lang="en-ID" sz="900" dirty="0" err="1">
                <a:solidFill>
                  <a:schemeClr val="tx1"/>
                </a:solidFill>
              </a:rPr>
              <a:t>Manfaat</a:t>
            </a:r>
            <a:r>
              <a:rPr lang="en-ID" sz="900" dirty="0">
                <a:solidFill>
                  <a:schemeClr val="tx1"/>
                </a:solidFill>
              </a:rPr>
              <a:t> yang </a:t>
            </a:r>
            <a:r>
              <a:rPr lang="en-ID" sz="900" dirty="0" err="1">
                <a:solidFill>
                  <a:schemeClr val="tx1"/>
                </a:solidFill>
              </a:rPr>
              <a:t>diharapkan</a:t>
            </a:r>
            <a:r>
              <a:rPr lang="en-ID" sz="900" dirty="0">
                <a:solidFill>
                  <a:schemeClr val="tx1"/>
                </a:solidFill>
              </a:rPr>
              <a:t> </a:t>
            </a:r>
            <a:r>
              <a:rPr lang="en-ID" sz="900" dirty="0" err="1">
                <a:solidFill>
                  <a:schemeClr val="tx1"/>
                </a:solidFill>
              </a:rPr>
              <a:t>dalam</a:t>
            </a:r>
            <a:r>
              <a:rPr lang="en-ID" sz="900" dirty="0">
                <a:solidFill>
                  <a:schemeClr val="tx1"/>
                </a:solidFill>
              </a:rPr>
              <a:t> </a:t>
            </a:r>
            <a:r>
              <a:rPr lang="en-ID" sz="900" dirty="0" err="1">
                <a:solidFill>
                  <a:schemeClr val="tx1"/>
                </a:solidFill>
              </a:rPr>
              <a:t>penelitian</a:t>
            </a:r>
            <a:r>
              <a:rPr lang="en-ID" sz="900" dirty="0">
                <a:solidFill>
                  <a:schemeClr val="tx1"/>
                </a:solidFill>
              </a:rPr>
              <a:t> </a:t>
            </a:r>
            <a:r>
              <a:rPr lang="en-ID" sz="900" dirty="0" err="1">
                <a:solidFill>
                  <a:schemeClr val="tx1"/>
                </a:solidFill>
              </a:rPr>
              <a:t>ini</a:t>
            </a:r>
            <a:r>
              <a:rPr lang="en-ID" sz="900" dirty="0">
                <a:solidFill>
                  <a:schemeClr val="tx1"/>
                </a:solidFill>
              </a:rPr>
              <a:t> </a:t>
            </a:r>
            <a:r>
              <a:rPr lang="en-ID" sz="900" dirty="0" err="1">
                <a:solidFill>
                  <a:schemeClr val="tx1"/>
                </a:solidFill>
              </a:rPr>
              <a:t>adalah</a:t>
            </a:r>
            <a:r>
              <a:rPr lang="en-ID" sz="900" dirty="0">
                <a:solidFill>
                  <a:schemeClr val="tx1"/>
                </a:solidFill>
              </a:rPr>
              <a:t> </a:t>
            </a:r>
            <a:r>
              <a:rPr lang="en-ID" sz="900" dirty="0" err="1">
                <a:solidFill>
                  <a:schemeClr val="tx1"/>
                </a:solidFill>
              </a:rPr>
              <a:t>desain</a:t>
            </a:r>
            <a:r>
              <a:rPr lang="en-ID" sz="900" dirty="0">
                <a:solidFill>
                  <a:schemeClr val="tx1"/>
                </a:solidFill>
              </a:rPr>
              <a:t> </a:t>
            </a:r>
            <a:r>
              <a:rPr lang="en-ID" sz="900" dirty="0" err="1">
                <a:solidFill>
                  <a:schemeClr val="tx1"/>
                </a:solidFill>
              </a:rPr>
              <a:t>baru</a:t>
            </a:r>
            <a:r>
              <a:rPr lang="en-ID" sz="900" dirty="0">
                <a:solidFill>
                  <a:schemeClr val="tx1"/>
                </a:solidFill>
              </a:rPr>
              <a:t> yang </a:t>
            </a:r>
            <a:r>
              <a:rPr lang="en-ID" sz="900" dirty="0" err="1">
                <a:solidFill>
                  <a:schemeClr val="tx1"/>
                </a:solidFill>
              </a:rPr>
              <a:t>mampu</a:t>
            </a:r>
            <a:r>
              <a:rPr lang="en-ID" sz="900" dirty="0">
                <a:solidFill>
                  <a:schemeClr val="tx1"/>
                </a:solidFill>
              </a:rPr>
              <a:t> </a:t>
            </a:r>
            <a:r>
              <a:rPr lang="en-ID" sz="900" dirty="0" err="1">
                <a:solidFill>
                  <a:schemeClr val="tx1"/>
                </a:solidFill>
              </a:rPr>
              <a:t>menjadi</a:t>
            </a:r>
            <a:r>
              <a:rPr lang="en-ID" sz="900" dirty="0">
                <a:solidFill>
                  <a:schemeClr val="tx1"/>
                </a:solidFill>
              </a:rPr>
              <a:t> </a:t>
            </a:r>
            <a:r>
              <a:rPr lang="en-ID" sz="900" dirty="0" err="1">
                <a:solidFill>
                  <a:schemeClr val="tx1"/>
                </a:solidFill>
              </a:rPr>
              <a:t>pengganti</a:t>
            </a:r>
            <a:r>
              <a:rPr lang="en-ID" sz="900" dirty="0">
                <a:solidFill>
                  <a:schemeClr val="tx1"/>
                </a:solidFill>
              </a:rPr>
              <a:t> </a:t>
            </a:r>
            <a:r>
              <a:rPr lang="en-ID" sz="900" i="1" dirty="0">
                <a:solidFill>
                  <a:schemeClr val="tx1"/>
                </a:solidFill>
              </a:rPr>
              <a:t>workstation </a:t>
            </a:r>
            <a:r>
              <a:rPr lang="en-ID" sz="900" dirty="0">
                <a:solidFill>
                  <a:schemeClr val="tx1"/>
                </a:solidFill>
              </a:rPr>
              <a:t>yang </a:t>
            </a:r>
            <a:r>
              <a:rPr lang="en-ID" sz="900" dirty="0" err="1">
                <a:solidFill>
                  <a:schemeClr val="tx1"/>
                </a:solidFill>
              </a:rPr>
              <a:t>diimport</a:t>
            </a:r>
            <a:r>
              <a:rPr lang="en-ID" sz="900" dirty="0">
                <a:solidFill>
                  <a:schemeClr val="tx1"/>
                </a:solidFill>
              </a:rPr>
              <a:t> </a:t>
            </a:r>
            <a:r>
              <a:rPr lang="en-ID" sz="900" dirty="0" err="1">
                <a:solidFill>
                  <a:schemeClr val="tx1"/>
                </a:solidFill>
              </a:rPr>
              <a:t>secara</a:t>
            </a:r>
            <a:r>
              <a:rPr lang="en-ID" sz="900" dirty="0">
                <a:solidFill>
                  <a:schemeClr val="tx1"/>
                </a:solidFill>
              </a:rPr>
              <a:t> </a:t>
            </a:r>
            <a:r>
              <a:rPr lang="en-ID" sz="900" dirty="0" err="1">
                <a:solidFill>
                  <a:schemeClr val="tx1"/>
                </a:solidFill>
              </a:rPr>
              <a:t>utuh</a:t>
            </a:r>
            <a:r>
              <a:rPr lang="en-ID" sz="900" dirty="0">
                <a:solidFill>
                  <a:schemeClr val="tx1"/>
                </a:solidFill>
              </a:rPr>
              <a:t> </a:t>
            </a:r>
            <a:r>
              <a:rPr lang="en-ID" sz="900" dirty="0" err="1">
                <a:solidFill>
                  <a:schemeClr val="tx1"/>
                </a:solidFill>
              </a:rPr>
              <a:t>sehingga</a:t>
            </a:r>
            <a:r>
              <a:rPr lang="en-ID" sz="900" dirty="0">
                <a:solidFill>
                  <a:schemeClr val="tx1"/>
                </a:solidFill>
              </a:rPr>
              <a:t> </a:t>
            </a:r>
            <a:r>
              <a:rPr lang="en-ID" sz="900" dirty="0" err="1">
                <a:solidFill>
                  <a:schemeClr val="tx1"/>
                </a:solidFill>
              </a:rPr>
              <a:t>lebih</a:t>
            </a:r>
            <a:r>
              <a:rPr lang="en-ID" sz="900" dirty="0">
                <a:solidFill>
                  <a:schemeClr val="tx1"/>
                </a:solidFill>
              </a:rPr>
              <a:t> </a:t>
            </a:r>
            <a:r>
              <a:rPr lang="en-ID" sz="900" dirty="0" err="1">
                <a:solidFill>
                  <a:schemeClr val="tx1"/>
                </a:solidFill>
              </a:rPr>
              <a:t>ekonomis</a:t>
            </a:r>
            <a:r>
              <a:rPr lang="en-ID" sz="900" dirty="0">
                <a:solidFill>
                  <a:schemeClr val="tx1"/>
                </a:solidFill>
              </a:rPr>
              <a:t>, </a:t>
            </a:r>
            <a:r>
              <a:rPr lang="en-ID" sz="900" dirty="0" err="1">
                <a:solidFill>
                  <a:schemeClr val="tx1"/>
                </a:solidFill>
              </a:rPr>
              <a:t>pemberdayaan</a:t>
            </a:r>
            <a:r>
              <a:rPr lang="en-ID" sz="900" dirty="0">
                <a:solidFill>
                  <a:schemeClr val="tx1"/>
                </a:solidFill>
              </a:rPr>
              <a:t> UKM, </a:t>
            </a:r>
            <a:r>
              <a:rPr lang="en-ID" sz="900" dirty="0" err="1">
                <a:solidFill>
                  <a:schemeClr val="tx1"/>
                </a:solidFill>
              </a:rPr>
              <a:t>peningkatan</a:t>
            </a:r>
            <a:r>
              <a:rPr lang="en-ID" sz="900" dirty="0">
                <a:solidFill>
                  <a:schemeClr val="tx1"/>
                </a:solidFill>
              </a:rPr>
              <a:t> </a:t>
            </a:r>
            <a:r>
              <a:rPr lang="en-ID" sz="900" dirty="0" err="1">
                <a:solidFill>
                  <a:schemeClr val="tx1"/>
                </a:solidFill>
              </a:rPr>
              <a:t>teknologi</a:t>
            </a:r>
            <a:r>
              <a:rPr lang="en-ID" sz="900" dirty="0">
                <a:solidFill>
                  <a:schemeClr val="tx1"/>
                </a:solidFill>
              </a:rPr>
              <a:t> dan </a:t>
            </a:r>
            <a:r>
              <a:rPr lang="en-ID" sz="900" dirty="0" err="1">
                <a:solidFill>
                  <a:schemeClr val="tx1"/>
                </a:solidFill>
              </a:rPr>
              <a:t>komponen</a:t>
            </a:r>
            <a:r>
              <a:rPr lang="en-ID" sz="900" dirty="0">
                <a:solidFill>
                  <a:schemeClr val="tx1"/>
                </a:solidFill>
              </a:rPr>
              <a:t> </a:t>
            </a:r>
            <a:r>
              <a:rPr lang="en-ID" sz="900" dirty="0" err="1">
                <a:solidFill>
                  <a:schemeClr val="tx1"/>
                </a:solidFill>
              </a:rPr>
              <a:t>dalam</a:t>
            </a:r>
            <a:r>
              <a:rPr lang="en-ID" sz="900" dirty="0">
                <a:solidFill>
                  <a:schemeClr val="tx1"/>
                </a:solidFill>
              </a:rPr>
              <a:t> negeri </a:t>
            </a:r>
            <a:r>
              <a:rPr lang="en-ID" sz="900" dirty="0" err="1">
                <a:solidFill>
                  <a:schemeClr val="tx1"/>
                </a:solidFill>
              </a:rPr>
              <a:t>serta</a:t>
            </a:r>
            <a:r>
              <a:rPr lang="en-ID" sz="900" dirty="0">
                <a:solidFill>
                  <a:schemeClr val="tx1"/>
                </a:solidFill>
              </a:rPr>
              <a:t> </a:t>
            </a:r>
            <a:r>
              <a:rPr lang="en-ID" sz="900" dirty="0" err="1">
                <a:solidFill>
                  <a:schemeClr val="tx1"/>
                </a:solidFill>
              </a:rPr>
              <a:t>mampu</a:t>
            </a:r>
            <a:r>
              <a:rPr lang="en-ID" sz="900" dirty="0">
                <a:solidFill>
                  <a:schemeClr val="tx1"/>
                </a:solidFill>
              </a:rPr>
              <a:t> </a:t>
            </a:r>
            <a:r>
              <a:rPr lang="en-ID" sz="900" dirty="0" err="1">
                <a:solidFill>
                  <a:schemeClr val="tx1"/>
                </a:solidFill>
              </a:rPr>
              <a:t>menghasilkan</a:t>
            </a:r>
            <a:r>
              <a:rPr lang="en-ID" sz="900" dirty="0">
                <a:solidFill>
                  <a:schemeClr val="tx1"/>
                </a:solidFill>
              </a:rPr>
              <a:t> </a:t>
            </a:r>
            <a:r>
              <a:rPr lang="en-ID" sz="900" dirty="0" err="1">
                <a:solidFill>
                  <a:schemeClr val="tx1"/>
                </a:solidFill>
              </a:rPr>
              <a:t>sebuah</a:t>
            </a:r>
            <a:r>
              <a:rPr lang="en-ID" sz="900" dirty="0">
                <a:solidFill>
                  <a:schemeClr val="tx1"/>
                </a:solidFill>
              </a:rPr>
              <a:t> </a:t>
            </a:r>
            <a:r>
              <a:rPr lang="en-ID" sz="900" i="1" dirty="0">
                <a:solidFill>
                  <a:schemeClr val="tx1"/>
                </a:solidFill>
              </a:rPr>
              <a:t>workstation </a:t>
            </a:r>
            <a:r>
              <a:rPr lang="en-ID" sz="900" dirty="0">
                <a:solidFill>
                  <a:schemeClr val="tx1"/>
                </a:solidFill>
              </a:rPr>
              <a:t>yang </a:t>
            </a:r>
            <a:r>
              <a:rPr lang="en-ID" sz="900" dirty="0" err="1">
                <a:solidFill>
                  <a:schemeClr val="tx1"/>
                </a:solidFill>
              </a:rPr>
              <a:t>lebih</a:t>
            </a:r>
            <a:r>
              <a:rPr lang="en-ID" sz="900" dirty="0">
                <a:solidFill>
                  <a:schemeClr val="tx1"/>
                </a:solidFill>
              </a:rPr>
              <a:t> </a:t>
            </a:r>
            <a:r>
              <a:rPr lang="en-ID" sz="900" dirty="0" err="1">
                <a:solidFill>
                  <a:schemeClr val="tx1"/>
                </a:solidFill>
              </a:rPr>
              <a:t>sesuai</a:t>
            </a:r>
            <a:r>
              <a:rPr lang="en-ID" sz="900" dirty="0">
                <a:solidFill>
                  <a:schemeClr val="tx1"/>
                </a:solidFill>
              </a:rPr>
              <a:t> </a:t>
            </a:r>
            <a:r>
              <a:rPr lang="en-ID" sz="900" dirty="0" err="1">
                <a:solidFill>
                  <a:schemeClr val="tx1"/>
                </a:solidFill>
              </a:rPr>
              <a:t>sekolah</a:t>
            </a:r>
            <a:r>
              <a:rPr lang="en-ID" sz="900" dirty="0">
                <a:solidFill>
                  <a:schemeClr val="tx1"/>
                </a:solidFill>
              </a:rPr>
              <a:t> </a:t>
            </a:r>
            <a:r>
              <a:rPr lang="en-ID" sz="900" dirty="0" err="1">
                <a:solidFill>
                  <a:schemeClr val="tx1"/>
                </a:solidFill>
              </a:rPr>
              <a:t>kedokteran</a:t>
            </a:r>
            <a:r>
              <a:rPr lang="en-ID" sz="900" dirty="0">
                <a:solidFill>
                  <a:schemeClr val="tx1"/>
                </a:solidFill>
              </a:rPr>
              <a:t> </a:t>
            </a:r>
            <a:r>
              <a:rPr lang="en-ID" sz="900" dirty="0" err="1">
                <a:solidFill>
                  <a:schemeClr val="tx1"/>
                </a:solidFill>
              </a:rPr>
              <a:t>gigi</a:t>
            </a:r>
            <a:r>
              <a:rPr lang="en-ID" sz="900" dirty="0">
                <a:solidFill>
                  <a:schemeClr val="tx1"/>
                </a:solidFill>
              </a:rPr>
              <a:t> di Indonesia. </a:t>
            </a:r>
            <a:endParaRPr sz="1100" dirty="0"/>
          </a:p>
          <a:p>
            <a:pPr marL="457200" lvl="0" indent="-298450" algn="l" rtl="0">
              <a:lnSpc>
                <a:spcPct val="105000"/>
              </a:lnSpc>
              <a:spcBef>
                <a:spcPts val="0"/>
              </a:spcBef>
              <a:spcAft>
                <a:spcPts val="0"/>
              </a:spcAft>
              <a:buSzPts val="1100"/>
              <a:buChar char="●"/>
            </a:pPr>
            <a:r>
              <a:rPr lang="en" sz="1100" dirty="0"/>
              <a:t>Output:</a:t>
            </a:r>
            <a:endParaRPr sz="1100" dirty="0"/>
          </a:p>
        </p:txBody>
      </p:sp>
      <p:pic>
        <p:nvPicPr>
          <p:cNvPr id="4" name="Picture 3">
            <a:extLst>
              <a:ext uri="{FF2B5EF4-FFF2-40B4-BE49-F238E27FC236}">
                <a16:creationId xmlns:a16="http://schemas.microsoft.com/office/drawing/2014/main" id="{9AFA998D-F6E0-6D42-96BA-95D698B360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4493" y="3392920"/>
            <a:ext cx="1415500" cy="1328997"/>
          </a:xfrm>
          <a:prstGeom prst="rect">
            <a:avLst/>
          </a:prstGeom>
        </p:spPr>
      </p:pic>
      <p:pic>
        <p:nvPicPr>
          <p:cNvPr id="8" name="Picture 7">
            <a:extLst>
              <a:ext uri="{FF2B5EF4-FFF2-40B4-BE49-F238E27FC236}">
                <a16:creationId xmlns:a16="http://schemas.microsoft.com/office/drawing/2014/main" id="{0D4A6AA9-1E91-0D4A-A363-4699903265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5339" y="3392920"/>
            <a:ext cx="1776414" cy="1377770"/>
          </a:xfrm>
          <a:prstGeom prst="rect">
            <a:avLst/>
          </a:prstGeom>
        </p:spPr>
      </p:pic>
      <p:pic>
        <p:nvPicPr>
          <p:cNvPr id="10" name="Picture 9">
            <a:extLst>
              <a:ext uri="{FF2B5EF4-FFF2-40B4-BE49-F238E27FC236}">
                <a16:creationId xmlns:a16="http://schemas.microsoft.com/office/drawing/2014/main" id="{39BE1BBD-6E8E-BC43-9F1B-14F218B761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4551" y="3392920"/>
            <a:ext cx="1797756" cy="1417318"/>
          </a:xfrm>
          <a:prstGeom prst="rect">
            <a:avLst/>
          </a:prstGeom>
        </p:spPr>
      </p:pic>
    </p:spTree>
    <p:extLst>
      <p:ext uri="{BB962C8B-B14F-4D97-AF65-F5344CB8AC3E}">
        <p14:creationId xmlns:p14="http://schemas.microsoft.com/office/powerpoint/2010/main" val="131197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125730" lvl="0" algn="l" rtl="0">
              <a:spcBef>
                <a:spcPts val="0"/>
              </a:spcBef>
              <a:spcAft>
                <a:spcPts val="0"/>
              </a:spcAft>
              <a:buSzPts val="1620"/>
            </a:pPr>
            <a:r>
              <a:rPr lang="en" sz="1620" dirty="0" err="1"/>
              <a:t>Konsep</a:t>
            </a:r>
            <a:r>
              <a:rPr lang="en" sz="1620" dirty="0"/>
              <a:t> </a:t>
            </a:r>
            <a:r>
              <a:rPr lang="en" sz="1620" dirty="0" err="1"/>
              <a:t>Pengembangan</a:t>
            </a:r>
            <a:r>
              <a:rPr lang="en" sz="1620" dirty="0"/>
              <a:t> Desain </a:t>
            </a:r>
            <a:r>
              <a:rPr lang="en" sz="1620" dirty="0" err="1"/>
              <a:t>Meja</a:t>
            </a:r>
            <a:r>
              <a:rPr lang="en" sz="1620" dirty="0"/>
              <a:t> </a:t>
            </a:r>
            <a:r>
              <a:rPr lang="en" sz="1620" dirty="0" err="1"/>
              <a:t>Kursi</a:t>
            </a:r>
            <a:r>
              <a:rPr lang="en" sz="1620" dirty="0"/>
              <a:t> Taman Kanak Kanak </a:t>
            </a:r>
            <a:r>
              <a:rPr lang="en" sz="1620" dirty="0" err="1"/>
              <a:t>Sebagai</a:t>
            </a:r>
            <a:r>
              <a:rPr lang="en" sz="1620" dirty="0"/>
              <a:t> Sarana </a:t>
            </a:r>
            <a:r>
              <a:rPr lang="en" sz="1620" dirty="0" err="1"/>
              <a:t>Pendukung</a:t>
            </a:r>
            <a:r>
              <a:rPr lang="en" sz="1620" dirty="0"/>
              <a:t> </a:t>
            </a:r>
            <a:r>
              <a:rPr lang="en" sz="1620" dirty="0" err="1"/>
              <a:t>Pembelajaran</a:t>
            </a:r>
            <a:r>
              <a:rPr lang="en" sz="1620" dirty="0"/>
              <a:t> yang </a:t>
            </a:r>
            <a:r>
              <a:rPr lang="en" sz="1620" dirty="0" err="1"/>
              <a:t>Interaktif</a:t>
            </a:r>
            <a:endParaRPr sz="1620" dirty="0"/>
          </a:p>
        </p:txBody>
      </p:sp>
      <p:sp>
        <p:nvSpPr>
          <p:cNvPr id="91" name="Google Shape;91;p19"/>
          <p:cNvSpPr txBox="1">
            <a:spLocks noGrp="1"/>
          </p:cNvSpPr>
          <p:nvPr>
            <p:ph type="body" idx="1"/>
          </p:nvPr>
        </p:nvSpPr>
        <p:spPr>
          <a:xfrm>
            <a:off x="311700" y="1124184"/>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penelitian</a:t>
            </a:r>
            <a:r>
              <a:rPr lang="en" sz="1100" dirty="0"/>
              <a:t>: </a:t>
            </a:r>
            <a:r>
              <a:rPr lang="en" sz="1100" dirty="0" err="1"/>
              <a:t>Furnitur</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2020</a:t>
            </a:r>
            <a:endParaRPr sz="1100" dirty="0"/>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a:t>Dana </a:t>
            </a:r>
            <a:r>
              <a:rPr lang="en-US" sz="1100" dirty="0" err="1"/>
              <a:t>Lokal</a:t>
            </a:r>
            <a:r>
              <a:rPr lang="en-US" sz="1100" dirty="0"/>
              <a:t> (ITS) </a:t>
            </a:r>
            <a:r>
              <a:rPr lang="en-US" sz="1100" dirty="0" err="1"/>
              <a:t>Departemen</a:t>
            </a:r>
            <a:r>
              <a:rPr lang="en-US" sz="1100" dirty="0"/>
              <a:t>, 10 Juta Rupiah</a:t>
            </a:r>
          </a:p>
          <a:p>
            <a:pPr marL="457200" lvl="0" indent="-298450" algn="l" rtl="0">
              <a:lnSpc>
                <a:spcPct val="105000"/>
              </a:lnSpc>
              <a:spcBef>
                <a:spcPts val="0"/>
              </a:spcBef>
              <a:spcAft>
                <a:spcPts val="0"/>
              </a:spcAft>
              <a:buSzPts val="1100"/>
              <a:buChar char="●"/>
            </a:pPr>
            <a:r>
              <a:rPr lang="en" sz="1100" dirty="0" err="1"/>
              <a:t>Deskripsi</a:t>
            </a:r>
            <a:r>
              <a:rPr lang="en" sz="1100" dirty="0"/>
              <a:t> </a:t>
            </a:r>
            <a:r>
              <a:rPr lang="en" sz="1100" dirty="0" err="1"/>
              <a:t>penelitian</a:t>
            </a:r>
            <a:r>
              <a:rPr lang="en" sz="1100" dirty="0"/>
              <a:t> : </a:t>
            </a:r>
            <a:r>
              <a:rPr lang="en-ID" sz="1100" dirty="0"/>
              <a:t>Pendidikan </a:t>
            </a:r>
            <a:r>
              <a:rPr lang="en-ID" sz="1100" dirty="0" err="1"/>
              <a:t>adalah</a:t>
            </a:r>
            <a:r>
              <a:rPr lang="en-ID" sz="1100" dirty="0"/>
              <a:t> </a:t>
            </a:r>
            <a:r>
              <a:rPr lang="en-ID" sz="1100" dirty="0" err="1"/>
              <a:t>aspek</a:t>
            </a:r>
            <a:r>
              <a:rPr lang="en-ID" sz="1100" dirty="0"/>
              <a:t> </a:t>
            </a:r>
            <a:r>
              <a:rPr lang="en-ID" sz="1100" dirty="0" err="1"/>
              <a:t>terpenting</a:t>
            </a:r>
            <a:r>
              <a:rPr lang="en-ID" sz="1100" dirty="0"/>
              <a:t> </a:t>
            </a:r>
            <a:r>
              <a:rPr lang="en-ID" sz="1100" dirty="0" err="1"/>
              <a:t>untuk</a:t>
            </a:r>
            <a:r>
              <a:rPr lang="en-ID" sz="1100" dirty="0"/>
              <a:t> </a:t>
            </a:r>
            <a:r>
              <a:rPr lang="en-ID" sz="1100" dirty="0" err="1"/>
              <a:t>anak</a:t>
            </a:r>
            <a:r>
              <a:rPr lang="en-ID" sz="1100" dirty="0"/>
              <a:t> agar </a:t>
            </a:r>
            <a:r>
              <a:rPr lang="en-ID" sz="1100" dirty="0" err="1"/>
              <a:t>siap</a:t>
            </a:r>
            <a:r>
              <a:rPr lang="en-ID" sz="1100" dirty="0"/>
              <a:t> </a:t>
            </a:r>
            <a:r>
              <a:rPr lang="en-ID" sz="1100" dirty="0" err="1"/>
              <a:t>dalam</a:t>
            </a:r>
            <a:r>
              <a:rPr lang="en-ID" sz="1100" dirty="0"/>
              <a:t> </a:t>
            </a:r>
            <a:r>
              <a:rPr lang="en-ID" sz="1100" dirty="0" err="1"/>
              <a:t>menempuh</a:t>
            </a:r>
            <a:r>
              <a:rPr lang="en-ID" sz="1100" dirty="0"/>
              <a:t> masa </a:t>
            </a:r>
            <a:r>
              <a:rPr lang="en-ID" sz="1100" dirty="0" err="1"/>
              <a:t>depan</a:t>
            </a:r>
            <a:r>
              <a:rPr lang="en-ID" sz="1100" dirty="0"/>
              <a:t> yang </a:t>
            </a:r>
            <a:r>
              <a:rPr lang="en-ID" sz="1100" dirty="0" err="1"/>
              <a:t>dimulai</a:t>
            </a:r>
            <a:r>
              <a:rPr lang="en-ID" sz="1100" dirty="0"/>
              <a:t> </a:t>
            </a:r>
            <a:r>
              <a:rPr lang="en-ID" sz="1100" dirty="0" err="1"/>
              <a:t>dari</a:t>
            </a:r>
            <a:r>
              <a:rPr lang="en-ID" sz="1100" dirty="0"/>
              <a:t> </a:t>
            </a:r>
            <a:r>
              <a:rPr lang="en-ID" sz="1100" dirty="0" err="1"/>
              <a:t>pendidikan</a:t>
            </a:r>
            <a:r>
              <a:rPr lang="en-ID" sz="1100" dirty="0"/>
              <a:t> di Taman Kanak-Kanak (TK). </a:t>
            </a:r>
            <a:r>
              <a:rPr lang="en-ID" sz="1100" dirty="0" err="1"/>
              <a:t>Pembelajaran</a:t>
            </a:r>
            <a:r>
              <a:rPr lang="en-ID" sz="1100" dirty="0"/>
              <a:t> di TK </a:t>
            </a:r>
            <a:r>
              <a:rPr lang="en-ID" sz="1100" dirty="0" err="1"/>
              <a:t>umumnya</a:t>
            </a:r>
            <a:r>
              <a:rPr lang="en-ID" sz="1100" dirty="0"/>
              <a:t> </a:t>
            </a:r>
            <a:r>
              <a:rPr lang="en-ID" sz="1100" dirty="0" err="1"/>
              <a:t>terdiri</a:t>
            </a:r>
            <a:r>
              <a:rPr lang="en-ID" sz="1100" dirty="0"/>
              <a:t> </a:t>
            </a:r>
            <a:r>
              <a:rPr lang="en-ID" sz="1100" dirty="0" err="1"/>
              <a:t>atas</a:t>
            </a:r>
            <a:r>
              <a:rPr lang="en-ID" sz="1100" dirty="0"/>
              <a:t> </a:t>
            </a:r>
            <a:r>
              <a:rPr lang="en-ID" sz="1100" dirty="0" err="1"/>
              <a:t>aspek</a:t>
            </a:r>
            <a:r>
              <a:rPr lang="en-ID" sz="1100" dirty="0"/>
              <a:t> </a:t>
            </a:r>
            <a:r>
              <a:rPr lang="en-ID" sz="1100" dirty="0" err="1"/>
              <a:t>kognitif</a:t>
            </a:r>
            <a:r>
              <a:rPr lang="en-ID" sz="1100" dirty="0"/>
              <a:t> dan </a:t>
            </a:r>
            <a:r>
              <a:rPr lang="en-ID" sz="1100" dirty="0" err="1"/>
              <a:t>sosial</a:t>
            </a:r>
            <a:r>
              <a:rPr lang="en-ID" sz="1100" dirty="0"/>
              <a:t>. Dari </a:t>
            </a:r>
            <a:r>
              <a:rPr lang="en-ID" sz="1100" dirty="0" err="1"/>
              <a:t>aspek</a:t>
            </a:r>
            <a:r>
              <a:rPr lang="en-ID" sz="1100" dirty="0"/>
              <a:t> </a:t>
            </a:r>
            <a:r>
              <a:rPr lang="en-ID" sz="1100" dirty="0" err="1"/>
              <a:t>sosial</a:t>
            </a:r>
            <a:r>
              <a:rPr lang="en-ID" sz="1100" dirty="0"/>
              <a:t>, </a:t>
            </a:r>
            <a:r>
              <a:rPr lang="en-ID" sz="1100" dirty="0" err="1"/>
              <a:t>pembelajaran</a:t>
            </a:r>
            <a:r>
              <a:rPr lang="en-ID" sz="1100" dirty="0"/>
              <a:t> yang </a:t>
            </a:r>
            <a:r>
              <a:rPr lang="en-ID" sz="1100" dirty="0" err="1"/>
              <a:t>interaktif</a:t>
            </a:r>
            <a:r>
              <a:rPr lang="en-ID" sz="1100" dirty="0"/>
              <a:t> </a:t>
            </a:r>
            <a:r>
              <a:rPr lang="en-ID" sz="1100" dirty="0" err="1"/>
              <a:t>masih</a:t>
            </a:r>
            <a:r>
              <a:rPr lang="en-ID" sz="1100" dirty="0"/>
              <a:t> </a:t>
            </a:r>
            <a:r>
              <a:rPr lang="en-ID" sz="1100" dirty="0" err="1"/>
              <a:t>sangat</a:t>
            </a:r>
            <a:r>
              <a:rPr lang="en-ID" sz="1100" dirty="0"/>
              <a:t> </a:t>
            </a:r>
            <a:r>
              <a:rPr lang="en-ID" sz="1100" dirty="0" err="1"/>
              <a:t>terbuka</a:t>
            </a:r>
            <a:r>
              <a:rPr lang="en-ID" sz="1100" dirty="0"/>
              <a:t> </a:t>
            </a:r>
            <a:r>
              <a:rPr lang="en-ID" sz="1100" dirty="0" err="1"/>
              <a:t>untuk</a:t>
            </a:r>
            <a:r>
              <a:rPr lang="en-ID" sz="1100" dirty="0"/>
              <a:t> </a:t>
            </a:r>
            <a:r>
              <a:rPr lang="en-ID" sz="1100" dirty="0" err="1"/>
              <a:t>dikembangkan</a:t>
            </a:r>
            <a:r>
              <a:rPr lang="en-ID" sz="1100" dirty="0"/>
              <a:t>. </a:t>
            </a:r>
            <a:r>
              <a:rPr lang="en-ID" sz="1100" dirty="0" err="1"/>
              <a:t>Beberapa</a:t>
            </a:r>
            <a:r>
              <a:rPr lang="en-ID" sz="1100" dirty="0"/>
              <a:t> </a:t>
            </a:r>
            <a:r>
              <a:rPr lang="en-ID" sz="1100" dirty="0" err="1"/>
              <a:t>permasalahan</a:t>
            </a:r>
            <a:r>
              <a:rPr lang="en-ID" sz="1100" dirty="0"/>
              <a:t> yang </a:t>
            </a:r>
            <a:r>
              <a:rPr lang="en-ID" sz="1100" dirty="0" err="1"/>
              <a:t>menarik</a:t>
            </a:r>
            <a:r>
              <a:rPr lang="en-ID" sz="1100" dirty="0"/>
              <a:t> </a:t>
            </a:r>
            <a:r>
              <a:rPr lang="en-ID" sz="1100" dirty="0" err="1"/>
              <a:t>untuk</a:t>
            </a:r>
            <a:r>
              <a:rPr lang="en-ID" sz="1100" dirty="0"/>
              <a:t> </a:t>
            </a:r>
            <a:r>
              <a:rPr lang="en-ID" sz="1100" dirty="0" err="1"/>
              <a:t>ditinjau</a:t>
            </a:r>
            <a:r>
              <a:rPr lang="en-ID" sz="1100" dirty="0"/>
              <a:t> </a:t>
            </a:r>
            <a:r>
              <a:rPr lang="en-ID" sz="1100" dirty="0" err="1"/>
              <a:t>adalah</a:t>
            </a:r>
            <a:r>
              <a:rPr lang="en-ID" sz="1100" dirty="0"/>
              <a:t> </a:t>
            </a:r>
            <a:r>
              <a:rPr lang="en-ID" sz="1100" dirty="0" err="1"/>
              <a:t>aksesibilitas</a:t>
            </a:r>
            <a:r>
              <a:rPr lang="en-ID" sz="1100" dirty="0"/>
              <a:t> </a:t>
            </a:r>
            <a:r>
              <a:rPr lang="en-ID" sz="1100" dirty="0" err="1"/>
              <a:t>anak</a:t>
            </a:r>
            <a:r>
              <a:rPr lang="en-ID" sz="1100" dirty="0"/>
              <a:t>, furniture yang </a:t>
            </a:r>
            <a:r>
              <a:rPr lang="en-ID" sz="1100" dirty="0" err="1"/>
              <a:t>menarik</a:t>
            </a:r>
            <a:r>
              <a:rPr lang="en-ID" sz="1100" dirty="0"/>
              <a:t> dan </a:t>
            </a:r>
            <a:r>
              <a:rPr lang="en-ID" sz="1100" dirty="0" err="1"/>
              <a:t>cocok</a:t>
            </a:r>
            <a:r>
              <a:rPr lang="en-ID" sz="1100" dirty="0"/>
              <a:t> </a:t>
            </a:r>
            <a:r>
              <a:rPr lang="en-ID" sz="1100" dirty="0" err="1"/>
              <a:t>dengan</a:t>
            </a:r>
            <a:r>
              <a:rPr lang="en-ID" sz="1100" dirty="0"/>
              <a:t> </a:t>
            </a:r>
            <a:r>
              <a:rPr lang="en-ID" sz="1100" dirty="0" err="1"/>
              <a:t>anak-anak</a:t>
            </a:r>
            <a:r>
              <a:rPr lang="en-ID" sz="1100" dirty="0"/>
              <a:t>, </a:t>
            </a:r>
            <a:r>
              <a:rPr lang="en-ID" sz="1100" dirty="0" err="1"/>
              <a:t>kesesuaian</a:t>
            </a:r>
            <a:r>
              <a:rPr lang="en-ID" sz="1100" dirty="0"/>
              <a:t> layout pada </a:t>
            </a:r>
            <a:r>
              <a:rPr lang="en-ID" sz="1100" dirty="0" err="1"/>
              <a:t>ruang</a:t>
            </a:r>
            <a:r>
              <a:rPr lang="en-ID" sz="1100" dirty="0"/>
              <a:t> </a:t>
            </a:r>
            <a:r>
              <a:rPr lang="en-ID" sz="1100" dirty="0" err="1"/>
              <a:t>kelas</a:t>
            </a:r>
            <a:r>
              <a:rPr lang="en-ID" sz="1100" dirty="0"/>
              <a:t>, dan </a:t>
            </a:r>
            <a:r>
              <a:rPr lang="en-ID" sz="1100" dirty="0" err="1"/>
              <a:t>mudah</a:t>
            </a:r>
            <a:r>
              <a:rPr lang="en-ID" sz="1100" dirty="0"/>
              <a:t> </a:t>
            </a:r>
            <a:r>
              <a:rPr lang="en-ID" sz="1100" dirty="0" err="1"/>
              <a:t>dikonfigurasi</a:t>
            </a:r>
            <a:r>
              <a:rPr lang="en-ID" sz="1100" dirty="0"/>
              <a:t> </a:t>
            </a:r>
            <a:r>
              <a:rPr lang="en-ID" sz="1100" dirty="0" err="1"/>
              <a:t>sesuai</a:t>
            </a:r>
            <a:r>
              <a:rPr lang="en-ID" sz="1100" dirty="0"/>
              <a:t> </a:t>
            </a:r>
            <a:r>
              <a:rPr lang="en-ID" sz="1100" dirty="0" err="1"/>
              <a:t>kebutuhan</a:t>
            </a:r>
            <a:r>
              <a:rPr lang="en-ID" sz="1100" dirty="0"/>
              <a:t> </a:t>
            </a:r>
            <a:r>
              <a:rPr lang="en-ID" sz="1100" dirty="0" err="1"/>
              <a:t>pembelajaran</a:t>
            </a:r>
            <a:r>
              <a:rPr lang="en-ID" sz="1100" dirty="0"/>
              <a:t> </a:t>
            </a:r>
            <a:r>
              <a:rPr lang="en-ID" sz="1100" dirty="0" err="1"/>
              <a:t>dengan</a:t>
            </a:r>
            <a:r>
              <a:rPr lang="en-ID" sz="1100" dirty="0"/>
              <a:t> </a:t>
            </a:r>
            <a:r>
              <a:rPr lang="en-ID" sz="1100" dirty="0" err="1"/>
              <a:t>jumlah</a:t>
            </a:r>
            <a:r>
              <a:rPr lang="en-ID" sz="1100" dirty="0"/>
              <a:t> </a:t>
            </a:r>
            <a:r>
              <a:rPr lang="en-ID" sz="1100" dirty="0" err="1"/>
              <a:t>siswa</a:t>
            </a:r>
            <a:r>
              <a:rPr lang="en-ID" sz="1100" dirty="0"/>
              <a:t>. Dari </a:t>
            </a:r>
            <a:r>
              <a:rPr lang="en-ID" sz="1100" dirty="0" err="1"/>
              <a:t>masalah</a:t>
            </a:r>
            <a:r>
              <a:rPr lang="en-ID" sz="1100" dirty="0"/>
              <a:t> yang </a:t>
            </a:r>
            <a:r>
              <a:rPr lang="en-ID" sz="1100" dirty="0" err="1"/>
              <a:t>ada</a:t>
            </a:r>
            <a:r>
              <a:rPr lang="en-ID" sz="1100" dirty="0"/>
              <a:t>, </a:t>
            </a:r>
            <a:r>
              <a:rPr lang="en-ID" sz="1100" dirty="0" err="1"/>
              <a:t>dibutuhkan</a:t>
            </a:r>
            <a:r>
              <a:rPr lang="en-ID" sz="1100" dirty="0"/>
              <a:t> </a:t>
            </a:r>
            <a:r>
              <a:rPr lang="en-ID" sz="1100" dirty="0" err="1"/>
              <a:t>desain</a:t>
            </a:r>
            <a:r>
              <a:rPr lang="en-ID" sz="1100" dirty="0"/>
              <a:t> </a:t>
            </a:r>
            <a:r>
              <a:rPr lang="en-ID" sz="1100" dirty="0" err="1"/>
              <a:t>furnitur</a:t>
            </a:r>
            <a:r>
              <a:rPr lang="en-ID" sz="1100" dirty="0"/>
              <a:t> set </a:t>
            </a:r>
            <a:r>
              <a:rPr lang="en-ID" sz="1100" dirty="0" err="1"/>
              <a:t>anak</a:t>
            </a:r>
            <a:r>
              <a:rPr lang="en-ID" sz="1100" dirty="0"/>
              <a:t> yang </a:t>
            </a:r>
            <a:r>
              <a:rPr lang="en-ID" sz="1100" dirty="0" err="1"/>
              <a:t>dapat</a:t>
            </a:r>
            <a:r>
              <a:rPr lang="en-ID" sz="1100" dirty="0"/>
              <a:t> </a:t>
            </a:r>
            <a:r>
              <a:rPr lang="en-ID" sz="1100" dirty="0" err="1"/>
              <a:t>mendukung</a:t>
            </a:r>
            <a:r>
              <a:rPr lang="en-ID" sz="1100" dirty="0"/>
              <a:t> </a:t>
            </a:r>
            <a:r>
              <a:rPr lang="en-ID" sz="1100" dirty="0" err="1"/>
              <a:t>pembelajaran</a:t>
            </a:r>
            <a:r>
              <a:rPr lang="en-ID" sz="1100" dirty="0"/>
              <a:t>. </a:t>
            </a:r>
            <a:r>
              <a:rPr lang="en-ID" sz="1100" dirty="0" err="1"/>
              <a:t>Penelitian</a:t>
            </a:r>
            <a:r>
              <a:rPr lang="en-ID" sz="1100" dirty="0"/>
              <a:t> </a:t>
            </a:r>
            <a:r>
              <a:rPr lang="en-ID" sz="1100" dirty="0" err="1"/>
              <a:t>ini</a:t>
            </a:r>
            <a:r>
              <a:rPr lang="en-ID" sz="1100" dirty="0"/>
              <a:t> </a:t>
            </a:r>
            <a:r>
              <a:rPr lang="en-ID" sz="1100" dirty="0" err="1"/>
              <a:t>mengasilkan</a:t>
            </a:r>
            <a:r>
              <a:rPr lang="en-ID" sz="1100" dirty="0"/>
              <a:t> </a:t>
            </a:r>
            <a:r>
              <a:rPr lang="en-ID" sz="1100" dirty="0" err="1"/>
              <a:t>satu</a:t>
            </a:r>
            <a:r>
              <a:rPr lang="en-ID" sz="1100" dirty="0"/>
              <a:t> set </a:t>
            </a:r>
            <a:r>
              <a:rPr lang="en-ID" sz="1100" dirty="0" err="1"/>
              <a:t>furnitur</a:t>
            </a:r>
            <a:r>
              <a:rPr lang="en-ID" sz="1100" dirty="0"/>
              <a:t> </a:t>
            </a:r>
            <a:r>
              <a:rPr lang="en-ID" sz="1100" dirty="0" err="1"/>
              <a:t>anak</a:t>
            </a:r>
            <a:r>
              <a:rPr lang="en-ID" sz="1100" dirty="0"/>
              <a:t> </a:t>
            </a:r>
            <a:r>
              <a:rPr lang="en-ID" sz="1100" dirty="0" err="1"/>
              <a:t>dengan</a:t>
            </a:r>
            <a:r>
              <a:rPr lang="en-ID" sz="1100" dirty="0"/>
              <a:t> </a:t>
            </a:r>
            <a:r>
              <a:rPr lang="en-ID" sz="1100" dirty="0" err="1"/>
              <a:t>konsep</a:t>
            </a:r>
            <a:r>
              <a:rPr lang="en-ID" sz="1100" dirty="0"/>
              <a:t> playful, educative, flexible, dan adaptable</a:t>
            </a:r>
          </a:p>
          <a:p>
            <a:pPr marL="457200" lvl="0" indent="-298450" algn="l" rtl="0">
              <a:lnSpc>
                <a:spcPct val="105000"/>
              </a:lnSpc>
              <a:spcBef>
                <a:spcPts val="0"/>
              </a:spcBef>
              <a:spcAft>
                <a:spcPts val="0"/>
              </a:spcAft>
              <a:buSzPts val="1100"/>
              <a:buChar char="●"/>
            </a:pPr>
            <a:r>
              <a:rPr lang="en" sz="1000" dirty="0"/>
              <a:t>Output:</a:t>
            </a:r>
            <a:endParaRPr sz="1000" dirty="0"/>
          </a:p>
        </p:txBody>
      </p:sp>
      <p:pic>
        <p:nvPicPr>
          <p:cNvPr id="3" name="Picture 2">
            <a:extLst>
              <a:ext uri="{FF2B5EF4-FFF2-40B4-BE49-F238E27FC236}">
                <a16:creationId xmlns:a16="http://schemas.microsoft.com/office/drawing/2014/main" id="{4CA265D6-6052-9F4F-81DA-8EEB6CA5AA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5369" y="3324755"/>
            <a:ext cx="2387600" cy="1587500"/>
          </a:xfrm>
          <a:prstGeom prst="rect">
            <a:avLst/>
          </a:prstGeom>
        </p:spPr>
      </p:pic>
      <p:pic>
        <p:nvPicPr>
          <p:cNvPr id="5" name="Picture 4">
            <a:extLst>
              <a:ext uri="{FF2B5EF4-FFF2-40B4-BE49-F238E27FC236}">
                <a16:creationId xmlns:a16="http://schemas.microsoft.com/office/drawing/2014/main" id="{30FD9D3D-CEBE-D04F-8A12-62737440D2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664" y="3337455"/>
            <a:ext cx="2082800" cy="1600200"/>
          </a:xfrm>
          <a:prstGeom prst="rect">
            <a:avLst/>
          </a:prstGeom>
        </p:spPr>
      </p:pic>
      <p:pic>
        <p:nvPicPr>
          <p:cNvPr id="7" name="Picture 6">
            <a:extLst>
              <a:ext uri="{FF2B5EF4-FFF2-40B4-BE49-F238E27FC236}">
                <a16:creationId xmlns:a16="http://schemas.microsoft.com/office/drawing/2014/main" id="{CF5DD2AA-1430-4B4D-B14F-F60A3B4361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8632" y="3337456"/>
            <a:ext cx="2400300" cy="1600200"/>
          </a:xfrm>
          <a:prstGeom prst="rect">
            <a:avLst/>
          </a:prstGeom>
        </p:spPr>
      </p:pic>
    </p:spTree>
    <p:extLst>
      <p:ext uri="{BB962C8B-B14F-4D97-AF65-F5344CB8AC3E}">
        <p14:creationId xmlns:p14="http://schemas.microsoft.com/office/powerpoint/2010/main" val="334461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err="1"/>
              <a:t>Deskripsi</a:t>
            </a:r>
            <a:r>
              <a:rPr lang="en" dirty="0"/>
              <a:t> </a:t>
            </a:r>
            <a:r>
              <a:rPr lang="en" dirty="0" err="1"/>
              <a:t>Laboratorium</a:t>
            </a:r>
            <a:r>
              <a:rPr lang="en" dirty="0"/>
              <a:t> </a:t>
            </a:r>
            <a:r>
              <a:rPr lang="en" dirty="0" err="1"/>
              <a:t>Protomodel</a:t>
            </a:r>
            <a:endParaRPr dirty="0"/>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114300" indent="0">
              <a:buNone/>
            </a:pPr>
            <a:r>
              <a:rPr lang="en-ID" dirty="0">
                <a:solidFill>
                  <a:schemeClr val="tx1"/>
                </a:solidFill>
              </a:rPr>
              <a:t>Oriented on research and developing a model, </a:t>
            </a:r>
            <a:r>
              <a:rPr lang="en-ID" dirty="0" err="1">
                <a:solidFill>
                  <a:schemeClr val="tx1"/>
                </a:solidFill>
              </a:rPr>
              <a:t>mockup</a:t>
            </a:r>
            <a:r>
              <a:rPr lang="en-ID" dirty="0">
                <a:solidFill>
                  <a:schemeClr val="tx1"/>
                </a:solidFill>
              </a:rPr>
              <a:t> and prototype of innovative products.</a:t>
            </a:r>
          </a:p>
          <a:p>
            <a:pPr marL="114300" indent="0">
              <a:buNone/>
            </a:pPr>
            <a:endParaRPr lang="en-ID" dirty="0">
              <a:solidFill>
                <a:schemeClr val="tx1"/>
              </a:solidFill>
            </a:endParaRPr>
          </a:p>
          <a:p>
            <a:pPr marL="114300" indent="0">
              <a:buNone/>
            </a:pPr>
            <a:r>
              <a:rPr lang="en-ID" dirty="0">
                <a:solidFill>
                  <a:schemeClr val="tx1"/>
                </a:solidFill>
              </a:rPr>
              <a:t>Competency :</a:t>
            </a:r>
          </a:p>
          <a:p>
            <a:r>
              <a:rPr lang="en-ID" dirty="0">
                <a:solidFill>
                  <a:schemeClr val="tx1"/>
                </a:solidFill>
              </a:rPr>
              <a:t>CNC Rapid prototyping for experimental products</a:t>
            </a:r>
          </a:p>
          <a:p>
            <a:r>
              <a:rPr lang="en-ID" dirty="0">
                <a:solidFill>
                  <a:schemeClr val="tx1"/>
                </a:solidFill>
              </a:rPr>
              <a:t>Models, </a:t>
            </a:r>
            <a:r>
              <a:rPr lang="en-ID" dirty="0" err="1">
                <a:solidFill>
                  <a:schemeClr val="tx1"/>
                </a:solidFill>
              </a:rPr>
              <a:t>mockups</a:t>
            </a:r>
            <a:r>
              <a:rPr lang="en-ID" dirty="0">
                <a:solidFill>
                  <a:schemeClr val="tx1"/>
                </a:solidFill>
              </a:rPr>
              <a:t> and prototypes production</a:t>
            </a:r>
          </a:p>
          <a:p>
            <a:r>
              <a:rPr lang="en-ID" dirty="0">
                <a:solidFill>
                  <a:schemeClr val="tx1"/>
                </a:solidFill>
              </a:rPr>
              <a:t>Casting, </a:t>
            </a:r>
            <a:r>
              <a:rPr lang="en-ID" dirty="0" err="1">
                <a:solidFill>
                  <a:schemeClr val="tx1"/>
                </a:solidFill>
              </a:rPr>
              <a:t>molding</a:t>
            </a:r>
            <a:r>
              <a:rPr lang="en-ID" dirty="0">
                <a:solidFill>
                  <a:schemeClr val="tx1"/>
                </a:solidFill>
              </a:rPr>
              <a:t>, vacuum forming production process</a:t>
            </a:r>
          </a:p>
          <a:p>
            <a:r>
              <a:rPr lang="en-ID" dirty="0">
                <a:solidFill>
                  <a:schemeClr val="tx1"/>
                </a:solidFill>
              </a:rPr>
              <a:t>Toys, merchandises, crafts and aesthetic ornaments production</a:t>
            </a:r>
          </a:p>
          <a:p>
            <a:r>
              <a:rPr lang="en-ID" dirty="0">
                <a:solidFill>
                  <a:schemeClr val="tx1"/>
                </a:solidFill>
              </a:rPr>
              <a:t>Material treatment and finishing</a:t>
            </a:r>
          </a:p>
          <a:p>
            <a:pPr marL="0" lvl="0" indent="0" algn="l" rtl="0">
              <a:spcBef>
                <a:spcPts val="1200"/>
              </a:spcBef>
              <a:spcAft>
                <a:spcPts val="1200"/>
              </a:spcAft>
              <a:buNone/>
            </a:pPr>
            <a:endParaRPr dirty="0">
              <a:solidFill>
                <a:srgbClr val="0000FF"/>
              </a:solidFill>
            </a:endParaRPr>
          </a:p>
        </p:txBody>
      </p:sp>
    </p:spTree>
    <p:extLst>
      <p:ext uri="{BB962C8B-B14F-4D97-AF65-F5344CB8AC3E}">
        <p14:creationId xmlns:p14="http://schemas.microsoft.com/office/powerpoint/2010/main" val="4174638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r>
              <a:rPr lang="en-ID" dirty="0"/>
              <a:t>Desain </a:t>
            </a:r>
            <a:r>
              <a:rPr lang="en-ID" dirty="0" err="1"/>
              <a:t>Perhiasan</a:t>
            </a:r>
            <a:r>
              <a:rPr lang="en-ID" dirty="0"/>
              <a:t> Multiform Lintas </a:t>
            </a:r>
            <a:r>
              <a:rPr lang="en-ID" dirty="0" err="1"/>
              <a:t>Tipe</a:t>
            </a:r>
            <a:endParaRPr lang="en-ID" dirty="0"/>
          </a:p>
        </p:txBody>
      </p:sp>
      <p:sp>
        <p:nvSpPr>
          <p:cNvPr id="91" name="Google Shape;91;p19"/>
          <p:cNvSpPr txBox="1">
            <a:spLocks noGrp="1"/>
          </p:cNvSpPr>
          <p:nvPr>
            <p:ph type="body" idx="1"/>
          </p:nvPr>
        </p:nvSpPr>
        <p:spPr>
          <a:xfrm>
            <a:off x="311700" y="1017725"/>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penelitian</a:t>
            </a:r>
            <a:r>
              <a:rPr lang="en" sz="1100" dirty="0"/>
              <a:t>: Desain </a:t>
            </a:r>
            <a:r>
              <a:rPr lang="en-US" sz="1100" dirty="0" err="1"/>
              <a:t>Perhiasan</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2020</a:t>
            </a:r>
            <a:endParaRPr sz="1100" dirty="0"/>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a:t>Dana </a:t>
            </a:r>
            <a:r>
              <a:rPr lang="en-US" sz="1100" dirty="0" err="1"/>
              <a:t>Lokal</a:t>
            </a:r>
            <a:r>
              <a:rPr lang="en-US" sz="1100" dirty="0"/>
              <a:t>, 37 Juta Rupiah</a:t>
            </a:r>
            <a:endParaRPr sz="1100" dirty="0"/>
          </a:p>
          <a:p>
            <a:pPr lvl="0" indent="-298450">
              <a:lnSpc>
                <a:spcPct val="105000"/>
              </a:lnSpc>
              <a:buSzPts val="1100"/>
            </a:pPr>
            <a:r>
              <a:rPr lang="en" sz="1100" dirty="0" err="1"/>
              <a:t>Deskripsi</a:t>
            </a:r>
            <a:r>
              <a:rPr lang="en" sz="1100" dirty="0"/>
              <a:t> </a:t>
            </a:r>
            <a:r>
              <a:rPr lang="en" sz="1100" dirty="0" err="1"/>
              <a:t>penelitian</a:t>
            </a:r>
            <a:r>
              <a:rPr lang="en" sz="1100" dirty="0"/>
              <a:t> : </a:t>
            </a:r>
            <a:r>
              <a:rPr lang="en-ID" sz="900" dirty="0" err="1"/>
              <a:t>Seiring</a:t>
            </a:r>
            <a:r>
              <a:rPr lang="en-ID" sz="900" dirty="0"/>
              <a:t> </a:t>
            </a:r>
            <a:r>
              <a:rPr lang="en-ID" sz="900" dirty="0" err="1"/>
              <a:t>dengan</a:t>
            </a:r>
            <a:r>
              <a:rPr lang="en-ID" sz="900" dirty="0"/>
              <a:t> </a:t>
            </a:r>
            <a:r>
              <a:rPr lang="en-ID" sz="900" dirty="0" err="1"/>
              <a:t>berkembangnya</a:t>
            </a:r>
            <a:r>
              <a:rPr lang="en-ID" sz="900" dirty="0"/>
              <a:t> </a:t>
            </a:r>
            <a:r>
              <a:rPr lang="en-ID" sz="900" dirty="0" err="1"/>
              <a:t>kebutuhan</a:t>
            </a:r>
            <a:r>
              <a:rPr lang="en-ID" sz="900" dirty="0"/>
              <a:t> </a:t>
            </a:r>
            <a:r>
              <a:rPr lang="en-ID" sz="900" dirty="0" err="1"/>
              <a:t>individu</a:t>
            </a:r>
            <a:r>
              <a:rPr lang="en-ID" sz="900" dirty="0"/>
              <a:t> </a:t>
            </a:r>
            <a:r>
              <a:rPr lang="en-ID" sz="900" dirty="0" err="1"/>
              <a:t>untuk</a:t>
            </a:r>
            <a:r>
              <a:rPr lang="en-ID" sz="900" dirty="0"/>
              <a:t> </a:t>
            </a:r>
            <a:r>
              <a:rPr lang="en-ID" sz="900" dirty="0" err="1"/>
              <a:t>menunjukkan</a:t>
            </a:r>
            <a:r>
              <a:rPr lang="en-ID" sz="900" dirty="0"/>
              <a:t> </a:t>
            </a:r>
            <a:r>
              <a:rPr lang="en-ID" sz="900" dirty="0" err="1"/>
              <a:t>citra</a:t>
            </a:r>
            <a:r>
              <a:rPr lang="en-ID" sz="900" dirty="0"/>
              <a:t> </a:t>
            </a:r>
            <a:r>
              <a:rPr lang="en-ID" sz="900" dirty="0" err="1"/>
              <a:t>diri</a:t>
            </a:r>
            <a:r>
              <a:rPr lang="en-ID" sz="900" dirty="0"/>
              <a:t>, </a:t>
            </a:r>
            <a:r>
              <a:rPr lang="en-ID" sz="900" dirty="0" err="1"/>
              <a:t>produk</a:t>
            </a:r>
            <a:r>
              <a:rPr lang="en-ID" sz="900" dirty="0"/>
              <a:t> </a:t>
            </a:r>
            <a:r>
              <a:rPr lang="en-ID" sz="900" dirty="0" err="1"/>
              <a:t>perhiasan</a:t>
            </a:r>
            <a:r>
              <a:rPr lang="en-ID" sz="900" dirty="0"/>
              <a:t> </a:t>
            </a:r>
            <a:r>
              <a:rPr lang="en-ID" sz="900" dirty="0" err="1"/>
              <a:t>selalu</a:t>
            </a:r>
            <a:r>
              <a:rPr lang="en-ID" sz="900" dirty="0"/>
              <a:t> </a:t>
            </a:r>
            <a:r>
              <a:rPr lang="en-ID" sz="900" dirty="0" err="1"/>
              <a:t>berubah</a:t>
            </a:r>
            <a:r>
              <a:rPr lang="en-ID" sz="900" dirty="0"/>
              <a:t> dan </a:t>
            </a:r>
            <a:r>
              <a:rPr lang="en-ID" sz="900" dirty="0" err="1"/>
              <a:t>baru</a:t>
            </a:r>
            <a:r>
              <a:rPr lang="en-ID" sz="900" dirty="0"/>
              <a:t>. </a:t>
            </a:r>
            <a:r>
              <a:rPr lang="en-ID" sz="900" dirty="0" err="1"/>
              <a:t>Keinginan</a:t>
            </a:r>
            <a:r>
              <a:rPr lang="en-ID" sz="900" dirty="0"/>
              <a:t> </a:t>
            </a:r>
            <a:r>
              <a:rPr lang="en-ID" sz="900" dirty="0" err="1"/>
              <a:t>untuk</a:t>
            </a:r>
            <a:r>
              <a:rPr lang="en-ID" sz="900" dirty="0"/>
              <a:t> </a:t>
            </a:r>
            <a:r>
              <a:rPr lang="en-ID" sz="900" dirty="0" err="1"/>
              <a:t>mengenakan</a:t>
            </a:r>
            <a:r>
              <a:rPr lang="en-ID" sz="900" dirty="0"/>
              <a:t> </a:t>
            </a:r>
            <a:r>
              <a:rPr lang="en-ID" sz="900" dirty="0" err="1"/>
              <a:t>perhiasan</a:t>
            </a:r>
            <a:r>
              <a:rPr lang="en-ID" sz="900" dirty="0"/>
              <a:t> </a:t>
            </a:r>
            <a:r>
              <a:rPr lang="en-ID" sz="900" dirty="0" err="1"/>
              <a:t>dengan</a:t>
            </a:r>
            <a:r>
              <a:rPr lang="en-ID" sz="900" dirty="0"/>
              <a:t> </a:t>
            </a:r>
            <a:r>
              <a:rPr lang="en-ID" sz="900" dirty="0" err="1"/>
              <a:t>bentuk</a:t>
            </a:r>
            <a:r>
              <a:rPr lang="en-ID" sz="900" dirty="0"/>
              <a:t> yang </a:t>
            </a:r>
            <a:r>
              <a:rPr lang="en-ID" sz="900" dirty="0" err="1"/>
              <a:t>selalu</a:t>
            </a:r>
            <a:r>
              <a:rPr lang="en-ID" sz="900" dirty="0"/>
              <a:t> </a:t>
            </a:r>
            <a:r>
              <a:rPr lang="en-ID" sz="900" dirty="0" err="1"/>
              <a:t>berbeda</a:t>
            </a:r>
            <a:r>
              <a:rPr lang="en-ID" sz="900" dirty="0"/>
              <a:t>, </a:t>
            </a:r>
            <a:r>
              <a:rPr lang="en-ID" sz="900" dirty="0" err="1"/>
              <a:t>menyesuaikan</a:t>
            </a:r>
            <a:r>
              <a:rPr lang="en-ID" sz="900" dirty="0"/>
              <a:t> </a:t>
            </a:r>
            <a:r>
              <a:rPr lang="en-ID" sz="900" dirty="0" err="1"/>
              <a:t>dengan</a:t>
            </a:r>
            <a:r>
              <a:rPr lang="en-ID" sz="900" dirty="0"/>
              <a:t> </a:t>
            </a:r>
            <a:r>
              <a:rPr lang="en-ID" sz="900" dirty="0" err="1"/>
              <a:t>busana</a:t>
            </a:r>
            <a:r>
              <a:rPr lang="en-ID" sz="900" dirty="0"/>
              <a:t> yang </a:t>
            </a:r>
            <a:r>
              <a:rPr lang="en-ID" sz="900" dirty="0" err="1"/>
              <a:t>dipakai</a:t>
            </a:r>
            <a:r>
              <a:rPr lang="en-ID" sz="900" dirty="0"/>
              <a:t> </a:t>
            </a:r>
            <a:r>
              <a:rPr lang="en-ID" sz="900" dirty="0" err="1"/>
              <a:t>menjadi</a:t>
            </a:r>
            <a:r>
              <a:rPr lang="en-ID" sz="900" dirty="0"/>
              <a:t> </a:t>
            </a:r>
            <a:r>
              <a:rPr lang="en-ID" sz="900" dirty="0" err="1"/>
              <a:t>kebutuhan</a:t>
            </a:r>
            <a:r>
              <a:rPr lang="en-ID" sz="900" dirty="0"/>
              <a:t> yang </a:t>
            </a:r>
            <a:r>
              <a:rPr lang="en-ID" sz="900" dirty="0" err="1"/>
              <a:t>sama</a:t>
            </a:r>
            <a:r>
              <a:rPr lang="en-ID" sz="900" dirty="0"/>
              <a:t> </a:t>
            </a:r>
            <a:r>
              <a:rPr lang="en-ID" sz="900" dirty="0" err="1"/>
              <a:t>penting</a:t>
            </a:r>
            <a:r>
              <a:rPr lang="en-ID" sz="900" dirty="0"/>
              <a:t> </a:t>
            </a:r>
            <a:r>
              <a:rPr lang="en-ID" sz="900" dirty="0" err="1"/>
              <a:t>dengan</a:t>
            </a:r>
            <a:r>
              <a:rPr lang="en-ID" sz="900" dirty="0"/>
              <a:t> </a:t>
            </a:r>
            <a:r>
              <a:rPr lang="en-ID" sz="900" dirty="0" err="1"/>
              <a:t>busana</a:t>
            </a:r>
            <a:r>
              <a:rPr lang="en-ID" sz="900" dirty="0"/>
              <a:t> </a:t>
            </a:r>
            <a:r>
              <a:rPr lang="en-ID" sz="900" dirty="0" err="1"/>
              <a:t>itu</a:t>
            </a:r>
            <a:r>
              <a:rPr lang="en-ID" sz="900" dirty="0"/>
              <a:t> </a:t>
            </a:r>
            <a:r>
              <a:rPr lang="en-ID" sz="900" dirty="0" err="1"/>
              <a:t>sendiri</a:t>
            </a:r>
            <a:r>
              <a:rPr lang="en-ID" sz="900" dirty="0"/>
              <a:t>. </a:t>
            </a:r>
            <a:r>
              <a:rPr lang="en-ID" sz="900" dirty="0" err="1"/>
              <a:t>Merupakan</a:t>
            </a:r>
            <a:r>
              <a:rPr lang="en-ID" sz="900" dirty="0"/>
              <a:t> </a:t>
            </a:r>
            <a:r>
              <a:rPr lang="en-ID" sz="900" dirty="0" err="1"/>
              <a:t>bagian</a:t>
            </a:r>
            <a:r>
              <a:rPr lang="en-ID" sz="900" dirty="0"/>
              <a:t> yang </a:t>
            </a:r>
            <a:r>
              <a:rPr lang="en-ID" sz="900" dirty="0" err="1"/>
              <a:t>terpisah</a:t>
            </a:r>
            <a:r>
              <a:rPr lang="en-ID" sz="900" dirty="0"/>
              <a:t> </a:t>
            </a:r>
            <a:r>
              <a:rPr lang="en-ID" sz="900" dirty="0" err="1"/>
              <a:t>dari</a:t>
            </a:r>
            <a:r>
              <a:rPr lang="en-ID" sz="900" dirty="0"/>
              <a:t> </a:t>
            </a:r>
            <a:r>
              <a:rPr lang="en-ID" sz="900" dirty="0" err="1"/>
              <a:t>busana</a:t>
            </a:r>
            <a:r>
              <a:rPr lang="en-ID" sz="900" dirty="0"/>
              <a:t> </a:t>
            </a:r>
            <a:r>
              <a:rPr lang="en-ID" sz="900" dirty="0" err="1"/>
              <a:t>namun</a:t>
            </a:r>
            <a:r>
              <a:rPr lang="en-ID" sz="900" dirty="0"/>
              <a:t> </a:t>
            </a:r>
            <a:r>
              <a:rPr lang="en-ID" sz="900" dirty="0" err="1"/>
              <a:t>dalam</a:t>
            </a:r>
            <a:r>
              <a:rPr lang="en-ID" sz="900" dirty="0"/>
              <a:t> </a:t>
            </a:r>
            <a:r>
              <a:rPr lang="en-ID" sz="900" dirty="0" err="1"/>
              <a:t>sistem</a:t>
            </a:r>
            <a:r>
              <a:rPr lang="en-ID" sz="900" dirty="0"/>
              <a:t> </a:t>
            </a:r>
            <a:r>
              <a:rPr lang="en-ID" sz="900" dirty="0" err="1"/>
              <a:t>fesyen</a:t>
            </a:r>
            <a:r>
              <a:rPr lang="en-ID" sz="900" dirty="0"/>
              <a:t>, </a:t>
            </a:r>
            <a:r>
              <a:rPr lang="en-ID" sz="900" dirty="0" err="1"/>
              <a:t>perhiasan</a:t>
            </a:r>
            <a:r>
              <a:rPr lang="en-ID" sz="900" dirty="0"/>
              <a:t> </a:t>
            </a:r>
            <a:r>
              <a:rPr lang="en-ID" sz="900" dirty="0" err="1"/>
              <a:t>turut</a:t>
            </a:r>
            <a:r>
              <a:rPr lang="en-ID" sz="900" dirty="0"/>
              <a:t> </a:t>
            </a:r>
            <a:r>
              <a:rPr lang="en-ID" sz="900" dirty="0" err="1"/>
              <a:t>memperkuat</a:t>
            </a:r>
            <a:r>
              <a:rPr lang="en-ID" sz="900" dirty="0"/>
              <a:t> dan </a:t>
            </a:r>
            <a:r>
              <a:rPr lang="en-ID" sz="900" dirty="0" err="1"/>
              <a:t>mendukung</a:t>
            </a:r>
            <a:r>
              <a:rPr lang="en-ID" sz="900" dirty="0"/>
              <a:t> </a:t>
            </a:r>
            <a:r>
              <a:rPr lang="en-ID" sz="900" dirty="0" err="1"/>
              <a:t>penampilan</a:t>
            </a:r>
            <a:r>
              <a:rPr lang="en-ID" sz="900" dirty="0"/>
              <a:t> </a:t>
            </a:r>
            <a:r>
              <a:rPr lang="en-ID" sz="900" dirty="0" err="1"/>
              <a:t>serta</a:t>
            </a:r>
            <a:r>
              <a:rPr lang="en-ID" sz="900" dirty="0"/>
              <a:t> </a:t>
            </a:r>
            <a:r>
              <a:rPr lang="en-ID" sz="900" dirty="0" err="1"/>
              <a:t>mampu</a:t>
            </a:r>
            <a:r>
              <a:rPr lang="en-ID" sz="900" dirty="0"/>
              <a:t> </a:t>
            </a:r>
            <a:r>
              <a:rPr lang="en-ID" sz="900" dirty="0" err="1"/>
              <a:t>menjadi</a:t>
            </a:r>
            <a:r>
              <a:rPr lang="en-ID" sz="900" dirty="0"/>
              <a:t> </a:t>
            </a:r>
            <a:r>
              <a:rPr lang="en-ID" sz="900" dirty="0" err="1"/>
              <a:t>poin</a:t>
            </a:r>
            <a:r>
              <a:rPr lang="en-ID" sz="900" dirty="0"/>
              <a:t> </a:t>
            </a:r>
            <a:r>
              <a:rPr lang="en-ID" sz="900" dirty="0" err="1"/>
              <a:t>daya</a:t>
            </a:r>
            <a:r>
              <a:rPr lang="en-ID" sz="900" dirty="0"/>
              <a:t> </a:t>
            </a:r>
            <a:r>
              <a:rPr lang="en-ID" sz="900" dirty="0" err="1"/>
              <a:t>tarik</a:t>
            </a:r>
            <a:r>
              <a:rPr lang="en-ID" sz="900" dirty="0"/>
              <a:t>. </a:t>
            </a:r>
            <a:r>
              <a:rPr lang="en-ID" sz="900" dirty="0" err="1"/>
              <a:t>Akhirnya</a:t>
            </a:r>
            <a:r>
              <a:rPr lang="en-ID" sz="900" dirty="0"/>
              <a:t> </a:t>
            </a:r>
            <a:r>
              <a:rPr lang="en-ID" sz="900" dirty="0" err="1"/>
              <a:t>menjadi</a:t>
            </a:r>
            <a:r>
              <a:rPr lang="en-ID" sz="900" dirty="0"/>
              <a:t> </a:t>
            </a:r>
            <a:r>
              <a:rPr lang="en-ID" sz="900" dirty="0" err="1"/>
              <a:t>sebuah</a:t>
            </a:r>
            <a:r>
              <a:rPr lang="en-ID" sz="900" dirty="0"/>
              <a:t> </a:t>
            </a:r>
            <a:r>
              <a:rPr lang="en-ID" sz="900" dirty="0" err="1"/>
              <a:t>kebutuhan</a:t>
            </a:r>
            <a:r>
              <a:rPr lang="en-ID" sz="900" dirty="0"/>
              <a:t> </a:t>
            </a:r>
            <a:r>
              <a:rPr lang="en-ID" sz="900" dirty="0" err="1"/>
              <a:t>untuk</a:t>
            </a:r>
            <a:r>
              <a:rPr lang="en-ID" sz="900" dirty="0"/>
              <a:t> </a:t>
            </a:r>
            <a:r>
              <a:rPr lang="en-ID" sz="900" dirty="0" err="1"/>
              <a:t>memiliki</a:t>
            </a:r>
            <a:r>
              <a:rPr lang="en-ID" sz="900" dirty="0"/>
              <a:t> </a:t>
            </a:r>
            <a:r>
              <a:rPr lang="en-ID" sz="900" dirty="0" err="1"/>
              <a:t>berbagai</a:t>
            </a:r>
            <a:r>
              <a:rPr lang="en-ID" sz="900" dirty="0"/>
              <a:t> </a:t>
            </a:r>
            <a:r>
              <a:rPr lang="en-ID" sz="900" dirty="0" err="1"/>
              <a:t>variasi</a:t>
            </a:r>
            <a:r>
              <a:rPr lang="en-ID" sz="900" dirty="0"/>
              <a:t> </a:t>
            </a:r>
            <a:r>
              <a:rPr lang="en-ID" sz="900" dirty="0" err="1"/>
              <a:t>bentuk</a:t>
            </a:r>
            <a:r>
              <a:rPr lang="en-ID" sz="900" dirty="0"/>
              <a:t> dan motif </a:t>
            </a:r>
            <a:r>
              <a:rPr lang="en-ID" sz="900" dirty="0" err="1"/>
              <a:t>perhiasan</a:t>
            </a:r>
            <a:r>
              <a:rPr lang="en-ID" sz="900" dirty="0"/>
              <a:t> yang </a:t>
            </a:r>
            <a:r>
              <a:rPr lang="en-ID" sz="900" dirty="0" err="1"/>
              <a:t>dapat</a:t>
            </a:r>
            <a:r>
              <a:rPr lang="en-ID" sz="900" dirty="0"/>
              <a:t> </a:t>
            </a:r>
            <a:r>
              <a:rPr lang="en-ID" sz="900" dirty="0" err="1"/>
              <a:t>dipadupadankan</a:t>
            </a:r>
            <a:r>
              <a:rPr lang="en-ID" sz="900" dirty="0"/>
              <a:t> </a:t>
            </a:r>
            <a:r>
              <a:rPr lang="en-ID" sz="900" dirty="0" err="1"/>
              <a:t>dengan</a:t>
            </a:r>
            <a:r>
              <a:rPr lang="en-ID" sz="900" dirty="0"/>
              <a:t> </a:t>
            </a:r>
            <a:r>
              <a:rPr lang="en-ID" sz="900" dirty="0" err="1"/>
              <a:t>busana</a:t>
            </a:r>
            <a:r>
              <a:rPr lang="en-ID" sz="900" dirty="0"/>
              <a:t> yang </a:t>
            </a:r>
            <a:r>
              <a:rPr lang="en-ID" sz="900" dirty="0" err="1"/>
              <a:t>dikenakan</a:t>
            </a:r>
            <a:r>
              <a:rPr lang="en-ID" sz="900" dirty="0"/>
              <a:t>. </a:t>
            </a:r>
            <a:r>
              <a:rPr lang="en-ID" sz="900" dirty="0" err="1"/>
              <a:t>Produk</a:t>
            </a:r>
            <a:r>
              <a:rPr lang="en-ID" sz="900" dirty="0"/>
              <a:t> </a:t>
            </a:r>
            <a:r>
              <a:rPr lang="en-ID" sz="900" dirty="0" err="1"/>
              <a:t>perhiasan</a:t>
            </a:r>
            <a:r>
              <a:rPr lang="en-ID" sz="900" dirty="0"/>
              <a:t> </a:t>
            </a:r>
            <a:r>
              <a:rPr lang="en-ID" sz="900" dirty="0" err="1"/>
              <a:t>konvensional</a:t>
            </a:r>
            <a:r>
              <a:rPr lang="en-ID" sz="900" dirty="0"/>
              <a:t> </a:t>
            </a:r>
            <a:r>
              <a:rPr lang="en-ID" sz="900" dirty="0" err="1"/>
              <a:t>mempunyai</a:t>
            </a:r>
            <a:r>
              <a:rPr lang="en-ID" sz="900" dirty="0"/>
              <a:t> </a:t>
            </a:r>
            <a:r>
              <a:rPr lang="en-ID" sz="900" dirty="0" err="1"/>
              <a:t>bentuk</a:t>
            </a:r>
            <a:r>
              <a:rPr lang="en-ID" sz="900" dirty="0"/>
              <a:t> dan </a:t>
            </a:r>
            <a:r>
              <a:rPr lang="en-ID" sz="900" dirty="0" err="1"/>
              <a:t>fungsi</a:t>
            </a:r>
            <a:r>
              <a:rPr lang="en-ID" sz="900" dirty="0"/>
              <a:t> </a:t>
            </a:r>
            <a:r>
              <a:rPr lang="en-ID" sz="900" dirty="0" err="1"/>
              <a:t>sendiri</a:t>
            </a:r>
            <a:r>
              <a:rPr lang="en-ID" sz="900" dirty="0"/>
              <a:t> di </a:t>
            </a:r>
            <a:r>
              <a:rPr lang="en-ID" sz="900" dirty="0" err="1"/>
              <a:t>tiap</a:t>
            </a:r>
            <a:r>
              <a:rPr lang="en-ID" sz="900" dirty="0"/>
              <a:t> </a:t>
            </a:r>
            <a:r>
              <a:rPr lang="en-ID" sz="900" dirty="0" err="1"/>
              <a:t>produknya</a:t>
            </a:r>
            <a:r>
              <a:rPr lang="en-ID" sz="900" dirty="0"/>
              <a:t>. </a:t>
            </a:r>
            <a:r>
              <a:rPr lang="en-ID" sz="900" dirty="0" err="1"/>
              <a:t>Untuk</a:t>
            </a:r>
            <a:r>
              <a:rPr lang="en-ID" sz="900" dirty="0"/>
              <a:t> </a:t>
            </a:r>
            <a:r>
              <a:rPr lang="en-ID" sz="900" dirty="0" err="1"/>
              <a:t>mendapatkan</a:t>
            </a:r>
            <a:r>
              <a:rPr lang="en-ID" sz="900" dirty="0"/>
              <a:t> </a:t>
            </a:r>
            <a:r>
              <a:rPr lang="en-ID" sz="900" dirty="0" err="1"/>
              <a:t>bentuk</a:t>
            </a:r>
            <a:r>
              <a:rPr lang="en-ID" sz="900" dirty="0"/>
              <a:t> dan motif yang </a:t>
            </a:r>
            <a:r>
              <a:rPr lang="en-ID" sz="900" dirty="0" err="1"/>
              <a:t>berbeda</a:t>
            </a:r>
            <a:r>
              <a:rPr lang="en-ID" sz="900" dirty="0"/>
              <a:t> </a:t>
            </a:r>
            <a:r>
              <a:rPr lang="en-ID" sz="900" dirty="0" err="1"/>
              <a:t>maka</a:t>
            </a:r>
            <a:r>
              <a:rPr lang="en-ID" sz="900" dirty="0"/>
              <a:t> </a:t>
            </a:r>
            <a:r>
              <a:rPr lang="en-ID" sz="900" dirty="0" err="1"/>
              <a:t>harus</a:t>
            </a:r>
            <a:r>
              <a:rPr lang="en-ID" sz="900" dirty="0"/>
              <a:t> </a:t>
            </a:r>
            <a:r>
              <a:rPr lang="en-ID" sz="900" dirty="0" err="1"/>
              <a:t>mempunyai</a:t>
            </a:r>
            <a:r>
              <a:rPr lang="en-ID" sz="900" dirty="0"/>
              <a:t> </a:t>
            </a:r>
            <a:r>
              <a:rPr lang="en-ID" sz="900" dirty="0" err="1"/>
              <a:t>perhiasan</a:t>
            </a:r>
            <a:r>
              <a:rPr lang="en-ID" sz="900" dirty="0"/>
              <a:t> yang </a:t>
            </a:r>
            <a:r>
              <a:rPr lang="en-ID" sz="900" dirty="0" err="1"/>
              <a:t>banyak</a:t>
            </a:r>
            <a:r>
              <a:rPr lang="en-ID" sz="900" dirty="0"/>
              <a:t> pula. </a:t>
            </a:r>
            <a:r>
              <a:rPr lang="en-ID" sz="900" dirty="0" err="1"/>
              <a:t>Saat</a:t>
            </a:r>
            <a:r>
              <a:rPr lang="en-ID" sz="900" dirty="0"/>
              <a:t> </a:t>
            </a:r>
            <a:r>
              <a:rPr lang="en-ID" sz="900" dirty="0" err="1"/>
              <a:t>ini</a:t>
            </a:r>
            <a:r>
              <a:rPr lang="en-ID" sz="900" dirty="0"/>
              <a:t> </a:t>
            </a:r>
            <a:r>
              <a:rPr lang="en-ID" sz="900" dirty="0" err="1"/>
              <a:t>telah</a:t>
            </a:r>
            <a:r>
              <a:rPr lang="en-ID" sz="900" dirty="0"/>
              <a:t> </a:t>
            </a:r>
            <a:r>
              <a:rPr lang="en-ID" sz="900" dirty="0" err="1"/>
              <a:t>terdapat</a:t>
            </a:r>
            <a:r>
              <a:rPr lang="en-ID" sz="900" dirty="0"/>
              <a:t> </a:t>
            </a:r>
            <a:r>
              <a:rPr lang="en-ID" sz="900" dirty="0" err="1"/>
              <a:t>sebuah</a:t>
            </a:r>
            <a:r>
              <a:rPr lang="en-ID" sz="900" dirty="0"/>
              <a:t> </a:t>
            </a:r>
            <a:r>
              <a:rPr lang="en-ID" sz="900" dirty="0" err="1"/>
              <a:t>perhiasan</a:t>
            </a:r>
            <a:r>
              <a:rPr lang="en-ID" sz="900" dirty="0"/>
              <a:t> yang </a:t>
            </a:r>
            <a:r>
              <a:rPr lang="en-ID" sz="900" dirty="0" err="1"/>
              <a:t>mampu</a:t>
            </a:r>
            <a:r>
              <a:rPr lang="en-ID" sz="900" dirty="0"/>
              <a:t> </a:t>
            </a:r>
            <a:r>
              <a:rPr lang="en-ID" sz="900" dirty="0" err="1"/>
              <a:t>berubah</a:t>
            </a:r>
            <a:r>
              <a:rPr lang="en-ID" sz="900" dirty="0"/>
              <a:t> </a:t>
            </a:r>
            <a:r>
              <a:rPr lang="en-ID" sz="900" dirty="0" err="1"/>
              <a:t>bentuk</a:t>
            </a:r>
            <a:r>
              <a:rPr lang="en-ID" sz="900" dirty="0"/>
              <a:t> dan motif yang </a:t>
            </a:r>
            <a:r>
              <a:rPr lang="en-ID" sz="900" dirty="0" err="1"/>
              <a:t>disebut</a:t>
            </a:r>
            <a:r>
              <a:rPr lang="en-ID" sz="900" dirty="0"/>
              <a:t> </a:t>
            </a:r>
            <a:r>
              <a:rPr lang="en-ID" sz="900" dirty="0" err="1"/>
              <a:t>dengan</a:t>
            </a:r>
            <a:r>
              <a:rPr lang="en-ID" sz="900" dirty="0"/>
              <a:t> multiform. </a:t>
            </a:r>
            <a:r>
              <a:rPr lang="en-ID" sz="900" dirty="0" err="1"/>
              <a:t>Namun</a:t>
            </a:r>
            <a:r>
              <a:rPr lang="en-ID" sz="900" dirty="0"/>
              <a:t> </a:t>
            </a:r>
            <a:r>
              <a:rPr lang="en-ID" sz="900" dirty="0" err="1"/>
              <a:t>perhiasan</a:t>
            </a:r>
            <a:r>
              <a:rPr lang="en-ID" sz="900" dirty="0"/>
              <a:t> multiform </a:t>
            </a:r>
            <a:r>
              <a:rPr lang="en-ID" sz="900" dirty="0" err="1"/>
              <a:t>tersebut</a:t>
            </a:r>
            <a:r>
              <a:rPr lang="en-ID" sz="900" dirty="0"/>
              <a:t> </a:t>
            </a:r>
            <a:r>
              <a:rPr lang="en-ID" sz="900" dirty="0" err="1"/>
              <a:t>sebatas</a:t>
            </a:r>
            <a:r>
              <a:rPr lang="en-ID" sz="900" dirty="0"/>
              <a:t> </a:t>
            </a:r>
            <a:r>
              <a:rPr lang="en-ID" sz="900" dirty="0" err="1"/>
              <a:t>perubahan</a:t>
            </a:r>
            <a:r>
              <a:rPr lang="en-ID" sz="900" dirty="0"/>
              <a:t> </a:t>
            </a:r>
            <a:r>
              <a:rPr lang="en-ID" sz="900" dirty="0" err="1"/>
              <a:t>bentuk</a:t>
            </a:r>
            <a:r>
              <a:rPr lang="en-ID" sz="900" dirty="0"/>
              <a:t> dan motif </a:t>
            </a:r>
            <a:r>
              <a:rPr lang="en-ID" sz="900" dirty="0" err="1"/>
              <a:t>dalam</a:t>
            </a:r>
            <a:r>
              <a:rPr lang="en-ID" sz="900" dirty="0"/>
              <a:t> </a:t>
            </a:r>
            <a:r>
              <a:rPr lang="en-ID" sz="900" dirty="0" err="1"/>
              <a:t>satu</a:t>
            </a:r>
            <a:r>
              <a:rPr lang="en-ID" sz="900" dirty="0"/>
              <a:t> </a:t>
            </a:r>
            <a:r>
              <a:rPr lang="en-ID" sz="900" dirty="0" err="1"/>
              <a:t>jenis</a:t>
            </a:r>
            <a:r>
              <a:rPr lang="en-ID" sz="900" dirty="0"/>
              <a:t> </a:t>
            </a:r>
            <a:r>
              <a:rPr lang="en-ID" sz="900" dirty="0" err="1"/>
              <a:t>perhiasan</a:t>
            </a:r>
            <a:r>
              <a:rPr lang="en-ID" sz="900" dirty="0"/>
              <a:t> </a:t>
            </a:r>
            <a:r>
              <a:rPr lang="en-ID" sz="900" dirty="0" err="1"/>
              <a:t>saja</a:t>
            </a:r>
            <a:r>
              <a:rPr lang="en-ID" sz="900" dirty="0"/>
              <a:t> </a:t>
            </a:r>
            <a:r>
              <a:rPr lang="en-ID" sz="900" dirty="0" err="1"/>
              <a:t>misalnya</a:t>
            </a:r>
            <a:r>
              <a:rPr lang="en-ID" sz="900" dirty="0"/>
              <a:t> motif </a:t>
            </a:r>
            <a:r>
              <a:rPr lang="en-ID" sz="900" dirty="0" err="1"/>
              <a:t>cincin</a:t>
            </a:r>
            <a:r>
              <a:rPr lang="en-ID" sz="900" dirty="0"/>
              <a:t> yang </a:t>
            </a:r>
            <a:r>
              <a:rPr lang="en-ID" sz="900" dirty="0" err="1"/>
              <a:t>berbeda</a:t>
            </a:r>
            <a:r>
              <a:rPr lang="en-ID" sz="900" dirty="0"/>
              <a:t> </a:t>
            </a:r>
            <a:r>
              <a:rPr lang="en-ID" sz="900" dirty="0" err="1"/>
              <a:t>namun</a:t>
            </a:r>
            <a:r>
              <a:rPr lang="en-ID" sz="900" dirty="0"/>
              <a:t> </a:t>
            </a:r>
            <a:r>
              <a:rPr lang="en-ID" sz="900" dirty="0" err="1"/>
              <a:t>masih</a:t>
            </a:r>
            <a:r>
              <a:rPr lang="en-ID" sz="900" dirty="0"/>
              <a:t> </a:t>
            </a:r>
            <a:r>
              <a:rPr lang="en-ID" sz="900" dirty="0" err="1"/>
              <a:t>dalam</a:t>
            </a:r>
            <a:r>
              <a:rPr lang="en-ID" sz="900" dirty="0"/>
              <a:t> </a:t>
            </a:r>
            <a:r>
              <a:rPr lang="en-ID" sz="900" dirty="0" err="1"/>
              <a:t>satu</a:t>
            </a:r>
            <a:r>
              <a:rPr lang="en-ID" sz="900" dirty="0"/>
              <a:t> </a:t>
            </a:r>
            <a:r>
              <a:rPr lang="en-ID" sz="900" dirty="0" err="1"/>
              <a:t>jenis</a:t>
            </a:r>
            <a:r>
              <a:rPr lang="en-ID" sz="900" dirty="0"/>
              <a:t> </a:t>
            </a:r>
            <a:r>
              <a:rPr lang="en-ID" sz="900" dirty="0" err="1"/>
              <a:t>produk</a:t>
            </a:r>
            <a:r>
              <a:rPr lang="en-ID" sz="900" dirty="0"/>
              <a:t> </a:t>
            </a:r>
            <a:r>
              <a:rPr lang="en-ID" sz="900" dirty="0" err="1"/>
              <a:t>cincin</a:t>
            </a:r>
            <a:r>
              <a:rPr lang="en-ID" sz="900" dirty="0"/>
              <a:t> yang </a:t>
            </a:r>
            <a:r>
              <a:rPr lang="en-ID" sz="900" dirty="0" err="1"/>
              <a:t>sama</a:t>
            </a:r>
            <a:r>
              <a:rPr lang="en-ID" sz="900" dirty="0"/>
              <a:t>. Belum </a:t>
            </a:r>
            <a:r>
              <a:rPr lang="en-ID" sz="900" dirty="0" err="1"/>
              <a:t>ada</a:t>
            </a:r>
            <a:r>
              <a:rPr lang="en-ID" sz="900" dirty="0"/>
              <a:t> </a:t>
            </a:r>
            <a:r>
              <a:rPr lang="en-ID" sz="900" dirty="0" err="1"/>
              <a:t>perhiasan</a:t>
            </a:r>
            <a:r>
              <a:rPr lang="en-ID" sz="900" dirty="0"/>
              <a:t> multiform yang </a:t>
            </a:r>
            <a:r>
              <a:rPr lang="en-ID" sz="900" dirty="0" err="1"/>
              <a:t>mampu</a:t>
            </a:r>
            <a:r>
              <a:rPr lang="en-ID" sz="900" dirty="0"/>
              <a:t> </a:t>
            </a:r>
            <a:r>
              <a:rPr lang="en-ID" sz="900" dirty="0" err="1"/>
              <a:t>berubah</a:t>
            </a:r>
            <a:r>
              <a:rPr lang="en-ID" sz="900" dirty="0"/>
              <a:t> </a:t>
            </a:r>
            <a:r>
              <a:rPr lang="en-ID" sz="900" dirty="0" err="1"/>
              <a:t>menjadi</a:t>
            </a:r>
            <a:r>
              <a:rPr lang="en-ID" sz="900" dirty="0"/>
              <a:t> </a:t>
            </a:r>
            <a:r>
              <a:rPr lang="en-ID" sz="900" dirty="0" err="1"/>
              <a:t>lintas</a:t>
            </a:r>
            <a:r>
              <a:rPr lang="en-ID" sz="900" dirty="0"/>
              <a:t> </a:t>
            </a:r>
            <a:r>
              <a:rPr lang="en-ID" sz="900" dirty="0" err="1"/>
              <a:t>jenis</a:t>
            </a:r>
            <a:r>
              <a:rPr lang="en-ID" sz="900" dirty="0"/>
              <a:t> </a:t>
            </a:r>
            <a:r>
              <a:rPr lang="en-ID" sz="900" dirty="0" err="1"/>
              <a:t>perhiasan</a:t>
            </a:r>
            <a:r>
              <a:rPr lang="en-ID" sz="900" dirty="0"/>
              <a:t> </a:t>
            </a:r>
            <a:r>
              <a:rPr lang="en-ID" sz="900" dirty="0" err="1"/>
              <a:t>misalnya</a:t>
            </a:r>
            <a:r>
              <a:rPr lang="en-ID" sz="900" dirty="0"/>
              <a:t> </a:t>
            </a:r>
            <a:r>
              <a:rPr lang="en-ID" sz="900" dirty="0" err="1"/>
              <a:t>cincin</a:t>
            </a:r>
            <a:r>
              <a:rPr lang="en-ID" sz="900" dirty="0"/>
              <a:t> </a:t>
            </a:r>
            <a:r>
              <a:rPr lang="en-ID" sz="900" dirty="0" err="1"/>
              <a:t>menjadi</a:t>
            </a:r>
            <a:r>
              <a:rPr lang="en-ID" sz="900" dirty="0"/>
              <a:t> </a:t>
            </a:r>
            <a:r>
              <a:rPr lang="en-ID" sz="900" dirty="0" err="1"/>
              <a:t>liontin</a:t>
            </a:r>
            <a:r>
              <a:rPr lang="en-ID" sz="900" dirty="0"/>
              <a:t>, </a:t>
            </a:r>
            <a:r>
              <a:rPr lang="en-ID" sz="900" dirty="0" err="1"/>
              <a:t>gelang</a:t>
            </a:r>
            <a:r>
              <a:rPr lang="en-ID" sz="900" dirty="0"/>
              <a:t> </a:t>
            </a:r>
            <a:r>
              <a:rPr lang="en-ID" sz="900" dirty="0" err="1"/>
              <a:t>menjadi</a:t>
            </a:r>
            <a:r>
              <a:rPr lang="en-ID" sz="900" dirty="0"/>
              <a:t> </a:t>
            </a:r>
            <a:r>
              <a:rPr lang="en-ID" sz="900" dirty="0" err="1"/>
              <a:t>kalung</a:t>
            </a:r>
            <a:r>
              <a:rPr lang="en-ID" sz="900" dirty="0"/>
              <a:t> dan </a:t>
            </a:r>
            <a:r>
              <a:rPr lang="en-ID" sz="900" dirty="0" err="1"/>
              <a:t>sebagainya</a:t>
            </a:r>
            <a:r>
              <a:rPr lang="en-ID" sz="900" dirty="0"/>
              <a:t>. </a:t>
            </a:r>
            <a:r>
              <a:rPr lang="en-ID" sz="900" dirty="0" err="1"/>
              <a:t>Menggunakan</a:t>
            </a:r>
            <a:r>
              <a:rPr lang="en-ID" sz="900" dirty="0"/>
              <a:t> </a:t>
            </a:r>
            <a:r>
              <a:rPr lang="en-ID" sz="900" dirty="0" err="1"/>
              <a:t>metode</a:t>
            </a:r>
            <a:r>
              <a:rPr lang="en-ID" sz="900" dirty="0"/>
              <a:t> transforming </a:t>
            </a:r>
            <a:r>
              <a:rPr lang="en-ID" sz="900" dirty="0" err="1"/>
              <a:t>bentuk</a:t>
            </a:r>
            <a:r>
              <a:rPr lang="en-ID" sz="900" dirty="0"/>
              <a:t> dan motif </a:t>
            </a:r>
            <a:r>
              <a:rPr lang="en-ID" sz="900" dirty="0" err="1"/>
              <a:t>dengan</a:t>
            </a:r>
            <a:r>
              <a:rPr lang="en-ID" sz="900" dirty="0"/>
              <a:t> </a:t>
            </a:r>
            <a:r>
              <a:rPr lang="en-ID" sz="900" dirty="0" err="1"/>
              <a:t>merubah</a:t>
            </a:r>
            <a:r>
              <a:rPr lang="en-ID" sz="900" dirty="0"/>
              <a:t> </a:t>
            </a:r>
            <a:r>
              <a:rPr lang="en-ID" sz="900" dirty="0" err="1"/>
              <a:t>konfigurasi</a:t>
            </a:r>
            <a:r>
              <a:rPr lang="en-ID" sz="900" dirty="0"/>
              <a:t> dan </a:t>
            </a:r>
            <a:r>
              <a:rPr lang="en-ID" sz="900" dirty="0" err="1"/>
              <a:t>kedudukan</a:t>
            </a:r>
            <a:r>
              <a:rPr lang="en-ID" sz="900" dirty="0"/>
              <a:t> </a:t>
            </a:r>
            <a:r>
              <a:rPr lang="en-ID" sz="900" dirty="0" err="1"/>
              <a:t>bentuk</a:t>
            </a:r>
            <a:r>
              <a:rPr lang="en-ID" sz="900" dirty="0"/>
              <a:t> dan </a:t>
            </a:r>
            <a:r>
              <a:rPr lang="en-ID" sz="900" dirty="0" err="1"/>
              <a:t>motifnya</a:t>
            </a:r>
            <a:r>
              <a:rPr lang="en-ID" sz="900" dirty="0"/>
              <a:t> </a:t>
            </a:r>
            <a:r>
              <a:rPr lang="en-ID" sz="900" dirty="0" err="1"/>
              <a:t>untuk</a:t>
            </a:r>
            <a:r>
              <a:rPr lang="en-ID" sz="900" dirty="0"/>
              <a:t> </a:t>
            </a:r>
            <a:r>
              <a:rPr lang="en-ID" sz="900" dirty="0" err="1"/>
              <a:t>mendapatkan</a:t>
            </a:r>
            <a:r>
              <a:rPr lang="en-ID" sz="900" dirty="0"/>
              <a:t> </a:t>
            </a:r>
            <a:r>
              <a:rPr lang="en-ID" sz="900" dirty="0" err="1"/>
              <a:t>bentuk</a:t>
            </a:r>
            <a:r>
              <a:rPr lang="en-ID" sz="900" dirty="0"/>
              <a:t> </a:t>
            </a:r>
            <a:r>
              <a:rPr lang="en-ID" sz="900" dirty="0" err="1"/>
              <a:t>baru</a:t>
            </a:r>
            <a:r>
              <a:rPr lang="en-ID" sz="900" dirty="0"/>
              <a:t> yang </a:t>
            </a:r>
            <a:r>
              <a:rPr lang="en-ID" sz="900" dirty="0" err="1"/>
              <a:t>lebih</a:t>
            </a:r>
            <a:r>
              <a:rPr lang="en-ID" sz="900" dirty="0"/>
              <a:t> </a:t>
            </a:r>
            <a:r>
              <a:rPr lang="en-ID" sz="900" dirty="0" err="1"/>
              <a:t>banyak</a:t>
            </a:r>
            <a:r>
              <a:rPr lang="en-ID" sz="900" dirty="0"/>
              <a:t> </a:t>
            </a:r>
            <a:r>
              <a:rPr lang="en-ID" sz="900" dirty="0" err="1"/>
              <a:t>variasi</a:t>
            </a:r>
            <a:r>
              <a:rPr lang="en-ID" sz="900" dirty="0"/>
              <a:t> </a:t>
            </a:r>
            <a:r>
              <a:rPr lang="en-ID" sz="900" dirty="0" err="1"/>
              <a:t>perbedaan</a:t>
            </a:r>
            <a:r>
              <a:rPr lang="en-ID" sz="900" dirty="0"/>
              <a:t> </a:t>
            </a:r>
            <a:r>
              <a:rPr lang="en-ID" sz="900" dirty="0" err="1"/>
              <a:t>bentuk</a:t>
            </a:r>
            <a:r>
              <a:rPr lang="en-ID" sz="900" dirty="0"/>
              <a:t>. </a:t>
            </a:r>
            <a:r>
              <a:rPr lang="en-ID" sz="900" dirty="0" err="1"/>
              <a:t>Dengan</a:t>
            </a:r>
            <a:r>
              <a:rPr lang="en-ID" sz="900" dirty="0"/>
              <a:t> </a:t>
            </a:r>
            <a:r>
              <a:rPr lang="en-ID" sz="900" dirty="0" err="1"/>
              <a:t>adanya</a:t>
            </a:r>
            <a:r>
              <a:rPr lang="en-ID" sz="900" dirty="0"/>
              <a:t> </a:t>
            </a:r>
            <a:r>
              <a:rPr lang="en-ID" sz="900" dirty="0" err="1"/>
              <a:t>perhiasan</a:t>
            </a:r>
            <a:r>
              <a:rPr lang="en-ID" sz="900" dirty="0"/>
              <a:t> multiform </a:t>
            </a:r>
            <a:r>
              <a:rPr lang="en-ID" sz="900" dirty="0" err="1"/>
              <a:t>lintas</a:t>
            </a:r>
            <a:r>
              <a:rPr lang="en-ID" sz="900" dirty="0"/>
              <a:t> </a:t>
            </a:r>
            <a:r>
              <a:rPr lang="en-ID" sz="900" dirty="0" err="1"/>
              <a:t>jenis</a:t>
            </a:r>
            <a:r>
              <a:rPr lang="en-ID" sz="900" dirty="0"/>
              <a:t> </a:t>
            </a:r>
            <a:r>
              <a:rPr lang="en-ID" sz="900" dirty="0" err="1"/>
              <a:t>perhiasan</a:t>
            </a:r>
            <a:r>
              <a:rPr lang="en-ID" sz="900" dirty="0"/>
              <a:t> </a:t>
            </a:r>
            <a:r>
              <a:rPr lang="en-ID" sz="900" dirty="0" err="1"/>
              <a:t>akan</a:t>
            </a:r>
            <a:r>
              <a:rPr lang="en-ID" sz="900" dirty="0"/>
              <a:t> </a:t>
            </a:r>
            <a:r>
              <a:rPr lang="en-ID" sz="900" dirty="0" err="1"/>
              <a:t>dapat</a:t>
            </a:r>
            <a:r>
              <a:rPr lang="en-ID" sz="900" dirty="0"/>
              <a:t> </a:t>
            </a:r>
            <a:r>
              <a:rPr lang="en-ID" sz="900" dirty="0" err="1"/>
              <a:t>memberikan</a:t>
            </a:r>
            <a:r>
              <a:rPr lang="en-ID" sz="900" dirty="0"/>
              <a:t> </a:t>
            </a:r>
            <a:r>
              <a:rPr lang="en-ID" sz="900" dirty="0" err="1"/>
              <a:t>banyak</a:t>
            </a:r>
            <a:r>
              <a:rPr lang="en-ID" sz="900" dirty="0"/>
              <a:t> </a:t>
            </a:r>
            <a:r>
              <a:rPr lang="en-ID" sz="900" dirty="0" err="1"/>
              <a:t>sekali</a:t>
            </a:r>
            <a:r>
              <a:rPr lang="en-ID" sz="900" dirty="0"/>
              <a:t> </a:t>
            </a:r>
            <a:r>
              <a:rPr lang="en-ID" sz="900" dirty="0" err="1"/>
              <a:t>variasi</a:t>
            </a:r>
            <a:r>
              <a:rPr lang="en-ID" sz="900" dirty="0"/>
              <a:t> yang </a:t>
            </a:r>
            <a:r>
              <a:rPr lang="en-ID" sz="900" dirty="0" err="1"/>
              <a:t>dapat</a:t>
            </a:r>
            <a:r>
              <a:rPr lang="en-ID" sz="900" dirty="0"/>
              <a:t> </a:t>
            </a:r>
            <a:r>
              <a:rPr lang="en-ID" sz="900" dirty="0" err="1"/>
              <a:t>dipadupadankan</a:t>
            </a:r>
            <a:r>
              <a:rPr lang="en-ID" sz="900" dirty="0"/>
              <a:t> </a:t>
            </a:r>
            <a:r>
              <a:rPr lang="en-ID" sz="900" dirty="0" err="1"/>
              <a:t>dengan</a:t>
            </a:r>
            <a:r>
              <a:rPr lang="en-ID" sz="900" dirty="0"/>
              <a:t> </a:t>
            </a:r>
            <a:r>
              <a:rPr lang="en-ID" sz="900" dirty="0" err="1"/>
              <a:t>busana</a:t>
            </a:r>
            <a:r>
              <a:rPr lang="en-ID" sz="900" dirty="0"/>
              <a:t> yang </a:t>
            </a:r>
            <a:r>
              <a:rPr lang="en-ID" sz="900" dirty="0" err="1"/>
              <a:t>sedang</a:t>
            </a:r>
            <a:r>
              <a:rPr lang="en-ID" sz="900" dirty="0"/>
              <a:t> </a:t>
            </a:r>
            <a:r>
              <a:rPr lang="en-ID" sz="900" dirty="0" err="1"/>
              <a:t>dikenakan</a:t>
            </a:r>
            <a:r>
              <a:rPr lang="en-ID" sz="900" dirty="0"/>
              <a:t> dan </a:t>
            </a:r>
            <a:r>
              <a:rPr lang="en-ID" sz="900" dirty="0" err="1"/>
              <a:t>selalu</a:t>
            </a:r>
            <a:r>
              <a:rPr lang="en-ID" sz="900" dirty="0"/>
              <a:t> </a:t>
            </a:r>
            <a:r>
              <a:rPr lang="en-ID" sz="900" dirty="0" err="1"/>
              <a:t>tampil</a:t>
            </a:r>
            <a:r>
              <a:rPr lang="en-ID" sz="900" dirty="0"/>
              <a:t> </a:t>
            </a:r>
            <a:r>
              <a:rPr lang="en-ID" sz="900" dirty="0" err="1"/>
              <a:t>baru</a:t>
            </a:r>
            <a:r>
              <a:rPr lang="en-ID" sz="900" dirty="0"/>
              <a:t> dan </a:t>
            </a:r>
            <a:r>
              <a:rPr lang="en-ID" sz="900" dirty="0" err="1"/>
              <a:t>berbeda</a:t>
            </a:r>
            <a:r>
              <a:rPr lang="en-ID" sz="900" dirty="0"/>
              <a:t>.</a:t>
            </a:r>
            <a:endParaRPr sz="900" dirty="0"/>
          </a:p>
        </p:txBody>
      </p:sp>
      <p:pic>
        <p:nvPicPr>
          <p:cNvPr id="4" name="Picture 3">
            <a:extLst>
              <a:ext uri="{FF2B5EF4-FFF2-40B4-BE49-F238E27FC236}">
                <a16:creationId xmlns:a16="http://schemas.microsoft.com/office/drawing/2014/main" id="{790DA4F0-030A-AE4F-B1CE-EDD3FEB73C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7928" y="3559101"/>
            <a:ext cx="1651591" cy="1390089"/>
          </a:xfrm>
          <a:prstGeom prst="rect">
            <a:avLst/>
          </a:prstGeom>
        </p:spPr>
      </p:pic>
      <p:pic>
        <p:nvPicPr>
          <p:cNvPr id="8" name="Picture 7">
            <a:extLst>
              <a:ext uri="{FF2B5EF4-FFF2-40B4-BE49-F238E27FC236}">
                <a16:creationId xmlns:a16="http://schemas.microsoft.com/office/drawing/2014/main" id="{47885854-1D3F-2D4A-8027-2F020DB16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5953" y="3559101"/>
            <a:ext cx="1841500" cy="1376902"/>
          </a:xfrm>
          <a:prstGeom prst="rect">
            <a:avLst/>
          </a:prstGeom>
        </p:spPr>
      </p:pic>
      <p:pic>
        <p:nvPicPr>
          <p:cNvPr id="10" name="Picture 9">
            <a:extLst>
              <a:ext uri="{FF2B5EF4-FFF2-40B4-BE49-F238E27FC236}">
                <a16:creationId xmlns:a16="http://schemas.microsoft.com/office/drawing/2014/main" id="{33B61E02-74ED-8545-A19C-FA76676716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8248" y="3559102"/>
            <a:ext cx="1841500" cy="1376901"/>
          </a:xfrm>
          <a:prstGeom prst="rect">
            <a:avLst/>
          </a:prstGeom>
        </p:spPr>
      </p:pic>
    </p:spTree>
    <p:extLst>
      <p:ext uri="{BB962C8B-B14F-4D97-AF65-F5344CB8AC3E}">
        <p14:creationId xmlns:p14="http://schemas.microsoft.com/office/powerpoint/2010/main" val="575643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125730" lvl="0" algn="l" rtl="0">
              <a:spcBef>
                <a:spcPts val="0"/>
              </a:spcBef>
              <a:spcAft>
                <a:spcPts val="0"/>
              </a:spcAft>
              <a:buSzPts val="1620"/>
            </a:pPr>
            <a:r>
              <a:rPr lang="en" sz="1620" dirty="0"/>
              <a:t>Desain </a:t>
            </a:r>
            <a:r>
              <a:rPr lang="en" sz="1620" dirty="0" err="1"/>
              <a:t>Sespan</a:t>
            </a:r>
            <a:r>
              <a:rPr lang="en" sz="1620" dirty="0"/>
              <a:t> Tandem </a:t>
            </a:r>
            <a:r>
              <a:rPr lang="en" sz="1620" dirty="0" err="1"/>
              <a:t>Samping</a:t>
            </a:r>
            <a:r>
              <a:rPr lang="en" sz="1620" dirty="0"/>
              <a:t> Kiri Lepas Pasang </a:t>
            </a:r>
            <a:r>
              <a:rPr lang="en" sz="1620" dirty="0" err="1"/>
              <a:t>Untuk</a:t>
            </a:r>
            <a:r>
              <a:rPr lang="en" sz="1620" dirty="0"/>
              <a:t> </a:t>
            </a:r>
            <a:r>
              <a:rPr lang="en" sz="1620" dirty="0" err="1"/>
              <a:t>Sepeda</a:t>
            </a:r>
            <a:r>
              <a:rPr lang="en" sz="1620" dirty="0"/>
              <a:t> </a:t>
            </a:r>
            <a:r>
              <a:rPr lang="en" sz="1620" dirty="0" err="1"/>
              <a:t>Dengan</a:t>
            </a:r>
            <a:r>
              <a:rPr lang="en" sz="1620" dirty="0"/>
              <a:t> </a:t>
            </a:r>
            <a:r>
              <a:rPr lang="en" sz="1620" dirty="0" err="1"/>
              <a:t>Pengayuh</a:t>
            </a:r>
            <a:endParaRPr sz="1620" dirty="0"/>
          </a:p>
        </p:txBody>
      </p:sp>
      <p:sp>
        <p:nvSpPr>
          <p:cNvPr id="91" name="Google Shape;91;p19"/>
          <p:cNvSpPr txBox="1">
            <a:spLocks noGrp="1"/>
          </p:cNvSpPr>
          <p:nvPr>
            <p:ph type="body" idx="1"/>
          </p:nvPr>
        </p:nvSpPr>
        <p:spPr>
          <a:xfrm>
            <a:off x="328954" y="987600"/>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penelitian</a:t>
            </a:r>
            <a:r>
              <a:rPr lang="en" sz="1100" dirty="0"/>
              <a:t>: </a:t>
            </a:r>
            <a:r>
              <a:rPr lang="en" sz="1100" dirty="0" err="1"/>
              <a:t>Transportasi</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2019</a:t>
            </a:r>
            <a:endParaRPr sz="1100" dirty="0"/>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a:t>Dana </a:t>
            </a:r>
            <a:r>
              <a:rPr lang="en-US" sz="1100" dirty="0" err="1"/>
              <a:t>Lokal</a:t>
            </a:r>
            <a:r>
              <a:rPr lang="en-US" sz="1100" dirty="0"/>
              <a:t> ITS </a:t>
            </a:r>
            <a:r>
              <a:rPr lang="en-US" sz="1100" dirty="0" err="1"/>
              <a:t>Pendukung</a:t>
            </a:r>
            <a:r>
              <a:rPr lang="en-US" sz="1100" dirty="0"/>
              <a:t> </a:t>
            </a:r>
            <a:r>
              <a:rPr lang="en-US" sz="1100" dirty="0" err="1"/>
              <a:t>Unggulan</a:t>
            </a:r>
            <a:r>
              <a:rPr lang="en-US" sz="1100" dirty="0"/>
              <a:t>, 60 Juta Rupiah</a:t>
            </a:r>
          </a:p>
          <a:p>
            <a:pPr marL="457200" lvl="0" indent="-298450" algn="l" rtl="0">
              <a:lnSpc>
                <a:spcPct val="105000"/>
              </a:lnSpc>
              <a:spcBef>
                <a:spcPts val="0"/>
              </a:spcBef>
              <a:spcAft>
                <a:spcPts val="0"/>
              </a:spcAft>
              <a:buSzPts val="1100"/>
              <a:buChar char="●"/>
            </a:pPr>
            <a:r>
              <a:rPr lang="en" sz="1100" dirty="0" err="1"/>
              <a:t>Deskripsi</a:t>
            </a:r>
            <a:r>
              <a:rPr lang="en" sz="1100" dirty="0"/>
              <a:t> </a:t>
            </a:r>
            <a:r>
              <a:rPr lang="en" sz="1100" dirty="0" err="1"/>
              <a:t>penelitian</a:t>
            </a:r>
            <a:r>
              <a:rPr lang="en" sz="1100" dirty="0"/>
              <a:t> : </a:t>
            </a:r>
            <a:r>
              <a:rPr lang="en-US" sz="1000" dirty="0" err="1"/>
              <a:t>Sepeda</a:t>
            </a:r>
            <a:r>
              <a:rPr lang="en-US" sz="1000" dirty="0"/>
              <a:t> tandem </a:t>
            </a:r>
            <a:r>
              <a:rPr lang="en-US" sz="1000" dirty="0" err="1"/>
              <a:t>umumnya</a:t>
            </a:r>
            <a:r>
              <a:rPr lang="en-US" sz="1000" dirty="0"/>
              <a:t> </a:t>
            </a:r>
            <a:r>
              <a:rPr lang="en-US" sz="1000" dirty="0" err="1"/>
              <a:t>berupa</a:t>
            </a:r>
            <a:r>
              <a:rPr lang="en-US" sz="1000" dirty="0"/>
              <a:t> </a:t>
            </a:r>
            <a:r>
              <a:rPr lang="en-US" sz="1000" dirty="0" err="1"/>
              <a:t>sepeda</a:t>
            </a:r>
            <a:r>
              <a:rPr lang="en-US" sz="1000" dirty="0"/>
              <a:t> yang </a:t>
            </a:r>
            <a:r>
              <a:rPr lang="en-US" sz="1000" dirty="0" err="1"/>
              <a:t>bersambung</a:t>
            </a:r>
            <a:r>
              <a:rPr lang="en-US" sz="1000" dirty="0"/>
              <a:t> </a:t>
            </a:r>
            <a:r>
              <a:rPr lang="en-US" sz="1000" dirty="0" err="1"/>
              <a:t>kebelakang</a:t>
            </a:r>
            <a:r>
              <a:rPr lang="en-US" sz="1000" dirty="0"/>
              <a:t>, </a:t>
            </a:r>
            <a:r>
              <a:rPr lang="en-US" sz="1000" dirty="0" err="1"/>
              <a:t>secara</a:t>
            </a:r>
            <a:r>
              <a:rPr lang="en-US" sz="1000" dirty="0"/>
              <a:t> </a:t>
            </a:r>
            <a:r>
              <a:rPr lang="en-US" sz="1000" dirty="0" err="1"/>
              <a:t>mekanik</a:t>
            </a:r>
            <a:r>
              <a:rPr lang="en-US" sz="1000" dirty="0"/>
              <a:t> </a:t>
            </a:r>
            <a:r>
              <a:rPr lang="en-US" sz="1000" dirty="0" err="1"/>
              <a:t>dihubungakan</a:t>
            </a:r>
            <a:r>
              <a:rPr lang="en-US" sz="1000" dirty="0"/>
              <a:t> </a:t>
            </a:r>
            <a:r>
              <a:rPr lang="en-US" sz="1000" dirty="0" err="1"/>
              <a:t>dengan</a:t>
            </a:r>
            <a:r>
              <a:rPr lang="en-US" sz="1000" dirty="0"/>
              <a:t> </a:t>
            </a:r>
            <a:r>
              <a:rPr lang="en-US" sz="1000" dirty="0" err="1"/>
              <a:t>rantai</a:t>
            </a:r>
            <a:r>
              <a:rPr lang="en-US" sz="1000" dirty="0"/>
              <a:t> dan </a:t>
            </a:r>
            <a:r>
              <a:rPr lang="en-US" sz="1000" dirty="0" err="1"/>
              <a:t>dikayuh</a:t>
            </a:r>
            <a:r>
              <a:rPr lang="en-US" sz="1000" dirty="0"/>
              <a:t> oleh </a:t>
            </a:r>
            <a:r>
              <a:rPr lang="en-US" sz="1000" dirty="0" err="1"/>
              <a:t>dua</a:t>
            </a:r>
            <a:r>
              <a:rPr lang="en-US" sz="1000" dirty="0"/>
              <a:t> orang </a:t>
            </a:r>
            <a:r>
              <a:rPr lang="en-US" sz="1000" dirty="0" err="1"/>
              <a:t>dewasa</a:t>
            </a:r>
            <a:r>
              <a:rPr lang="en-US" sz="1000" dirty="0"/>
              <a:t> - </a:t>
            </a:r>
            <a:r>
              <a:rPr lang="en-US" sz="1000" dirty="0" err="1"/>
              <a:t>dewasa</a:t>
            </a:r>
            <a:r>
              <a:rPr lang="en-US" sz="1000" dirty="0"/>
              <a:t>. </a:t>
            </a:r>
            <a:r>
              <a:rPr lang="en-US" sz="1000" dirty="0" err="1"/>
              <a:t>Saat</a:t>
            </a:r>
            <a:r>
              <a:rPr lang="en-US" sz="1000" dirty="0"/>
              <a:t> </a:t>
            </a:r>
            <a:r>
              <a:rPr lang="en-US" sz="1000" dirty="0" err="1"/>
              <a:t>ini</a:t>
            </a:r>
            <a:r>
              <a:rPr lang="en-US" sz="1000" dirty="0"/>
              <a:t> </a:t>
            </a:r>
            <a:r>
              <a:rPr lang="en-US" sz="1000" dirty="0" err="1"/>
              <a:t>pemakai</a:t>
            </a:r>
            <a:r>
              <a:rPr lang="en-US" sz="1000" dirty="0"/>
              <a:t> </a:t>
            </a:r>
            <a:r>
              <a:rPr lang="en-US" sz="1000" dirty="0" err="1"/>
              <a:t>sepeda</a:t>
            </a:r>
            <a:r>
              <a:rPr lang="en-US" sz="1000" dirty="0"/>
              <a:t> tandem </a:t>
            </a:r>
            <a:r>
              <a:rPr lang="en-US" sz="1000" dirty="0" err="1"/>
              <a:t>kebelakang</a:t>
            </a:r>
            <a:r>
              <a:rPr lang="en-US" sz="1000" dirty="0"/>
              <a:t> </a:t>
            </a:r>
            <a:r>
              <a:rPr lang="en-US" sz="1000" dirty="0" err="1"/>
              <a:t>tersebut</a:t>
            </a:r>
            <a:r>
              <a:rPr lang="en-US" sz="1000" dirty="0"/>
              <a:t> </a:t>
            </a:r>
            <a:r>
              <a:rPr lang="en-US" sz="1000" dirty="0" err="1"/>
              <a:t>sudah</a:t>
            </a:r>
            <a:r>
              <a:rPr lang="en-US" sz="1000" dirty="0"/>
              <a:t> </a:t>
            </a:r>
            <a:r>
              <a:rPr lang="en-US" sz="1000" dirty="0" err="1"/>
              <a:t>mulai</a:t>
            </a:r>
            <a:r>
              <a:rPr lang="en-US" sz="1000" dirty="0"/>
              <a:t> </a:t>
            </a:r>
            <a:r>
              <a:rPr lang="en-US" sz="1000" dirty="0" err="1"/>
              <a:t>jenuh</a:t>
            </a:r>
            <a:r>
              <a:rPr lang="en-US" sz="1000" dirty="0"/>
              <a:t> dan </a:t>
            </a:r>
            <a:r>
              <a:rPr lang="en-US" sz="1000" dirty="0" err="1"/>
              <a:t>sudah</a:t>
            </a:r>
            <a:r>
              <a:rPr lang="en-US" sz="1000" dirty="0"/>
              <a:t> </a:t>
            </a:r>
            <a:r>
              <a:rPr lang="en-US" sz="1000" dirty="0" err="1"/>
              <a:t>mulai</a:t>
            </a:r>
            <a:r>
              <a:rPr lang="en-US" sz="1000" dirty="0"/>
              <a:t> </a:t>
            </a:r>
            <a:r>
              <a:rPr lang="en-US" sz="1000" dirty="0" err="1"/>
              <a:t>ditinggalkan</a:t>
            </a:r>
            <a:r>
              <a:rPr lang="en-US" sz="1000" dirty="0"/>
              <a:t> </a:t>
            </a:r>
            <a:r>
              <a:rPr lang="en-US" sz="1000" dirty="0" err="1"/>
              <a:t>karena</a:t>
            </a:r>
            <a:r>
              <a:rPr lang="en-US" sz="1000" dirty="0"/>
              <a:t> factor : 1. </a:t>
            </a:r>
            <a:r>
              <a:rPr lang="en-US" sz="1000" dirty="0" err="1"/>
              <a:t>Ukuran</a:t>
            </a:r>
            <a:r>
              <a:rPr lang="en-US" sz="1000" dirty="0"/>
              <a:t> </a:t>
            </a:r>
            <a:r>
              <a:rPr lang="en-US" sz="1000" dirty="0" err="1"/>
              <a:t>sepeda</a:t>
            </a:r>
            <a:r>
              <a:rPr lang="en-US" sz="1000" dirty="0"/>
              <a:t> </a:t>
            </a:r>
            <a:r>
              <a:rPr lang="en-US" sz="1000" dirty="0" err="1"/>
              <a:t>tersebut</a:t>
            </a:r>
            <a:r>
              <a:rPr lang="en-US" sz="1000" dirty="0"/>
              <a:t> </a:t>
            </a:r>
            <a:r>
              <a:rPr lang="en-US" sz="1000" dirty="0" err="1"/>
              <a:t>terlalu</a:t>
            </a:r>
            <a:r>
              <a:rPr lang="en-US" sz="1000" dirty="0"/>
              <a:t> </a:t>
            </a:r>
            <a:r>
              <a:rPr lang="en-US" sz="1000" dirty="0" err="1"/>
              <a:t>panjang</a:t>
            </a:r>
            <a:r>
              <a:rPr lang="en-US" sz="1000" dirty="0"/>
              <a:t> </a:t>
            </a:r>
            <a:r>
              <a:rPr lang="en-US" sz="1000" dirty="0" err="1"/>
              <a:t>sehingga</a:t>
            </a:r>
            <a:r>
              <a:rPr lang="en-US" sz="1000" dirty="0"/>
              <a:t> </a:t>
            </a:r>
            <a:r>
              <a:rPr lang="en-US" sz="1000" dirty="0" err="1"/>
              <a:t>kurang</a:t>
            </a:r>
            <a:r>
              <a:rPr lang="en-US" sz="1000" dirty="0"/>
              <a:t> </a:t>
            </a:r>
            <a:r>
              <a:rPr lang="en-US" sz="1000" dirty="0" err="1"/>
              <a:t>nyaman</a:t>
            </a:r>
            <a:r>
              <a:rPr lang="en-US" sz="1000" dirty="0"/>
              <a:t> dan </a:t>
            </a:r>
            <a:r>
              <a:rPr lang="en-US" sz="1000" dirty="0" err="1"/>
              <a:t>cukup</a:t>
            </a:r>
            <a:r>
              <a:rPr lang="en-US" sz="1000" dirty="0"/>
              <a:t> </a:t>
            </a:r>
            <a:r>
              <a:rPr lang="en-US" sz="1000" dirty="0" err="1"/>
              <a:t>sulit</a:t>
            </a:r>
            <a:r>
              <a:rPr lang="en-ID" sz="1000" dirty="0"/>
              <a:t> </a:t>
            </a:r>
            <a:r>
              <a:rPr lang="en-US" sz="1000" dirty="0" err="1"/>
              <a:t>untuk</a:t>
            </a:r>
            <a:r>
              <a:rPr lang="en-US" sz="1000" dirty="0"/>
              <a:t> </a:t>
            </a:r>
            <a:r>
              <a:rPr lang="en-US" sz="1000" dirty="0" err="1"/>
              <a:t>dikendarai</a:t>
            </a:r>
            <a:r>
              <a:rPr lang="en-US" sz="1000" dirty="0"/>
              <a:t>, 2. </a:t>
            </a:r>
            <a:r>
              <a:rPr lang="en-US" sz="1000" dirty="0" err="1"/>
              <a:t>Bila</a:t>
            </a:r>
            <a:r>
              <a:rPr lang="en-US" sz="1000" dirty="0"/>
              <a:t> </a:t>
            </a:r>
            <a:r>
              <a:rPr lang="en-US" sz="1000" dirty="0" err="1"/>
              <a:t>digunakan</a:t>
            </a:r>
            <a:r>
              <a:rPr lang="en-US" sz="1000" dirty="0"/>
              <a:t> oleh </a:t>
            </a:r>
            <a:r>
              <a:rPr lang="en-US" sz="1000" dirty="0" err="1"/>
              <a:t>seorang</a:t>
            </a:r>
            <a:r>
              <a:rPr lang="en-US" sz="1000" dirty="0"/>
              <a:t> </a:t>
            </a:r>
            <a:r>
              <a:rPr lang="en-US" sz="1000" dirty="0" err="1"/>
              <a:t>diri</a:t>
            </a:r>
            <a:r>
              <a:rPr lang="en-US" sz="1000" dirty="0"/>
              <a:t> </a:t>
            </a:r>
            <a:r>
              <a:rPr lang="en-US" sz="1000" dirty="0" err="1"/>
              <a:t>sepertinya</a:t>
            </a:r>
            <a:r>
              <a:rPr lang="en-US" sz="1000" dirty="0"/>
              <a:t> </a:t>
            </a:r>
            <a:r>
              <a:rPr lang="en-US" sz="1000" dirty="0" err="1"/>
              <a:t>tidak</a:t>
            </a:r>
            <a:r>
              <a:rPr lang="en-US" sz="1000" dirty="0"/>
              <a:t> </a:t>
            </a:r>
            <a:r>
              <a:rPr lang="en-US" sz="1000" dirty="0" err="1"/>
              <a:t>pantas</a:t>
            </a:r>
            <a:r>
              <a:rPr lang="en-US" sz="1000" dirty="0"/>
              <a:t>, 3.Penyimpanan </a:t>
            </a:r>
            <a:r>
              <a:rPr lang="en-US" sz="1000" dirty="0" err="1"/>
              <a:t>sepeda</a:t>
            </a:r>
            <a:r>
              <a:rPr lang="en-US" sz="1000" dirty="0"/>
              <a:t> </a:t>
            </a:r>
            <a:r>
              <a:rPr lang="en-US" sz="1000" dirty="0" err="1"/>
              <a:t>tersebut</a:t>
            </a:r>
            <a:r>
              <a:rPr lang="en-US" sz="1000" dirty="0"/>
              <a:t> </a:t>
            </a:r>
            <a:r>
              <a:rPr lang="en-US" sz="1000" dirty="0" err="1"/>
              <a:t>cukup</a:t>
            </a:r>
            <a:r>
              <a:rPr lang="en-US" sz="1000" dirty="0"/>
              <a:t> </a:t>
            </a:r>
            <a:r>
              <a:rPr lang="en-US" sz="1000" dirty="0" err="1"/>
              <a:t>sulit</a:t>
            </a:r>
            <a:r>
              <a:rPr lang="en-US" sz="1000" dirty="0"/>
              <a:t> dan </a:t>
            </a:r>
            <a:r>
              <a:rPr lang="en-US" sz="1000" dirty="0" err="1"/>
              <a:t>memakan</a:t>
            </a:r>
            <a:r>
              <a:rPr lang="en-US" sz="1000" dirty="0"/>
              <a:t> </a:t>
            </a:r>
            <a:r>
              <a:rPr lang="en-US" sz="1000" dirty="0" err="1"/>
              <a:t>tempat</a:t>
            </a:r>
            <a:r>
              <a:rPr lang="en-US" sz="1000" dirty="0"/>
              <a:t> </a:t>
            </a:r>
            <a:r>
              <a:rPr lang="en-US" sz="1000" dirty="0" err="1"/>
              <a:t>atau</a:t>
            </a:r>
            <a:r>
              <a:rPr lang="en-US" sz="1000" dirty="0"/>
              <a:t> </a:t>
            </a:r>
            <a:r>
              <a:rPr lang="en-US" sz="1000" dirty="0" err="1"/>
              <a:t>ruang</a:t>
            </a:r>
            <a:r>
              <a:rPr lang="en-US" sz="1000" dirty="0"/>
              <a:t>, 4. Sebagian orang </a:t>
            </a:r>
            <a:r>
              <a:rPr lang="en-US" sz="1000" dirty="0" err="1"/>
              <a:t>sulit</a:t>
            </a:r>
            <a:r>
              <a:rPr lang="en-US" sz="1000" dirty="0"/>
              <a:t> </a:t>
            </a:r>
            <a:r>
              <a:rPr lang="en-US" sz="1000" dirty="0" err="1"/>
              <a:t>untuk</a:t>
            </a:r>
            <a:r>
              <a:rPr lang="en-US" sz="1000" dirty="0"/>
              <a:t> </a:t>
            </a:r>
            <a:r>
              <a:rPr lang="en-US" sz="1000" dirty="0" err="1"/>
              <a:t>mencari</a:t>
            </a:r>
            <a:r>
              <a:rPr lang="en-US" sz="1000" dirty="0"/>
              <a:t> </a:t>
            </a:r>
            <a:r>
              <a:rPr lang="en-US" sz="1000" dirty="0" err="1"/>
              <a:t>teman</a:t>
            </a:r>
            <a:r>
              <a:rPr lang="en-US" sz="1000" dirty="0"/>
              <a:t> yang </a:t>
            </a:r>
            <a:r>
              <a:rPr lang="en-US" sz="1000" dirty="0" err="1"/>
              <a:t>mau</a:t>
            </a:r>
            <a:r>
              <a:rPr lang="en-US" sz="1000" dirty="0"/>
              <a:t> </a:t>
            </a:r>
            <a:r>
              <a:rPr lang="en-US" sz="1000" dirty="0" err="1"/>
              <a:t>diajak</a:t>
            </a:r>
            <a:r>
              <a:rPr lang="en-US" sz="1000" dirty="0"/>
              <a:t> </a:t>
            </a:r>
            <a:r>
              <a:rPr lang="en-US" sz="1000" dirty="0" err="1"/>
              <a:t>bersepeda</a:t>
            </a:r>
            <a:r>
              <a:rPr lang="en-US" sz="1000" dirty="0"/>
              <a:t> tandem, 5. Kurang </a:t>
            </a:r>
            <a:r>
              <a:rPr lang="en-US" sz="1000" dirty="0" err="1"/>
              <a:t>disukai</a:t>
            </a:r>
            <a:r>
              <a:rPr lang="en-US" sz="1000" dirty="0"/>
              <a:t> </a:t>
            </a:r>
            <a:r>
              <a:rPr lang="en-US" sz="1000" dirty="0" err="1"/>
              <a:t>karena</a:t>
            </a:r>
            <a:r>
              <a:rPr lang="en-US" sz="1000" dirty="0"/>
              <a:t> salah </a:t>
            </a:r>
            <a:r>
              <a:rPr lang="en-US" sz="1000" dirty="0" err="1"/>
              <a:t>satu</a:t>
            </a:r>
            <a:r>
              <a:rPr lang="en-US" sz="1000" dirty="0"/>
              <a:t> </a:t>
            </a:r>
            <a:r>
              <a:rPr lang="en-US" sz="1000" dirty="0" err="1"/>
              <a:t>pengayuhnya</a:t>
            </a:r>
            <a:r>
              <a:rPr lang="en-US" sz="1000" dirty="0"/>
              <a:t> </a:t>
            </a:r>
            <a:r>
              <a:rPr lang="en-US" sz="1000" dirty="0" err="1"/>
              <a:t>dibelakang</a:t>
            </a:r>
            <a:r>
              <a:rPr lang="en-US" sz="1000" dirty="0"/>
              <a:t> </a:t>
            </a:r>
            <a:r>
              <a:rPr lang="en-US" sz="1000" dirty="0" err="1"/>
              <a:t>sehingga</a:t>
            </a:r>
            <a:r>
              <a:rPr lang="en-US" sz="1000" dirty="0"/>
              <a:t> </a:t>
            </a:r>
            <a:r>
              <a:rPr lang="en-US" sz="1000" dirty="0" err="1"/>
              <a:t>tidak</a:t>
            </a:r>
            <a:r>
              <a:rPr lang="en-US" sz="1000" dirty="0"/>
              <a:t> </a:t>
            </a:r>
            <a:r>
              <a:rPr lang="en-US" sz="1000" dirty="0" err="1"/>
              <a:t>nyaman</a:t>
            </a:r>
            <a:r>
              <a:rPr lang="en-US" sz="1000" dirty="0"/>
              <a:t> </a:t>
            </a:r>
            <a:r>
              <a:rPr lang="en-US" sz="1000" dirty="0" err="1"/>
              <a:t>bersepeda</a:t>
            </a:r>
            <a:r>
              <a:rPr lang="en-US" sz="1000" dirty="0"/>
              <a:t> </a:t>
            </a:r>
            <a:r>
              <a:rPr lang="en-US" sz="1000" dirty="0" err="1"/>
              <a:t>santai</a:t>
            </a:r>
            <a:r>
              <a:rPr lang="en-US" sz="1000" dirty="0"/>
              <a:t> </a:t>
            </a:r>
            <a:r>
              <a:rPr lang="en-US" sz="1000" dirty="0" err="1"/>
              <a:t>apalagi</a:t>
            </a:r>
            <a:r>
              <a:rPr lang="en-US" sz="1000" dirty="0"/>
              <a:t> </a:t>
            </a:r>
            <a:r>
              <a:rPr lang="en-US" sz="1000" dirty="0" err="1"/>
              <a:t>kalau</a:t>
            </a:r>
            <a:r>
              <a:rPr lang="en-US" sz="1000" dirty="0"/>
              <a:t> </a:t>
            </a:r>
            <a:r>
              <a:rPr lang="en-US" sz="1000" dirty="0" err="1"/>
              <a:t>sambil</a:t>
            </a:r>
            <a:r>
              <a:rPr lang="en-US" sz="1000" dirty="0"/>
              <a:t> </a:t>
            </a:r>
            <a:r>
              <a:rPr lang="en-US" sz="1000" dirty="0" err="1"/>
              <a:t>berbincang</a:t>
            </a:r>
            <a:r>
              <a:rPr lang="en-US" sz="1000" dirty="0"/>
              <a:t>. </a:t>
            </a:r>
            <a:r>
              <a:rPr lang="en-US" sz="1000" dirty="0" err="1"/>
              <a:t>Masalah</a:t>
            </a:r>
            <a:r>
              <a:rPr lang="en-US" sz="1000" dirty="0"/>
              <a:t> - </a:t>
            </a:r>
            <a:r>
              <a:rPr lang="en-US" sz="1000" dirty="0" err="1"/>
              <a:t>masalah</a:t>
            </a:r>
            <a:r>
              <a:rPr lang="en-US" sz="1000" dirty="0"/>
              <a:t> </a:t>
            </a:r>
            <a:r>
              <a:rPr lang="en-US" sz="1000" dirty="0" err="1"/>
              <a:t>tersebut</a:t>
            </a:r>
            <a:r>
              <a:rPr lang="en-US" sz="1000" dirty="0"/>
              <a:t> </a:t>
            </a:r>
            <a:r>
              <a:rPr lang="en-US" sz="1000" dirty="0" err="1"/>
              <a:t>dapat</a:t>
            </a:r>
            <a:r>
              <a:rPr lang="en-US" sz="1000" dirty="0"/>
              <a:t> </a:t>
            </a:r>
            <a:r>
              <a:rPr lang="en-US" sz="1000" dirty="0" err="1"/>
              <a:t>diselesaikan</a:t>
            </a:r>
            <a:r>
              <a:rPr lang="en-US" sz="1000" dirty="0"/>
              <a:t> </a:t>
            </a:r>
            <a:r>
              <a:rPr lang="en-US" sz="1000" dirty="0" err="1"/>
              <a:t>dengan</a:t>
            </a:r>
            <a:r>
              <a:rPr lang="en-US" sz="1000" dirty="0"/>
              <a:t> </a:t>
            </a:r>
            <a:r>
              <a:rPr lang="en-US" sz="1000" dirty="0" err="1"/>
              <a:t>penelitian</a:t>
            </a:r>
            <a:r>
              <a:rPr lang="en-US" sz="1000" dirty="0"/>
              <a:t> </a:t>
            </a:r>
            <a:r>
              <a:rPr lang="en-US" sz="1000" dirty="0" err="1"/>
              <a:t>Mendesain</a:t>
            </a:r>
            <a:r>
              <a:rPr lang="en-US" sz="1000" dirty="0"/>
              <a:t> </a:t>
            </a:r>
            <a:r>
              <a:rPr lang="en-US" sz="1000" dirty="0" err="1"/>
              <a:t>Sespan</a:t>
            </a:r>
            <a:r>
              <a:rPr lang="en-US" sz="1000" dirty="0"/>
              <a:t> tandem </a:t>
            </a:r>
            <a:r>
              <a:rPr lang="en-US" sz="1000" dirty="0" err="1"/>
              <a:t>samping</a:t>
            </a:r>
            <a:r>
              <a:rPr lang="en-US" sz="1000" dirty="0"/>
              <a:t> </a:t>
            </a:r>
            <a:r>
              <a:rPr lang="en-US" sz="1000" dirty="0" err="1"/>
              <a:t>kiri</a:t>
            </a:r>
            <a:r>
              <a:rPr lang="en-US" sz="1000" dirty="0"/>
              <a:t> </a:t>
            </a:r>
            <a:r>
              <a:rPr lang="en-US" sz="1000" dirty="0" err="1"/>
              <a:t>lepas</a:t>
            </a:r>
            <a:r>
              <a:rPr lang="en-US" sz="1000" dirty="0"/>
              <a:t> pasang </a:t>
            </a:r>
            <a:r>
              <a:rPr lang="en-US" sz="1000" dirty="0" err="1"/>
              <a:t>untuk</a:t>
            </a:r>
            <a:r>
              <a:rPr lang="en-US" sz="1000" dirty="0"/>
              <a:t> </a:t>
            </a:r>
            <a:r>
              <a:rPr lang="en-US" sz="1000" dirty="0" err="1"/>
              <a:t>sepeda</a:t>
            </a:r>
            <a:r>
              <a:rPr lang="en-US" sz="1000" dirty="0"/>
              <a:t> </a:t>
            </a:r>
            <a:r>
              <a:rPr lang="en-US" sz="1000" dirty="0" err="1"/>
              <a:t>dengan</a:t>
            </a:r>
            <a:r>
              <a:rPr lang="en-US" sz="1000" dirty="0"/>
              <a:t> </a:t>
            </a:r>
            <a:r>
              <a:rPr lang="en-US" sz="1000" dirty="0" err="1"/>
              <a:t>pengayuh</a:t>
            </a:r>
            <a:r>
              <a:rPr lang="en-US" sz="1000" dirty="0"/>
              <a:t>.</a:t>
            </a:r>
            <a:endParaRPr lang="en-ID" sz="1000" dirty="0"/>
          </a:p>
          <a:p>
            <a:pPr marL="457200" lvl="0" indent="-298450" algn="l" rtl="0">
              <a:lnSpc>
                <a:spcPct val="105000"/>
              </a:lnSpc>
              <a:spcBef>
                <a:spcPts val="0"/>
              </a:spcBef>
              <a:spcAft>
                <a:spcPts val="0"/>
              </a:spcAft>
              <a:buSzPts val="1100"/>
              <a:buChar char="●"/>
            </a:pPr>
            <a:endParaRPr sz="1100" dirty="0">
              <a:solidFill>
                <a:srgbClr val="FF0000"/>
              </a:solidFill>
            </a:endParaRPr>
          </a:p>
          <a:p>
            <a:pPr marL="457200" lvl="0" indent="-298450" algn="l" rtl="0">
              <a:lnSpc>
                <a:spcPct val="105000"/>
              </a:lnSpc>
              <a:spcBef>
                <a:spcPts val="0"/>
              </a:spcBef>
              <a:spcAft>
                <a:spcPts val="0"/>
              </a:spcAft>
              <a:buSzPts val="1100"/>
              <a:buChar char="●"/>
            </a:pPr>
            <a:r>
              <a:rPr lang="en" sz="1100" dirty="0"/>
              <a:t>Output:</a:t>
            </a:r>
            <a:endParaRPr sz="1100" dirty="0"/>
          </a:p>
        </p:txBody>
      </p:sp>
      <p:pic>
        <p:nvPicPr>
          <p:cNvPr id="4" name="Picture 3">
            <a:extLst>
              <a:ext uri="{FF2B5EF4-FFF2-40B4-BE49-F238E27FC236}">
                <a16:creationId xmlns:a16="http://schemas.microsoft.com/office/drawing/2014/main" id="{3EB0299A-DF93-424F-BA26-D71FDAF21A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7241" y="3114038"/>
            <a:ext cx="2114713" cy="1584437"/>
          </a:xfrm>
          <a:prstGeom prst="rect">
            <a:avLst/>
          </a:prstGeom>
        </p:spPr>
      </p:pic>
      <p:pic>
        <p:nvPicPr>
          <p:cNvPr id="8" name="Picture 7">
            <a:extLst>
              <a:ext uri="{FF2B5EF4-FFF2-40B4-BE49-F238E27FC236}">
                <a16:creationId xmlns:a16="http://schemas.microsoft.com/office/drawing/2014/main" id="{07E2E2A7-23B0-1244-885F-731C4EA6C2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8286" y="3115459"/>
            <a:ext cx="2114713" cy="1582943"/>
          </a:xfrm>
          <a:prstGeom prst="rect">
            <a:avLst/>
          </a:prstGeom>
        </p:spPr>
      </p:pic>
    </p:spTree>
    <p:extLst>
      <p:ext uri="{BB962C8B-B14F-4D97-AF65-F5344CB8AC3E}">
        <p14:creationId xmlns:p14="http://schemas.microsoft.com/office/powerpoint/2010/main" val="2073780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125730" lvl="0" algn="l" rtl="0">
              <a:spcBef>
                <a:spcPts val="0"/>
              </a:spcBef>
              <a:spcAft>
                <a:spcPts val="0"/>
              </a:spcAft>
              <a:buSzPts val="1620"/>
            </a:pPr>
            <a:r>
              <a:rPr lang="en" sz="1620" dirty="0" smtClean="0"/>
              <a:t>Desain Meja Belajar Penunjang Kegiatan Belajar Dari Rumah Unutk Siswa Sekolah Dasar</a:t>
            </a:r>
            <a:endParaRPr sz="1620" dirty="0"/>
          </a:p>
        </p:txBody>
      </p:sp>
      <p:sp>
        <p:nvSpPr>
          <p:cNvPr id="91" name="Google Shape;91;p19"/>
          <p:cNvSpPr txBox="1">
            <a:spLocks noGrp="1"/>
          </p:cNvSpPr>
          <p:nvPr>
            <p:ph type="body" idx="1"/>
          </p:nvPr>
        </p:nvSpPr>
        <p:spPr>
          <a:xfrm>
            <a:off x="328954" y="987600"/>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a:t>Bidang penelitian: </a:t>
            </a:r>
            <a:r>
              <a:rPr lang="en-US" sz="1100" dirty="0" err="1" smtClean="0"/>
              <a:t>Furnitur</a:t>
            </a:r>
            <a:endParaRPr sz="1100" dirty="0"/>
          </a:p>
          <a:p>
            <a:pPr marL="457200" lvl="0" indent="-298450" algn="l" rtl="0">
              <a:lnSpc>
                <a:spcPct val="105000"/>
              </a:lnSpc>
              <a:spcBef>
                <a:spcPts val="0"/>
              </a:spcBef>
              <a:spcAft>
                <a:spcPts val="0"/>
              </a:spcAft>
              <a:buSzPts val="1100"/>
              <a:buChar char="●"/>
            </a:pPr>
            <a:r>
              <a:rPr lang="en" sz="1100" dirty="0"/>
              <a:t>Tahun berlangsung : </a:t>
            </a:r>
            <a:r>
              <a:rPr lang="en" sz="1100" dirty="0" smtClean="0"/>
              <a:t>2021</a:t>
            </a:r>
            <a:endParaRPr sz="1100" dirty="0"/>
          </a:p>
          <a:p>
            <a:pPr marL="457200" lvl="0" indent="-298450" algn="l" rtl="0">
              <a:lnSpc>
                <a:spcPct val="105000"/>
              </a:lnSpc>
              <a:spcBef>
                <a:spcPts val="0"/>
              </a:spcBef>
              <a:spcAft>
                <a:spcPts val="0"/>
              </a:spcAft>
              <a:buSzPts val="1100"/>
              <a:buChar char="●"/>
            </a:pPr>
            <a:r>
              <a:rPr lang="en" sz="1100" dirty="0"/>
              <a:t>Sumber dan besaran dana : </a:t>
            </a:r>
            <a:r>
              <a:rPr lang="en-US" sz="1100" dirty="0" smtClean="0"/>
              <a:t>Dana </a:t>
            </a:r>
            <a:r>
              <a:rPr lang="en-US" sz="1100" dirty="0" err="1" smtClean="0"/>
              <a:t>Departemen</a:t>
            </a:r>
            <a:r>
              <a:rPr lang="en-US" sz="1100" dirty="0" smtClean="0"/>
              <a:t>, ITS. Total dana 25 </a:t>
            </a:r>
            <a:r>
              <a:rPr lang="en-US" sz="1100" dirty="0" err="1" smtClean="0"/>
              <a:t>Juta</a:t>
            </a:r>
            <a:r>
              <a:rPr lang="en-US" sz="1100" dirty="0" smtClean="0"/>
              <a:t> Rupiah</a:t>
            </a:r>
            <a:endParaRPr lang="en-US" sz="1100" dirty="0"/>
          </a:p>
          <a:p>
            <a:pPr marL="457200" lvl="0" indent="-298450" algn="l" rtl="0">
              <a:lnSpc>
                <a:spcPct val="105000"/>
              </a:lnSpc>
              <a:spcBef>
                <a:spcPts val="0"/>
              </a:spcBef>
              <a:spcAft>
                <a:spcPts val="0"/>
              </a:spcAft>
              <a:buSzPts val="1100"/>
              <a:buChar char="●"/>
            </a:pPr>
            <a:r>
              <a:rPr lang="en" sz="1100" dirty="0"/>
              <a:t>Deskripsi penelitian : </a:t>
            </a:r>
            <a:r>
              <a:rPr lang="en" sz="1100" dirty="0" smtClean="0"/>
              <a:t>Penilitian ini dilatarbelakangi adanya perubahan aktivitas belajar siswa sekolah dasar akibat pandemi Covid-19. </a:t>
            </a:r>
            <a:r>
              <a:rPr lang="en" sz="1100" dirty="0" smtClean="0"/>
              <a:t>Permasalahan muncul karena belum ada fasilitas meja belajar di rumah yang mampu mengakomodir kebutuhan belajar secara daring. Peneilitan ini dilakukan untuk menjawab bermasalahan permasalahan tersebut dengan menggunakan pendekatan dan metode </a:t>
            </a:r>
            <a:r>
              <a:rPr lang="en" sz="1100" i="1" dirty="0" smtClean="0"/>
              <a:t>design thinking, </a:t>
            </a:r>
            <a:r>
              <a:rPr lang="en" sz="1100" dirty="0" smtClean="0"/>
              <a:t>dengan mengamati aktivitas belajar, dan kebutuhan ruang penyimpanan peralatan belajar di rumah untuk siswa sekolah dasar. Luaran peneilitan ini berupa prototype meja belajar.</a:t>
            </a:r>
            <a:endParaRPr lang="en" sz="1100" dirty="0" smtClean="0"/>
          </a:p>
          <a:p>
            <a:pPr marL="158750" lvl="0" indent="0" algn="l" rtl="0">
              <a:lnSpc>
                <a:spcPct val="105000"/>
              </a:lnSpc>
              <a:spcBef>
                <a:spcPts val="0"/>
              </a:spcBef>
              <a:spcAft>
                <a:spcPts val="0"/>
              </a:spcAft>
              <a:buSzPts val="1100"/>
              <a:buNone/>
            </a:pPr>
            <a:endParaRPr sz="1100" dirty="0">
              <a:solidFill>
                <a:srgbClr val="FF0000"/>
              </a:solidFill>
            </a:endParaRPr>
          </a:p>
          <a:p>
            <a:pPr marL="457200" lvl="0" indent="-298450" algn="l" rtl="0">
              <a:lnSpc>
                <a:spcPct val="105000"/>
              </a:lnSpc>
              <a:spcBef>
                <a:spcPts val="0"/>
              </a:spcBef>
              <a:spcAft>
                <a:spcPts val="0"/>
              </a:spcAft>
              <a:buSzPts val="1100"/>
              <a:buChar char="●"/>
            </a:pPr>
            <a:r>
              <a:rPr lang="en" sz="1100" dirty="0"/>
              <a:t>Output:</a:t>
            </a:r>
            <a:endParaRPr sz="1100" dirty="0"/>
          </a:p>
        </p:txBody>
      </p:sp>
      <p:pic>
        <p:nvPicPr>
          <p:cNvPr id="2" name="Picture 1"/>
          <p:cNvPicPr>
            <a:picLocks noChangeAspect="1"/>
          </p:cNvPicPr>
          <p:nvPr/>
        </p:nvPicPr>
        <p:blipFill rotWithShape="1">
          <a:blip r:embed="rId3"/>
          <a:srcRect l="37097" t="21558" r="35000" b="13638"/>
          <a:stretch/>
        </p:blipFill>
        <p:spPr>
          <a:xfrm>
            <a:off x="1704091" y="2987089"/>
            <a:ext cx="1445342" cy="1888135"/>
          </a:xfrm>
          <a:prstGeom prst="rect">
            <a:avLst/>
          </a:prstGeom>
        </p:spPr>
      </p:pic>
      <p:pic>
        <p:nvPicPr>
          <p:cNvPr id="3" name="Picture 2"/>
          <p:cNvPicPr>
            <a:picLocks noChangeAspect="1"/>
          </p:cNvPicPr>
          <p:nvPr/>
        </p:nvPicPr>
        <p:blipFill rotWithShape="1">
          <a:blip r:embed="rId4"/>
          <a:srcRect l="37742" t="22419" r="35645" b="14785"/>
          <a:stretch/>
        </p:blipFill>
        <p:spPr>
          <a:xfrm>
            <a:off x="3166687" y="2987089"/>
            <a:ext cx="1422567" cy="1888135"/>
          </a:xfrm>
          <a:prstGeom prst="rect">
            <a:avLst/>
          </a:prstGeom>
        </p:spPr>
      </p:pic>
      <p:pic>
        <p:nvPicPr>
          <p:cNvPr id="5" name="Picture 4"/>
          <p:cNvPicPr>
            <a:picLocks noChangeAspect="1"/>
          </p:cNvPicPr>
          <p:nvPr/>
        </p:nvPicPr>
        <p:blipFill rotWithShape="1">
          <a:blip r:embed="rId5"/>
          <a:srcRect l="25968" t="28441" r="23710" b="11631"/>
          <a:stretch/>
        </p:blipFill>
        <p:spPr>
          <a:xfrm>
            <a:off x="4606508" y="2987089"/>
            <a:ext cx="2818651" cy="1888135"/>
          </a:xfrm>
          <a:prstGeom prst="rect">
            <a:avLst/>
          </a:prstGeom>
        </p:spPr>
      </p:pic>
    </p:spTree>
    <p:extLst>
      <p:ext uri="{BB962C8B-B14F-4D97-AF65-F5344CB8AC3E}">
        <p14:creationId xmlns:p14="http://schemas.microsoft.com/office/powerpoint/2010/main" val="787669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125730" lvl="0" algn="l" rtl="0">
              <a:spcBef>
                <a:spcPts val="0"/>
              </a:spcBef>
              <a:spcAft>
                <a:spcPts val="0"/>
              </a:spcAft>
              <a:buSzPts val="1620"/>
            </a:pPr>
            <a:r>
              <a:rPr lang="en" sz="1620" dirty="0" smtClean="0"/>
              <a:t>Pengembangan Teknik Modular Interlocking Untuk Objek Tiga Dimensi Berbentuk Organis Berbahan Perca Kulit Sapi (Studi Kasus Produk kap Lampu)</a:t>
            </a:r>
            <a:endParaRPr sz="1620" dirty="0"/>
          </a:p>
        </p:txBody>
      </p:sp>
      <p:sp>
        <p:nvSpPr>
          <p:cNvPr id="91" name="Google Shape;91;p19"/>
          <p:cNvSpPr txBox="1">
            <a:spLocks noGrp="1"/>
          </p:cNvSpPr>
          <p:nvPr>
            <p:ph type="body" idx="1"/>
          </p:nvPr>
        </p:nvSpPr>
        <p:spPr>
          <a:xfrm>
            <a:off x="328954" y="987600"/>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a:t>Bidang penelitian: </a:t>
            </a:r>
            <a:r>
              <a:rPr lang="en-US" sz="1100" dirty="0" smtClean="0"/>
              <a:t>Home Decor</a:t>
            </a:r>
            <a:endParaRPr sz="1100" dirty="0"/>
          </a:p>
          <a:p>
            <a:pPr marL="457200" lvl="0" indent="-298450" algn="l" rtl="0">
              <a:lnSpc>
                <a:spcPct val="105000"/>
              </a:lnSpc>
              <a:spcBef>
                <a:spcPts val="0"/>
              </a:spcBef>
              <a:spcAft>
                <a:spcPts val="0"/>
              </a:spcAft>
              <a:buSzPts val="1100"/>
              <a:buChar char="●"/>
            </a:pPr>
            <a:r>
              <a:rPr lang="en" sz="1100" dirty="0"/>
              <a:t>Tahun berlangsung : </a:t>
            </a:r>
            <a:r>
              <a:rPr lang="en" sz="1100" dirty="0" smtClean="0"/>
              <a:t>2022</a:t>
            </a:r>
            <a:endParaRPr sz="1100" dirty="0"/>
          </a:p>
          <a:p>
            <a:pPr marL="457200" lvl="0" indent="-298450" algn="l" rtl="0">
              <a:lnSpc>
                <a:spcPct val="105000"/>
              </a:lnSpc>
              <a:spcBef>
                <a:spcPts val="0"/>
              </a:spcBef>
              <a:spcAft>
                <a:spcPts val="0"/>
              </a:spcAft>
              <a:buSzPts val="1100"/>
              <a:buChar char="●"/>
            </a:pPr>
            <a:r>
              <a:rPr lang="en" sz="1100" dirty="0"/>
              <a:t>Sumber dan besaran dana : </a:t>
            </a:r>
            <a:r>
              <a:rPr lang="en-US" sz="1100" dirty="0" smtClean="0"/>
              <a:t>Dana </a:t>
            </a:r>
            <a:r>
              <a:rPr lang="en-US" sz="1100" dirty="0" err="1" smtClean="0"/>
              <a:t>Departemen</a:t>
            </a:r>
            <a:r>
              <a:rPr lang="en-US" sz="1100" dirty="0" smtClean="0"/>
              <a:t>, ITS. Total dana 25 </a:t>
            </a:r>
            <a:r>
              <a:rPr lang="en-US" sz="1100" dirty="0" err="1" smtClean="0"/>
              <a:t>Juta</a:t>
            </a:r>
            <a:r>
              <a:rPr lang="en-US" sz="1100" dirty="0" smtClean="0"/>
              <a:t> Rupiah</a:t>
            </a:r>
            <a:endParaRPr lang="en-US" sz="1100" dirty="0"/>
          </a:p>
          <a:p>
            <a:pPr marL="457200" lvl="0" indent="-298450" algn="l" rtl="0">
              <a:lnSpc>
                <a:spcPct val="105000"/>
              </a:lnSpc>
              <a:spcBef>
                <a:spcPts val="0"/>
              </a:spcBef>
              <a:spcAft>
                <a:spcPts val="0"/>
              </a:spcAft>
              <a:buSzPts val="1100"/>
              <a:buChar char="●"/>
            </a:pPr>
            <a:r>
              <a:rPr lang="en" sz="1100" dirty="0"/>
              <a:t>Deskripsi penelitian : </a:t>
            </a:r>
            <a:r>
              <a:rPr lang="en" sz="1100" dirty="0" smtClean="0"/>
              <a:t>Pada penelitian ini ditujukan untuk mengembangkan teknik modular interlocking yang sebelumnya hanya berupa modul tesselasi dua dimensi. </a:t>
            </a:r>
            <a:r>
              <a:rPr lang="en-US" sz="1100" dirty="0" smtClean="0"/>
              <a:t>D</a:t>
            </a:r>
            <a:r>
              <a:rPr lang="en" sz="1100" dirty="0" smtClean="0"/>
              <a:t>alam penelitian ini melakukan eksperimen sistem kuncian, bentuk modul tesselasi, serta ukuran modul untuk mendapatkan bentuk objek yang proporsional. </a:t>
            </a:r>
            <a:r>
              <a:rPr lang="en" sz="1100" dirty="0" smtClean="0"/>
              <a:t>Penelitian ini menghasilkan metode atau langkah langkah untuk menerapkan modul tesselasi pada </a:t>
            </a:r>
            <a:r>
              <a:rPr lang="en" sz="1100" dirty="0" smtClean="0"/>
              <a:t>objek dengan </a:t>
            </a:r>
            <a:r>
              <a:rPr lang="en" sz="1100" i="1" dirty="0" smtClean="0"/>
              <a:t>surface</a:t>
            </a:r>
            <a:r>
              <a:rPr lang="en" sz="1100" dirty="0" smtClean="0"/>
              <a:t> berbentuk organis yang diterapkan pada prototype berupa kap lampu.  </a:t>
            </a:r>
          </a:p>
          <a:p>
            <a:pPr marL="158750" lvl="0" indent="0" algn="l" rtl="0">
              <a:lnSpc>
                <a:spcPct val="105000"/>
              </a:lnSpc>
              <a:spcBef>
                <a:spcPts val="0"/>
              </a:spcBef>
              <a:spcAft>
                <a:spcPts val="0"/>
              </a:spcAft>
              <a:buSzPts val="1100"/>
              <a:buNone/>
            </a:pPr>
            <a:endParaRPr sz="1100" dirty="0">
              <a:solidFill>
                <a:srgbClr val="FF0000"/>
              </a:solidFill>
            </a:endParaRPr>
          </a:p>
          <a:p>
            <a:pPr marL="457200" lvl="0" indent="-298450" algn="l" rtl="0">
              <a:lnSpc>
                <a:spcPct val="105000"/>
              </a:lnSpc>
              <a:spcBef>
                <a:spcPts val="0"/>
              </a:spcBef>
              <a:spcAft>
                <a:spcPts val="0"/>
              </a:spcAft>
              <a:buSzPts val="1100"/>
              <a:buChar char="●"/>
            </a:pPr>
            <a:r>
              <a:rPr lang="en" sz="1100" dirty="0"/>
              <a:t>Output:</a:t>
            </a:r>
            <a:endParaRPr sz="1100" dirty="0"/>
          </a:p>
        </p:txBody>
      </p:sp>
      <p:pic>
        <p:nvPicPr>
          <p:cNvPr id="4" name="Picture 3"/>
          <p:cNvPicPr>
            <a:picLocks noChangeAspect="1"/>
          </p:cNvPicPr>
          <p:nvPr/>
        </p:nvPicPr>
        <p:blipFill rotWithShape="1">
          <a:blip r:embed="rId3"/>
          <a:srcRect l="11494" t="36836" r="70764" b="17573"/>
          <a:stretch/>
        </p:blipFill>
        <p:spPr>
          <a:xfrm>
            <a:off x="4589255" y="2709662"/>
            <a:ext cx="1516578" cy="2192145"/>
          </a:xfrm>
          <a:prstGeom prst="rect">
            <a:avLst/>
          </a:prstGeom>
        </p:spPr>
      </p:pic>
      <p:pic>
        <p:nvPicPr>
          <p:cNvPr id="6" name="Picture 5"/>
          <p:cNvPicPr>
            <a:picLocks noChangeAspect="1"/>
          </p:cNvPicPr>
          <p:nvPr/>
        </p:nvPicPr>
        <p:blipFill rotWithShape="1">
          <a:blip r:embed="rId4"/>
          <a:srcRect l="12419" t="38190" r="71452" b="20233"/>
          <a:stretch/>
        </p:blipFill>
        <p:spPr>
          <a:xfrm>
            <a:off x="3060176" y="2709661"/>
            <a:ext cx="1511824" cy="2192145"/>
          </a:xfrm>
          <a:prstGeom prst="rect">
            <a:avLst/>
          </a:prstGeom>
        </p:spPr>
      </p:pic>
    </p:spTree>
    <p:extLst>
      <p:ext uri="{BB962C8B-B14F-4D97-AF65-F5344CB8AC3E}">
        <p14:creationId xmlns:p14="http://schemas.microsoft.com/office/powerpoint/2010/main" val="2570053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91407"/>
            <a:ext cx="8520600" cy="572700"/>
          </a:xfrm>
        </p:spPr>
        <p:txBody>
          <a:bodyPr>
            <a:noAutofit/>
          </a:bodyPr>
          <a:lstStyle/>
          <a:p>
            <a:r>
              <a:rPr lang="id-ID" sz="1400" b="1" dirty="0" smtClean="0"/>
              <a:t>Pemfisikan 3 Dimensi Dari Visual 2 Dimensi Studi Kasus Foto Potret Wajah </a:t>
            </a:r>
            <a:r>
              <a:rPr lang="id-ID" sz="1400" dirty="0" smtClean="0"/>
              <a:t/>
            </a:r>
            <a:br>
              <a:rPr lang="id-ID" sz="1400" dirty="0" smtClean="0"/>
            </a:br>
            <a:r>
              <a:rPr lang="id-ID" sz="1400" b="1" dirty="0" smtClean="0"/>
              <a:t>Menggunakan Keentools Facebuilder Dan 3d Printing</a:t>
            </a:r>
            <a:r>
              <a:rPr lang="id-ID" sz="1100" dirty="0" smtClean="0"/>
              <a:t/>
            </a:r>
            <a:br>
              <a:rPr lang="id-ID" sz="1100" dirty="0" smtClean="0"/>
            </a:br>
            <a:endParaRPr lang="id-ID" sz="1100" dirty="0"/>
          </a:p>
        </p:txBody>
      </p:sp>
      <p:sp>
        <p:nvSpPr>
          <p:cNvPr id="3" name="Text Placeholder 2"/>
          <p:cNvSpPr>
            <a:spLocks noGrp="1"/>
          </p:cNvSpPr>
          <p:nvPr>
            <p:ph type="body" idx="1"/>
          </p:nvPr>
        </p:nvSpPr>
        <p:spPr/>
        <p:txBody>
          <a:bodyPr>
            <a:normAutofit/>
          </a:bodyPr>
          <a:lstStyle/>
          <a:p>
            <a:pPr lvl="0" indent="-298450">
              <a:lnSpc>
                <a:spcPct val="105000"/>
              </a:lnSpc>
              <a:buSzPts val="1100"/>
            </a:pPr>
            <a:r>
              <a:rPr lang="id-ID" sz="1100" dirty="0"/>
              <a:t>Bidang penelitian: </a:t>
            </a:r>
            <a:r>
              <a:rPr lang="id-ID" sz="1100" dirty="0" smtClean="0"/>
              <a:t>Suvenir Design</a:t>
            </a:r>
            <a:endParaRPr lang="id-ID" sz="1100" dirty="0"/>
          </a:p>
          <a:p>
            <a:pPr lvl="0" indent="-298450">
              <a:lnSpc>
                <a:spcPct val="105000"/>
              </a:lnSpc>
              <a:buSzPts val="1100"/>
            </a:pPr>
            <a:r>
              <a:rPr lang="id-ID" sz="1100" dirty="0"/>
              <a:t>Tahun berlangsung : 2023</a:t>
            </a:r>
          </a:p>
          <a:p>
            <a:pPr lvl="0" indent="-298450">
              <a:lnSpc>
                <a:spcPct val="105000"/>
              </a:lnSpc>
              <a:buSzPts val="1100"/>
            </a:pPr>
            <a:r>
              <a:rPr lang="id-ID" sz="1100" dirty="0"/>
              <a:t>Sumber dan besaran dana : Dana </a:t>
            </a:r>
            <a:r>
              <a:rPr lang="id-ID" sz="1100" dirty="0" smtClean="0"/>
              <a:t>Departemen, 25 Juta Rupiah</a:t>
            </a:r>
            <a:endParaRPr lang="id-ID" sz="1100" dirty="0"/>
          </a:p>
          <a:p>
            <a:r>
              <a:rPr lang="id-ID" sz="1100" dirty="0"/>
              <a:t>Deskripsi penelitian </a:t>
            </a:r>
            <a:r>
              <a:rPr lang="id-ID" sz="400" dirty="0" smtClean="0"/>
              <a:t>: </a:t>
            </a:r>
            <a:r>
              <a:rPr lang="id-ID" sz="800" dirty="0"/>
              <a:t>Pengembangan teknologi serta ragam perangkat lunak saat ini berkembang semakin pesat serta sangat membantu aktivitas sehari-hari manusia. Mulai dari penyimpanan, modifikasi, analisis data hingga simulasi dari data yang dianalisis sudah memiliki perangkat lunak tersendiri untuk mengolah data tersebut. Terlebih lagi dalam bidang desain dan visual, baik 2 Dimensi (2D) maupun 3 Dimensi (3D) sudah semakin beragam perangkat lunak yang dapat digunakan untuk kepentingan tertentu yang semakin khusus. Misalnya merubah gambar 2D menjadi 3D atau sebaliknya. Dan masing-masing perangkat lunak memiliki fungsi-fungsi khusus serta kelebihan yang dapat digunakan sesuai kebutuhan. Pada kesempatan kali ini, tim peneliti akan memanfaatkan perangkat lunak untuk mengolah gambar yaitu yang berupa foto (2D) untuk diubah menjadi bentuk digital 3D dan kemudian dicetak menggunakan mesin </a:t>
            </a:r>
            <a:r>
              <a:rPr lang="id-ID" sz="800" i="1" dirty="0"/>
              <a:t>3D</a:t>
            </a:r>
            <a:r>
              <a:rPr lang="id-ID" sz="800" dirty="0"/>
              <a:t> </a:t>
            </a:r>
            <a:r>
              <a:rPr lang="id-ID" sz="800" i="1" dirty="0"/>
              <a:t>printing</a:t>
            </a:r>
            <a:r>
              <a:rPr lang="id-ID" sz="800" dirty="0"/>
              <a:t>. Hal ini dilakukan untuk mengubah media dari yang sebelumnya hanya sebatas visual saja semakin meningkat tangkapan inderawinya menjadi fisik 3 dimensi. Fisik 3 dimensi mempunyai kelebihan berupa ketepatan persepsi pada saat disaksikan dan diraba. Selain itu, dengan 3 dimensi dapat membuat tampilan menjadi lebih monumental. Perangkat lunak yang digunakan adalah </a:t>
            </a:r>
            <a:r>
              <a:rPr lang="id-ID" sz="800" i="1" dirty="0"/>
              <a:t>Keentools</a:t>
            </a:r>
            <a:r>
              <a:rPr lang="id-ID" sz="800" dirty="0"/>
              <a:t> </a:t>
            </a:r>
            <a:r>
              <a:rPr lang="id-ID" sz="800" i="1" dirty="0"/>
              <a:t>Facebuilder</a:t>
            </a:r>
            <a:r>
              <a:rPr lang="id-ID" sz="800" dirty="0"/>
              <a:t> serta </a:t>
            </a:r>
            <a:r>
              <a:rPr lang="id-ID" sz="800" i="1" dirty="0"/>
              <a:t>Blender®</a:t>
            </a:r>
            <a:r>
              <a:rPr lang="id-ID" sz="800" dirty="0"/>
              <a:t> yang fungsinya digabungkan sehingga dapat membuat gambar 3D berdasarkan foto atau gambar. Objek yang akan digunakan sebagai studi kasus ialah wajah-wajah dari dua belas (12) Rektor ITS yang sampai saat ini hanya tersedia foto-foto tampak depannya saja dan belum tersedia </a:t>
            </a:r>
            <a:r>
              <a:rPr lang="id-ID" sz="800" i="1" dirty="0"/>
              <a:t>bust</a:t>
            </a:r>
            <a:r>
              <a:rPr lang="id-ID" sz="800" dirty="0"/>
              <a:t> </a:t>
            </a:r>
            <a:r>
              <a:rPr lang="id-ID" sz="800" i="1" dirty="0"/>
              <a:t>statue</a:t>
            </a:r>
            <a:r>
              <a:rPr lang="id-ID" sz="800" dirty="0"/>
              <a:t> yang dapat digunakan sebagai objek kenang atas jasa-jasa yang telah mereka berikan selama masa kepemimpinannya. Perubahan dari foto menjadi </a:t>
            </a:r>
            <a:r>
              <a:rPr lang="id-ID" sz="800" i="1" dirty="0"/>
              <a:t>bust</a:t>
            </a:r>
            <a:r>
              <a:rPr lang="id-ID" sz="800" dirty="0"/>
              <a:t> </a:t>
            </a:r>
            <a:r>
              <a:rPr lang="id-ID" sz="800" i="1" dirty="0"/>
              <a:t>statue</a:t>
            </a:r>
            <a:r>
              <a:rPr lang="id-ID" sz="800" dirty="0"/>
              <a:t> ini diperlukan karena </a:t>
            </a:r>
            <a:r>
              <a:rPr lang="id-ID" sz="800" i="1" dirty="0"/>
              <a:t>bust</a:t>
            </a:r>
            <a:r>
              <a:rPr lang="id-ID" sz="800" dirty="0"/>
              <a:t> </a:t>
            </a:r>
            <a:r>
              <a:rPr lang="id-ID" sz="800" i="1" dirty="0"/>
              <a:t>statue</a:t>
            </a:r>
            <a:r>
              <a:rPr lang="id-ID" sz="800" dirty="0"/>
              <a:t> lebih menampilkan kesan bersejarah serta empati yang lebih melekat dengan hati orang yang melihat. Visual yang ditampakkan oleh </a:t>
            </a:r>
            <a:r>
              <a:rPr lang="id-ID" sz="800" i="1" dirty="0"/>
              <a:t>bust</a:t>
            </a:r>
            <a:r>
              <a:rPr lang="id-ID" sz="800" dirty="0"/>
              <a:t> </a:t>
            </a:r>
            <a:r>
              <a:rPr lang="id-ID" sz="800" i="1" dirty="0"/>
              <a:t>statue</a:t>
            </a:r>
            <a:r>
              <a:rPr lang="id-ID" sz="800" dirty="0"/>
              <a:t> tidak hanya datar tetapi juga menampakkan visual tokoh rektor secara detail seperti lekuk wajah, kerutan, serta garis wajah</a:t>
            </a:r>
            <a:r>
              <a:rPr lang="id-ID" sz="800" dirty="0" smtClean="0"/>
              <a:t>..</a:t>
            </a:r>
            <a:endParaRPr lang="id-ID" sz="800" dirty="0"/>
          </a:p>
          <a:p>
            <a:endParaRPr lang="id-ID" dirty="0"/>
          </a:p>
        </p:txBody>
      </p:sp>
      <p:grpSp>
        <p:nvGrpSpPr>
          <p:cNvPr id="4" name="Group 3"/>
          <p:cNvGrpSpPr/>
          <p:nvPr/>
        </p:nvGrpSpPr>
        <p:grpSpPr>
          <a:xfrm>
            <a:off x="1570657" y="3665686"/>
            <a:ext cx="3174659" cy="1208910"/>
            <a:chOff x="0" y="0"/>
            <a:chExt cx="6362700" cy="2351405"/>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600325" cy="234632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025" y="85725"/>
              <a:ext cx="1404620" cy="22656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85725"/>
              <a:ext cx="2476500" cy="2261235"/>
            </a:xfrm>
            <a:prstGeom prst="rect">
              <a:avLst/>
            </a:prstGeom>
          </p:spPr>
        </p:pic>
      </p:grpSp>
      <p:grpSp>
        <p:nvGrpSpPr>
          <p:cNvPr id="5" name="Group 4"/>
          <p:cNvGrpSpPr/>
          <p:nvPr/>
        </p:nvGrpSpPr>
        <p:grpSpPr>
          <a:xfrm>
            <a:off x="4820970" y="3580231"/>
            <a:ext cx="3128942" cy="1309821"/>
            <a:chOff x="0" y="0"/>
            <a:chExt cx="5867400" cy="245618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428875" cy="239903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200" y="114300"/>
              <a:ext cx="1262380" cy="229298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9025" y="161925"/>
              <a:ext cx="2238375" cy="2294255"/>
            </a:xfrm>
            <a:prstGeom prst="rect">
              <a:avLst/>
            </a:prstGeom>
          </p:spPr>
        </p:pic>
      </p:grpSp>
    </p:spTree>
    <p:extLst>
      <p:ext uri="{BB962C8B-B14F-4D97-AF65-F5344CB8AC3E}">
        <p14:creationId xmlns:p14="http://schemas.microsoft.com/office/powerpoint/2010/main" val="116706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d-ID" sz="1600" b="1" dirty="0" smtClean="0"/>
              <a:t>Pengaruh Efek Warna Primer Coating Terhadap Pelapisan Cat Photochromic Pada Implementasi Finishing Bezel Jam Tangan Dengan Bidang Dasar Datar Dan Lengkung</a:t>
            </a:r>
            <a:endParaRPr lang="id-ID" sz="1600" dirty="0"/>
          </a:p>
        </p:txBody>
      </p:sp>
      <p:sp>
        <p:nvSpPr>
          <p:cNvPr id="3" name="Text Placeholder 2"/>
          <p:cNvSpPr>
            <a:spLocks noGrp="1"/>
          </p:cNvSpPr>
          <p:nvPr>
            <p:ph type="body" idx="1"/>
          </p:nvPr>
        </p:nvSpPr>
        <p:spPr/>
        <p:txBody>
          <a:bodyPr>
            <a:normAutofit/>
          </a:bodyPr>
          <a:lstStyle/>
          <a:p>
            <a:pPr lvl="0" indent="-298450">
              <a:lnSpc>
                <a:spcPct val="105000"/>
              </a:lnSpc>
              <a:buSzPts val="1100"/>
            </a:pPr>
            <a:r>
              <a:rPr lang="id-ID" sz="1200" dirty="0"/>
              <a:t>Bidang penelitian: </a:t>
            </a:r>
            <a:r>
              <a:rPr lang="id-ID" sz="1200" dirty="0" smtClean="0"/>
              <a:t>Desain Aparel</a:t>
            </a:r>
            <a:endParaRPr lang="id-ID" sz="1200" dirty="0"/>
          </a:p>
          <a:p>
            <a:pPr lvl="0" indent="-298450">
              <a:lnSpc>
                <a:spcPct val="105000"/>
              </a:lnSpc>
              <a:buSzPts val="1100"/>
            </a:pPr>
            <a:r>
              <a:rPr lang="id-ID" sz="1200" dirty="0"/>
              <a:t>Tahun berlangsung : </a:t>
            </a:r>
            <a:r>
              <a:rPr lang="id-ID" sz="1200" dirty="0" smtClean="0"/>
              <a:t>2023</a:t>
            </a:r>
            <a:endParaRPr lang="id-ID" sz="1200" dirty="0"/>
          </a:p>
          <a:p>
            <a:pPr lvl="0" indent="-298450">
              <a:lnSpc>
                <a:spcPct val="105000"/>
              </a:lnSpc>
              <a:buSzPts val="1100"/>
            </a:pPr>
            <a:r>
              <a:rPr lang="id-ID" sz="1200" dirty="0"/>
              <a:t>Sumber dan besaran dana : Dana Lokal </a:t>
            </a:r>
            <a:r>
              <a:rPr lang="id-ID" sz="1200" dirty="0" smtClean="0"/>
              <a:t>ITS, 50 Juta Rupiah</a:t>
            </a:r>
          </a:p>
          <a:p>
            <a:r>
              <a:rPr lang="id-ID" sz="1200" dirty="0" smtClean="0"/>
              <a:t>Deskripsi </a:t>
            </a:r>
            <a:r>
              <a:rPr lang="id-ID" sz="1200" dirty="0"/>
              <a:t>penelitian : </a:t>
            </a:r>
            <a:r>
              <a:rPr lang="id-ID" sz="800" dirty="0"/>
              <a:t>Jam tangan merupakan salah satu jenis pelengkap fashion atau aksesori apparel. Jam tangan memiliki fungsi utama sebagai penunjuk waktu yang digunakan pada pergelangan tangan. Produk ini merupakan aksesori esensial bagi sebagian orang karena tak hanya memberikan nilai fungsional melainkan juga nilai estetika [1]. Kini jam tangan analog lebih memiliki fungsi sebagai perhiasan fungsional atau aksesori untuk menunjang kebutuhan fashion. Jam tangan sering digunakan untuk mengekspresikan diri atau gaya pribadi. Fungsi jam tangan juga dapat berguna untuk menandai peristiwa sentimental dalam hidup, warisan, atau bahkan sekadar alasan untuk memiliki barang yang unik [2] Ragam perkembangan jam tangan dalam dunia fashion juga semakin banyak. Semakin banyak pula celah yang dapat dimasuki sebagai suatu bentuk inovasi jam tangan. Salah satunya ialah penerapan </a:t>
            </a:r>
            <a:r>
              <a:rPr lang="id-ID" sz="800" i="1" dirty="0"/>
              <a:t>colour changing</a:t>
            </a:r>
            <a:r>
              <a:rPr lang="id-ID" sz="800" dirty="0"/>
              <a:t>  dengan menggunakan teknik pewarnaan UV fotokromik. </a:t>
            </a:r>
            <a:r>
              <a:rPr lang="id-ID" sz="800" i="1" dirty="0"/>
              <a:t>Colour changing</a:t>
            </a:r>
            <a:r>
              <a:rPr lang="id-ID" sz="800" dirty="0"/>
              <a:t> semakin menjadi tren karena banyak beredarnya video </a:t>
            </a:r>
            <a:r>
              <a:rPr lang="id-ID" sz="800" i="1" dirty="0"/>
              <a:t>Oddly satisfying</a:t>
            </a:r>
            <a:r>
              <a:rPr lang="id-ID" sz="800" dirty="0"/>
              <a:t> pada sosial media yang dapat memberikan efek relaksasi pada penonton video tersebut. Teknik pewarnaan UV fotokromik yang akan dijadikan bahan utama penelitian adalah pengaruh efek warna primer coating yang digunakan terhadap pelapisan cat fotokromik. Kemudian hasil penelitian tersebut akan diimplementasikan pada bezel jam tangan. Tujuan lain dari implementasi hasil teknik pewarnaan pada produk jam tangan ialah untuk memberikan jenis suvenir premium bagi Institut Teknologi Sepuluh Nopember. Produk jam tangan dengan teknik pewarnaan UV fotokromik memiliki nilai kebaruan di dalamnya serta sesuai dengan</a:t>
            </a:r>
            <a:r>
              <a:rPr lang="id-ID" sz="800" i="1" dirty="0"/>
              <a:t> image</a:t>
            </a:r>
            <a:r>
              <a:rPr lang="id-ID" sz="800" dirty="0"/>
              <a:t> Institut Teknologi Sepuluh Nopember yang selalu mengedepankan aspek modern dan inovasi dalam teknologi serta produk-produknya. Harapan ke depannya ialah hasil penelitian dari pengaruh efek primer </a:t>
            </a:r>
            <a:r>
              <a:rPr lang="id-ID" sz="800" i="1" dirty="0"/>
              <a:t>coating</a:t>
            </a:r>
            <a:r>
              <a:rPr lang="id-ID" sz="800" dirty="0"/>
              <a:t> terhadap pelapisan cat UV fotokromik serta pengaplikasiannya pada bezel jam tangan dapat menjadi suatu kebanggaan tersendiri bagi Institut Teknologi Sepuluh Nopember karena memiliki suvenir premium yang dapat diproduksi sendiri dalam lingkup ITS.</a:t>
            </a:r>
            <a:endParaRPr lang="id-ID" sz="700" dirty="0"/>
          </a:p>
          <a:p>
            <a:endParaRPr lang="id-ID" dirty="0"/>
          </a:p>
        </p:txBody>
      </p:sp>
      <p:grpSp>
        <p:nvGrpSpPr>
          <p:cNvPr id="13" name="Group 12"/>
          <p:cNvGrpSpPr/>
          <p:nvPr/>
        </p:nvGrpSpPr>
        <p:grpSpPr>
          <a:xfrm>
            <a:off x="1453019" y="3822555"/>
            <a:ext cx="2940077" cy="1076480"/>
            <a:chOff x="0" y="0"/>
            <a:chExt cx="5787390" cy="2118995"/>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69795" cy="20955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900" y="0"/>
              <a:ext cx="1724025" cy="211899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9550" y="0"/>
              <a:ext cx="1767840" cy="1024890"/>
            </a:xfrm>
            <a:prstGeom prst="rect">
              <a:avLst/>
            </a:prstGeom>
          </p:spPr>
        </p:pic>
      </p:grpSp>
      <p:grpSp>
        <p:nvGrpSpPr>
          <p:cNvPr id="17" name="Group 16"/>
          <p:cNvGrpSpPr/>
          <p:nvPr/>
        </p:nvGrpSpPr>
        <p:grpSpPr>
          <a:xfrm>
            <a:off x="4417291" y="3822555"/>
            <a:ext cx="3625049" cy="1241622"/>
            <a:chOff x="0" y="0"/>
            <a:chExt cx="5126355" cy="1755775"/>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971800" cy="175577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9425" y="0"/>
              <a:ext cx="2106930" cy="1755775"/>
            </a:xfrm>
            <a:prstGeom prst="rect">
              <a:avLst/>
            </a:prstGeom>
          </p:spPr>
        </p:pic>
      </p:grpSp>
    </p:spTree>
    <p:extLst>
      <p:ext uri="{BB962C8B-B14F-4D97-AF65-F5344CB8AC3E}">
        <p14:creationId xmlns:p14="http://schemas.microsoft.com/office/powerpoint/2010/main" val="2966845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237991"/>
            <a:ext cx="8520600" cy="572700"/>
          </a:xfrm>
          <a:prstGeom prst="rect">
            <a:avLst/>
          </a:prstGeom>
        </p:spPr>
        <p:txBody>
          <a:bodyPr spcFirstLastPara="1" wrap="square" lIns="91425" tIns="91425" rIns="91425" bIns="91425" anchor="t" anchorCtr="0">
            <a:noAutofit/>
          </a:bodyPr>
          <a:lstStyle/>
          <a:p>
            <a:pPr marL="125730" lvl="0" algn="l" rtl="0">
              <a:spcBef>
                <a:spcPts val="0"/>
              </a:spcBef>
              <a:spcAft>
                <a:spcPts val="0"/>
              </a:spcAft>
              <a:buSzPts val="1620"/>
            </a:pPr>
            <a:r>
              <a:rPr lang="en" sz="1620" dirty="0" err="1"/>
              <a:t>Implementasi</a:t>
            </a:r>
            <a:r>
              <a:rPr lang="en" sz="1620" dirty="0"/>
              <a:t> Program </a:t>
            </a:r>
            <a:r>
              <a:rPr lang="en" sz="1620" dirty="0" err="1"/>
              <a:t>Pengembangan</a:t>
            </a:r>
            <a:r>
              <a:rPr lang="en" sz="1620" dirty="0"/>
              <a:t> Desain Tas Wanita </a:t>
            </a:r>
            <a:br>
              <a:rPr lang="en" sz="1620" dirty="0"/>
            </a:br>
            <a:r>
              <a:rPr lang="en" sz="1620" dirty="0"/>
              <a:t>Pada Usaha </a:t>
            </a:r>
            <a:r>
              <a:rPr lang="en" sz="1620" dirty="0" err="1"/>
              <a:t>Mikro</a:t>
            </a:r>
            <a:r>
              <a:rPr lang="en" sz="1620" dirty="0"/>
              <a:t> </a:t>
            </a:r>
            <a:r>
              <a:rPr lang="en" sz="1620" dirty="0" err="1"/>
              <a:t>Dengan</a:t>
            </a:r>
            <a:r>
              <a:rPr lang="en" sz="1620" dirty="0"/>
              <a:t> </a:t>
            </a:r>
            <a:r>
              <a:rPr lang="en" sz="1620" dirty="0" err="1"/>
              <a:t>Memanfaatkan</a:t>
            </a:r>
            <a:r>
              <a:rPr lang="en" sz="1620" dirty="0"/>
              <a:t> </a:t>
            </a:r>
            <a:r>
              <a:rPr lang="en" sz="1620" dirty="0" err="1"/>
              <a:t>Sisa</a:t>
            </a:r>
            <a:r>
              <a:rPr lang="en" sz="1620" dirty="0"/>
              <a:t> </a:t>
            </a:r>
            <a:r>
              <a:rPr lang="en" sz="1620" dirty="0" err="1"/>
              <a:t>Potong</a:t>
            </a:r>
            <a:r>
              <a:rPr lang="en" sz="1620" dirty="0"/>
              <a:t> </a:t>
            </a:r>
            <a:r>
              <a:rPr lang="en" sz="1620" dirty="0" err="1"/>
              <a:t>Kulit</a:t>
            </a:r>
            <a:r>
              <a:rPr lang="en" sz="1620" dirty="0"/>
              <a:t> </a:t>
            </a:r>
            <a:br>
              <a:rPr lang="en" sz="1620" dirty="0"/>
            </a:br>
            <a:r>
              <a:rPr lang="en" sz="1620" dirty="0" err="1"/>
              <a:t>Dalam</a:t>
            </a:r>
            <a:r>
              <a:rPr lang="en" sz="1620" dirty="0"/>
              <a:t> </a:t>
            </a:r>
            <a:r>
              <a:rPr lang="en" sz="1620" dirty="0" err="1"/>
              <a:t>Rangka</a:t>
            </a:r>
            <a:r>
              <a:rPr lang="en" sz="1620" dirty="0"/>
              <a:t> </a:t>
            </a:r>
            <a:r>
              <a:rPr lang="en" sz="1620" dirty="0" err="1"/>
              <a:t>Pemberdayaan</a:t>
            </a:r>
            <a:r>
              <a:rPr lang="en" sz="1620" dirty="0"/>
              <a:t> dan </a:t>
            </a:r>
            <a:r>
              <a:rPr lang="en" sz="1620" dirty="0" err="1"/>
              <a:t>Pengembangan</a:t>
            </a:r>
            <a:r>
              <a:rPr lang="en" sz="1620" dirty="0"/>
              <a:t> Usaha </a:t>
            </a:r>
            <a:endParaRPr sz="1620" dirty="0"/>
          </a:p>
        </p:txBody>
      </p:sp>
      <p:sp>
        <p:nvSpPr>
          <p:cNvPr id="91" name="Google Shape;91;p19"/>
          <p:cNvSpPr txBox="1">
            <a:spLocks noGrp="1"/>
          </p:cNvSpPr>
          <p:nvPr>
            <p:ph type="body" idx="1"/>
          </p:nvPr>
        </p:nvSpPr>
        <p:spPr>
          <a:xfrm>
            <a:off x="311700" y="1251775"/>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pengabdian</a:t>
            </a:r>
            <a:r>
              <a:rPr lang="en" sz="1100" dirty="0"/>
              <a:t> : Apparel</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2020</a:t>
            </a:r>
            <a:endParaRPr sz="1100" dirty="0"/>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a:t>Dana </a:t>
            </a:r>
            <a:r>
              <a:rPr lang="en-US" sz="1100" dirty="0" err="1"/>
              <a:t>Lokal</a:t>
            </a:r>
            <a:r>
              <a:rPr lang="en-US" sz="1100" dirty="0"/>
              <a:t> </a:t>
            </a:r>
            <a:r>
              <a:rPr lang="en-US" sz="1100" dirty="0" err="1"/>
              <a:t>Departemen</a:t>
            </a:r>
            <a:r>
              <a:rPr lang="en-US" sz="1100" dirty="0"/>
              <a:t>, 10 Juta Rupiah</a:t>
            </a:r>
            <a:endParaRPr sz="1100" dirty="0"/>
          </a:p>
          <a:p>
            <a:pPr indent="-298450">
              <a:lnSpc>
                <a:spcPct val="105000"/>
              </a:lnSpc>
              <a:buSzPts val="1100"/>
            </a:pPr>
            <a:r>
              <a:rPr lang="en" sz="1100" dirty="0" err="1"/>
              <a:t>Deskripsi</a:t>
            </a:r>
            <a:r>
              <a:rPr lang="en" sz="1100" dirty="0"/>
              <a:t> </a:t>
            </a:r>
            <a:r>
              <a:rPr lang="en" sz="1100" dirty="0" err="1"/>
              <a:t>penelitian</a:t>
            </a:r>
            <a:r>
              <a:rPr lang="en" sz="1100" dirty="0"/>
              <a:t> : </a:t>
            </a:r>
            <a:r>
              <a:rPr lang="en-ID" sz="1100" dirty="0" err="1"/>
              <a:t>Sidoarjo</a:t>
            </a:r>
            <a:r>
              <a:rPr lang="en-ID" sz="1100" dirty="0"/>
              <a:t> juga </a:t>
            </a:r>
            <a:r>
              <a:rPr lang="en-ID" sz="1100" dirty="0" err="1"/>
              <a:t>dinobatkan</a:t>
            </a:r>
            <a:r>
              <a:rPr lang="en-ID" sz="1100" dirty="0"/>
              <a:t> </a:t>
            </a:r>
            <a:r>
              <a:rPr lang="en-ID" sz="1100" dirty="0" err="1"/>
              <a:t>sebagai</a:t>
            </a:r>
            <a:r>
              <a:rPr lang="en-ID" sz="1100" dirty="0"/>
              <a:t> “Kota UMKM Indonesia” </a:t>
            </a:r>
            <a:r>
              <a:rPr lang="en-ID" sz="1100" dirty="0" err="1"/>
              <a:t>karena</a:t>
            </a:r>
            <a:r>
              <a:rPr lang="en-ID" sz="1100" dirty="0"/>
              <a:t> </a:t>
            </a:r>
            <a:r>
              <a:rPr lang="en-ID" sz="1100" dirty="0" err="1"/>
              <a:t>keberhasilannya</a:t>
            </a:r>
            <a:r>
              <a:rPr lang="en-ID" sz="1100" dirty="0"/>
              <a:t> </a:t>
            </a:r>
            <a:r>
              <a:rPr lang="en-ID" sz="1100" dirty="0" err="1"/>
              <a:t>membina</a:t>
            </a:r>
            <a:r>
              <a:rPr lang="en-ID" sz="1100" dirty="0"/>
              <a:t> </a:t>
            </a:r>
            <a:r>
              <a:rPr lang="en-ID" sz="1100" dirty="0" err="1"/>
              <a:t>koperasi</a:t>
            </a:r>
            <a:r>
              <a:rPr lang="en-ID" sz="1100" dirty="0"/>
              <a:t> dan UMKM </a:t>
            </a:r>
            <a:r>
              <a:rPr lang="en-ID" sz="1100" dirty="0" err="1"/>
              <a:t>utamanya</a:t>
            </a:r>
            <a:r>
              <a:rPr lang="en-ID" sz="1100" dirty="0"/>
              <a:t> di </a:t>
            </a:r>
            <a:r>
              <a:rPr lang="en-ID" sz="1100" dirty="0" err="1"/>
              <a:t>bidang</a:t>
            </a:r>
            <a:r>
              <a:rPr lang="en-ID" sz="1100" dirty="0"/>
              <a:t> </a:t>
            </a:r>
            <a:r>
              <a:rPr lang="en-ID" sz="1100" dirty="0" err="1"/>
              <a:t>kerajinan</a:t>
            </a:r>
            <a:r>
              <a:rPr lang="en-ID" sz="1100" dirty="0"/>
              <a:t> </a:t>
            </a:r>
            <a:r>
              <a:rPr lang="en-ID" sz="1100" dirty="0" err="1"/>
              <a:t>kulit</a:t>
            </a:r>
            <a:r>
              <a:rPr lang="en-ID" sz="1100" dirty="0"/>
              <a:t>. </a:t>
            </a:r>
            <a:r>
              <a:rPr lang="en-ID" sz="1100" dirty="0" err="1"/>
              <a:t>Dalam</a:t>
            </a:r>
            <a:r>
              <a:rPr lang="en-ID" sz="1100" dirty="0"/>
              <a:t> </a:t>
            </a:r>
            <a:r>
              <a:rPr lang="en-ID" sz="1100" dirty="0" err="1"/>
              <a:t>hal</a:t>
            </a:r>
            <a:r>
              <a:rPr lang="en-ID" sz="1100" dirty="0"/>
              <a:t> </a:t>
            </a:r>
            <a:r>
              <a:rPr lang="en-ID" sz="1100" dirty="0" err="1"/>
              <a:t>tersebut</a:t>
            </a:r>
            <a:r>
              <a:rPr lang="en-ID" sz="1100" dirty="0"/>
              <a:t>, </a:t>
            </a:r>
            <a:r>
              <a:rPr lang="en-ID" sz="1100" dirty="0" err="1"/>
              <a:t>banyaknya</a:t>
            </a:r>
            <a:r>
              <a:rPr lang="en-ID" sz="1100" dirty="0"/>
              <a:t> </a:t>
            </a:r>
            <a:r>
              <a:rPr lang="en-ID" sz="1100" dirty="0" err="1"/>
              <a:t>produsen</a:t>
            </a:r>
            <a:r>
              <a:rPr lang="en-ID" sz="1100" dirty="0"/>
              <a:t> </a:t>
            </a:r>
            <a:r>
              <a:rPr lang="en-ID" sz="1100" dirty="0" err="1"/>
              <a:t>kulit</a:t>
            </a:r>
            <a:r>
              <a:rPr lang="en-ID" sz="1100" dirty="0"/>
              <a:t> di </a:t>
            </a:r>
            <a:r>
              <a:rPr lang="en-ID" sz="1100" dirty="0" err="1"/>
              <a:t>Tanggulangin</a:t>
            </a:r>
            <a:r>
              <a:rPr lang="en-ID" sz="1100" dirty="0"/>
              <a:t> </a:t>
            </a:r>
            <a:r>
              <a:rPr lang="en-ID" sz="1100" dirty="0" err="1"/>
              <a:t>menimbulkan</a:t>
            </a:r>
            <a:r>
              <a:rPr lang="en-ID" sz="1100" dirty="0"/>
              <a:t> </a:t>
            </a:r>
            <a:r>
              <a:rPr lang="en-ID" sz="1100" dirty="0" err="1"/>
              <a:t>dampak</a:t>
            </a:r>
            <a:r>
              <a:rPr lang="en-ID" sz="1100" dirty="0"/>
              <a:t> </a:t>
            </a:r>
            <a:r>
              <a:rPr lang="en-ID" sz="1100" dirty="0" err="1"/>
              <a:t>lingkungan</a:t>
            </a:r>
            <a:r>
              <a:rPr lang="en-ID" sz="1100" dirty="0"/>
              <a:t> </a:t>
            </a:r>
            <a:r>
              <a:rPr lang="en-ID" sz="1100" dirty="0" err="1"/>
              <a:t>akibat</a:t>
            </a:r>
            <a:r>
              <a:rPr lang="en-ID" sz="1100" dirty="0"/>
              <a:t> </a:t>
            </a:r>
            <a:r>
              <a:rPr lang="en-ID" sz="1100" dirty="0" err="1"/>
              <a:t>dari</a:t>
            </a:r>
            <a:r>
              <a:rPr lang="en-ID" sz="1100" dirty="0"/>
              <a:t> proses </a:t>
            </a:r>
            <a:r>
              <a:rPr lang="en-ID" sz="1100" dirty="0" err="1"/>
              <a:t>produksi</a:t>
            </a:r>
            <a:r>
              <a:rPr lang="en-ID" sz="1100" dirty="0"/>
              <a:t>, </a:t>
            </a:r>
            <a:r>
              <a:rPr lang="en-ID" sz="1100" dirty="0" err="1"/>
              <a:t>diantaranya</a:t>
            </a:r>
            <a:r>
              <a:rPr lang="en-ID" sz="1100" dirty="0"/>
              <a:t> </a:t>
            </a:r>
            <a:r>
              <a:rPr lang="en-ID" sz="1100" dirty="0" err="1"/>
              <a:t>muncul</a:t>
            </a:r>
            <a:r>
              <a:rPr lang="en-ID" sz="1100" dirty="0"/>
              <a:t> </a:t>
            </a:r>
            <a:r>
              <a:rPr lang="en-ID" sz="1100" dirty="0" err="1"/>
              <a:t>potongan</a:t>
            </a:r>
            <a:r>
              <a:rPr lang="en-ID" sz="1100" dirty="0"/>
              <a:t> </a:t>
            </a:r>
            <a:r>
              <a:rPr lang="en-ID" sz="1100" dirty="0" err="1"/>
              <a:t>kulit</a:t>
            </a:r>
            <a:r>
              <a:rPr lang="en-ID" sz="1100" dirty="0"/>
              <a:t> </a:t>
            </a:r>
            <a:r>
              <a:rPr lang="en-ID" sz="1100" dirty="0" err="1"/>
              <a:t>sisa</a:t>
            </a:r>
            <a:r>
              <a:rPr lang="en-ID" sz="1100" dirty="0"/>
              <a:t> </a:t>
            </a:r>
            <a:r>
              <a:rPr lang="en-ID" sz="1100" dirty="0" err="1"/>
              <a:t>hasil</a:t>
            </a:r>
            <a:r>
              <a:rPr lang="en-ID" sz="1100" dirty="0"/>
              <a:t> </a:t>
            </a:r>
            <a:r>
              <a:rPr lang="en-ID" sz="1100" dirty="0" err="1"/>
              <a:t>produksi</a:t>
            </a:r>
            <a:r>
              <a:rPr lang="en-ID" sz="1100" dirty="0"/>
              <a:t>. Hal </a:t>
            </a:r>
            <a:r>
              <a:rPr lang="en-ID" sz="1100" dirty="0" err="1"/>
              <a:t>ini</a:t>
            </a:r>
            <a:r>
              <a:rPr lang="en-ID" sz="1100" dirty="0"/>
              <a:t> </a:t>
            </a:r>
            <a:r>
              <a:rPr lang="en-ID" sz="1100" dirty="0" err="1"/>
              <a:t>cukup</a:t>
            </a:r>
            <a:r>
              <a:rPr lang="en-ID" sz="1100" dirty="0"/>
              <a:t> </a:t>
            </a:r>
            <a:r>
              <a:rPr lang="en-ID" sz="1100" dirty="0" err="1"/>
              <a:t>merugikan</a:t>
            </a:r>
            <a:r>
              <a:rPr lang="en-ID" sz="1100" dirty="0"/>
              <a:t> </a:t>
            </a:r>
            <a:r>
              <a:rPr lang="en-ID" sz="1100" dirty="0" err="1"/>
              <a:t>lingkungan</a:t>
            </a:r>
            <a:r>
              <a:rPr lang="en-ID" sz="1100" dirty="0"/>
              <a:t>, </a:t>
            </a:r>
            <a:r>
              <a:rPr lang="en-ID" sz="1100" dirty="0" err="1"/>
              <a:t>karena</a:t>
            </a:r>
            <a:r>
              <a:rPr lang="en-ID" sz="1100" dirty="0"/>
              <a:t> </a:t>
            </a:r>
            <a:r>
              <a:rPr lang="en-ID" sz="1100" dirty="0" err="1"/>
              <a:t>saat</a:t>
            </a:r>
            <a:r>
              <a:rPr lang="en-ID" sz="1100" dirty="0"/>
              <a:t> </a:t>
            </a:r>
            <a:r>
              <a:rPr lang="en-ID" sz="1100" dirty="0" err="1"/>
              <a:t>ini</a:t>
            </a:r>
            <a:r>
              <a:rPr lang="en-ID" sz="1100" dirty="0"/>
              <a:t> </a:t>
            </a:r>
            <a:r>
              <a:rPr lang="en-ID" sz="1100" dirty="0" err="1"/>
              <a:t>potongan</a:t>
            </a:r>
            <a:r>
              <a:rPr lang="en-ID" sz="1100" dirty="0"/>
              <a:t> </a:t>
            </a:r>
            <a:r>
              <a:rPr lang="en-ID" sz="1100" dirty="0" err="1"/>
              <a:t>kulit</a:t>
            </a:r>
            <a:r>
              <a:rPr lang="en-ID" sz="1100" dirty="0"/>
              <a:t> pada </a:t>
            </a:r>
            <a:r>
              <a:rPr lang="en-ID" sz="1100" dirty="0" err="1"/>
              <a:t>produsen</a:t>
            </a:r>
            <a:r>
              <a:rPr lang="en-ID" sz="1100" dirty="0"/>
              <a:t> </a:t>
            </a:r>
            <a:r>
              <a:rPr lang="en-ID" sz="1100" dirty="0" err="1"/>
              <a:t>disimpan</a:t>
            </a:r>
            <a:r>
              <a:rPr lang="en-ID" sz="1100" dirty="0"/>
              <a:t> di </a:t>
            </a:r>
            <a:r>
              <a:rPr lang="en-ID" sz="1100" dirty="0" err="1"/>
              <a:t>gudang</a:t>
            </a:r>
            <a:r>
              <a:rPr lang="en-ID" sz="1100" dirty="0"/>
              <a:t> </a:t>
            </a:r>
            <a:r>
              <a:rPr lang="en-ID" sz="1100" dirty="0" err="1"/>
              <a:t>penyimpanan</a:t>
            </a:r>
            <a:r>
              <a:rPr lang="en-ID" sz="1100" dirty="0"/>
              <a:t> </a:t>
            </a:r>
            <a:r>
              <a:rPr lang="en-ID" sz="1100" dirty="0" err="1"/>
              <a:t>atau</a:t>
            </a:r>
            <a:r>
              <a:rPr lang="en-ID" sz="1100" dirty="0"/>
              <a:t> </a:t>
            </a:r>
            <a:r>
              <a:rPr lang="en-ID" sz="1100" dirty="0" err="1"/>
              <a:t>dibakar</a:t>
            </a:r>
            <a:r>
              <a:rPr lang="en-ID" sz="1100" dirty="0"/>
              <a:t>. </a:t>
            </a:r>
            <a:r>
              <a:rPr lang="en-ID" sz="1100" dirty="0" err="1"/>
              <a:t>Selain</a:t>
            </a:r>
            <a:r>
              <a:rPr lang="en-ID" sz="1100" dirty="0"/>
              <a:t> </a:t>
            </a:r>
            <a:r>
              <a:rPr lang="en-ID" sz="1100" dirty="0" err="1"/>
              <a:t>itu</a:t>
            </a:r>
            <a:r>
              <a:rPr lang="en-ID" sz="1100" dirty="0"/>
              <a:t> </a:t>
            </a:r>
            <a:r>
              <a:rPr lang="en-ID" sz="1100" dirty="0" err="1"/>
              <a:t>produsen</a:t>
            </a:r>
            <a:r>
              <a:rPr lang="en-ID" sz="1100" dirty="0"/>
              <a:t> </a:t>
            </a:r>
            <a:r>
              <a:rPr lang="en-ID" sz="1100" dirty="0" err="1"/>
              <a:t>kulit</a:t>
            </a:r>
            <a:r>
              <a:rPr lang="en-ID" sz="1100" dirty="0"/>
              <a:t> </a:t>
            </a:r>
            <a:r>
              <a:rPr lang="en-ID" sz="1100" dirty="0" err="1"/>
              <a:t>belum</a:t>
            </a:r>
            <a:r>
              <a:rPr lang="en-ID" sz="1100" dirty="0"/>
              <a:t> </a:t>
            </a:r>
            <a:r>
              <a:rPr lang="en-ID" sz="1100" dirty="0" err="1"/>
              <a:t>bisa</a:t>
            </a:r>
            <a:r>
              <a:rPr lang="en-ID" sz="1100" dirty="0"/>
              <a:t> </a:t>
            </a:r>
            <a:r>
              <a:rPr lang="en-ID" sz="1100" dirty="0" err="1"/>
              <a:t>memaksimalkan</a:t>
            </a:r>
            <a:r>
              <a:rPr lang="en-ID" sz="1100" dirty="0"/>
              <a:t> material </a:t>
            </a:r>
            <a:r>
              <a:rPr lang="en-ID" sz="1100" dirty="0" err="1"/>
              <a:t>kulit</a:t>
            </a:r>
            <a:r>
              <a:rPr lang="en-ID" sz="1100" dirty="0"/>
              <a:t> </a:t>
            </a:r>
            <a:r>
              <a:rPr lang="en-ID" sz="1100" dirty="0" err="1"/>
              <a:t>hingga</a:t>
            </a:r>
            <a:r>
              <a:rPr lang="en-ID" sz="1100" dirty="0"/>
              <a:t> </a:t>
            </a:r>
            <a:r>
              <a:rPr lang="en-ID" sz="1100" dirty="0" err="1"/>
              <a:t>benar</a:t>
            </a:r>
            <a:r>
              <a:rPr lang="en-ID" sz="1100" dirty="0"/>
              <a:t> </a:t>
            </a:r>
            <a:r>
              <a:rPr lang="en-ID" sz="1100" dirty="0" err="1"/>
              <a:t>benar</a:t>
            </a:r>
            <a:r>
              <a:rPr lang="en-ID" sz="1100" dirty="0"/>
              <a:t> </a:t>
            </a:r>
            <a:r>
              <a:rPr lang="en-ID" sz="1100" dirty="0" err="1"/>
              <a:t>dianggap</a:t>
            </a:r>
            <a:r>
              <a:rPr lang="en-ID" sz="1100" dirty="0"/>
              <a:t> </a:t>
            </a:r>
            <a:r>
              <a:rPr lang="en-ID" sz="1100" dirty="0" err="1"/>
              <a:t>menjadi</a:t>
            </a:r>
            <a:r>
              <a:rPr lang="en-ID" sz="1100" dirty="0"/>
              <a:t> </a:t>
            </a:r>
            <a:r>
              <a:rPr lang="en-ID" sz="1100" dirty="0" err="1"/>
              <a:t>limbah</a:t>
            </a:r>
            <a:r>
              <a:rPr lang="en-ID" sz="1100" dirty="0"/>
              <a:t>. </a:t>
            </a:r>
            <a:r>
              <a:rPr lang="en-ID" sz="1100" dirty="0" err="1"/>
              <a:t>Inilah</a:t>
            </a:r>
            <a:r>
              <a:rPr lang="en-ID" sz="1100" dirty="0"/>
              <a:t> yang </a:t>
            </a:r>
            <a:r>
              <a:rPr lang="en-ID" sz="1100" dirty="0" err="1"/>
              <a:t>menjadi</a:t>
            </a:r>
            <a:r>
              <a:rPr lang="en-ID" sz="1100" dirty="0"/>
              <a:t> </a:t>
            </a:r>
            <a:r>
              <a:rPr lang="en-ID" sz="1100" dirty="0" err="1"/>
              <a:t>peluang</a:t>
            </a:r>
            <a:r>
              <a:rPr lang="en-ID" sz="1100" dirty="0"/>
              <a:t> </a:t>
            </a:r>
            <a:r>
              <a:rPr lang="en-ID" sz="1100" dirty="0" err="1"/>
              <a:t>tersendiri</a:t>
            </a:r>
            <a:r>
              <a:rPr lang="en-ID" sz="1100" dirty="0"/>
              <a:t> </a:t>
            </a:r>
            <a:r>
              <a:rPr lang="en-ID" sz="1100" dirty="0" err="1"/>
              <a:t>dalam</a:t>
            </a:r>
            <a:r>
              <a:rPr lang="en-ID" sz="1100" dirty="0"/>
              <a:t> </a:t>
            </a:r>
            <a:r>
              <a:rPr lang="en-ID" sz="1100" dirty="0" err="1"/>
              <a:t>memanfaatkan</a:t>
            </a:r>
            <a:r>
              <a:rPr lang="en-ID" sz="1100" dirty="0"/>
              <a:t> </a:t>
            </a:r>
            <a:r>
              <a:rPr lang="en-ID" sz="1100" dirty="0" err="1"/>
              <a:t>sisa</a:t>
            </a:r>
            <a:r>
              <a:rPr lang="en-ID" sz="1100" dirty="0"/>
              <a:t> </a:t>
            </a:r>
            <a:r>
              <a:rPr lang="en-ID" sz="1100" dirty="0" err="1"/>
              <a:t>potongan</a:t>
            </a:r>
            <a:r>
              <a:rPr lang="en-ID" sz="1100" dirty="0"/>
              <a:t> </a:t>
            </a:r>
            <a:r>
              <a:rPr lang="en-ID" sz="1100" dirty="0" err="1"/>
              <a:t>kulit</a:t>
            </a:r>
            <a:r>
              <a:rPr lang="en-ID" sz="1100" dirty="0"/>
              <a:t> </a:t>
            </a:r>
            <a:r>
              <a:rPr lang="en-ID" sz="1100" dirty="0" err="1"/>
              <a:t>menjadi</a:t>
            </a:r>
            <a:r>
              <a:rPr lang="en-ID" sz="1100" dirty="0"/>
              <a:t> </a:t>
            </a:r>
            <a:r>
              <a:rPr lang="en-ID" sz="1100" dirty="0" err="1"/>
              <a:t>sebuah</a:t>
            </a:r>
            <a:r>
              <a:rPr lang="en-ID" sz="1100" dirty="0"/>
              <a:t> </a:t>
            </a:r>
            <a:r>
              <a:rPr lang="en-ID" sz="1100" dirty="0" err="1"/>
              <a:t>produk</a:t>
            </a:r>
            <a:r>
              <a:rPr lang="en-ID" sz="1100" dirty="0"/>
              <a:t>. </a:t>
            </a:r>
            <a:r>
              <a:rPr lang="en-ID" sz="1100" dirty="0" err="1"/>
              <a:t>Melalui</a:t>
            </a:r>
            <a:r>
              <a:rPr lang="en-ID" sz="1100" dirty="0"/>
              <a:t> program </a:t>
            </a:r>
            <a:r>
              <a:rPr lang="en-ID" sz="1100" dirty="0" err="1"/>
              <a:t>pengabdian</a:t>
            </a:r>
            <a:r>
              <a:rPr lang="en-ID" sz="1100" dirty="0"/>
              <a:t> </a:t>
            </a:r>
            <a:r>
              <a:rPr lang="en-ID" sz="1100" dirty="0" err="1"/>
              <a:t>kepada</a:t>
            </a:r>
            <a:r>
              <a:rPr lang="en-ID" sz="1100" dirty="0"/>
              <a:t> </a:t>
            </a:r>
            <a:r>
              <a:rPr lang="en-ID" sz="1100" dirty="0" err="1"/>
              <a:t>masyarakat</a:t>
            </a:r>
            <a:r>
              <a:rPr lang="en-ID" sz="1100" dirty="0"/>
              <a:t> </a:t>
            </a:r>
            <a:r>
              <a:rPr lang="en-ID" sz="1100" dirty="0" err="1"/>
              <a:t>ini</a:t>
            </a:r>
            <a:r>
              <a:rPr lang="en-ID" sz="1100" dirty="0"/>
              <a:t> </a:t>
            </a:r>
            <a:r>
              <a:rPr lang="en-ID" sz="1100" dirty="0" err="1"/>
              <a:t>mencoba</a:t>
            </a:r>
            <a:r>
              <a:rPr lang="en-ID" sz="1100" dirty="0"/>
              <a:t> </a:t>
            </a:r>
            <a:r>
              <a:rPr lang="en-ID" sz="1100" dirty="0" err="1"/>
              <a:t>untuk</a:t>
            </a:r>
            <a:r>
              <a:rPr lang="en-ID" sz="1100" dirty="0"/>
              <a:t> </a:t>
            </a:r>
            <a:r>
              <a:rPr lang="en-ID" sz="1100" dirty="0" err="1"/>
              <a:t>memberdayakan</a:t>
            </a:r>
            <a:r>
              <a:rPr lang="en-ID" sz="1100" dirty="0"/>
              <a:t> UMKM yang </a:t>
            </a:r>
            <a:r>
              <a:rPr lang="en-ID" sz="1100" dirty="0" err="1"/>
              <a:t>ada</a:t>
            </a:r>
            <a:r>
              <a:rPr lang="en-ID" sz="1100" dirty="0"/>
              <a:t> di </a:t>
            </a:r>
            <a:r>
              <a:rPr lang="en-ID" sz="1100" dirty="0" err="1"/>
              <a:t>Tanggulangin</a:t>
            </a:r>
            <a:r>
              <a:rPr lang="en-ID" sz="1100" dirty="0"/>
              <a:t> - </a:t>
            </a:r>
            <a:r>
              <a:rPr lang="en-ID" sz="1100" dirty="0" err="1"/>
              <a:t>Sidoarjo</a:t>
            </a:r>
            <a:r>
              <a:rPr lang="en-ID" sz="1100" dirty="0"/>
              <a:t> dan </a:t>
            </a:r>
            <a:r>
              <a:rPr lang="en-ID" sz="1100" dirty="0" err="1"/>
              <a:t>desain</a:t>
            </a:r>
            <a:r>
              <a:rPr lang="en-ID" sz="1100" dirty="0"/>
              <a:t> </a:t>
            </a:r>
            <a:r>
              <a:rPr lang="en-ID" sz="1100" dirty="0" err="1"/>
              <a:t>produk</a:t>
            </a:r>
            <a:r>
              <a:rPr lang="en-ID" sz="1100" dirty="0"/>
              <a:t> </a:t>
            </a:r>
            <a:r>
              <a:rPr lang="en-ID" sz="1100" i="1" dirty="0"/>
              <a:t>fashion </a:t>
            </a:r>
            <a:r>
              <a:rPr lang="en-ID" sz="1100" dirty="0" err="1"/>
              <a:t>tas</a:t>
            </a:r>
            <a:r>
              <a:rPr lang="en-ID" sz="1100" dirty="0"/>
              <a:t> </a:t>
            </a:r>
            <a:r>
              <a:rPr lang="en-ID" sz="1100" dirty="0" err="1"/>
              <a:t>wanita</a:t>
            </a:r>
            <a:r>
              <a:rPr lang="en-ID" sz="1100" dirty="0"/>
              <a:t> </a:t>
            </a:r>
            <a:r>
              <a:rPr lang="en-ID" sz="1100" dirty="0" err="1"/>
              <a:t>menggunakan</a:t>
            </a:r>
            <a:r>
              <a:rPr lang="en-ID" sz="1100" dirty="0"/>
              <a:t> material </a:t>
            </a:r>
            <a:r>
              <a:rPr lang="en-ID" sz="1100" dirty="0" err="1"/>
              <a:t>utama</a:t>
            </a:r>
            <a:r>
              <a:rPr lang="en-ID" sz="1100" dirty="0"/>
              <a:t> </a:t>
            </a:r>
            <a:r>
              <a:rPr lang="en-ID" sz="1100" dirty="0" err="1"/>
              <a:t>sisa</a:t>
            </a:r>
            <a:r>
              <a:rPr lang="en-ID" sz="1100" dirty="0"/>
              <a:t> </a:t>
            </a:r>
            <a:r>
              <a:rPr lang="en-ID" sz="1100" dirty="0" err="1"/>
              <a:t>potongan</a:t>
            </a:r>
            <a:r>
              <a:rPr lang="en-ID" sz="1100" dirty="0"/>
              <a:t> </a:t>
            </a:r>
            <a:r>
              <a:rPr lang="en-ID" sz="1100" dirty="0" err="1"/>
              <a:t>kulit</a:t>
            </a:r>
            <a:r>
              <a:rPr lang="en-ID" sz="1100" dirty="0"/>
              <a:t> </a:t>
            </a:r>
            <a:r>
              <a:rPr lang="en-ID" sz="1100" dirty="0" err="1"/>
              <a:t>dengan</a:t>
            </a:r>
            <a:r>
              <a:rPr lang="en-ID" sz="1100" dirty="0"/>
              <a:t> </a:t>
            </a:r>
            <a:r>
              <a:rPr lang="en-ID" sz="1100" dirty="0" err="1"/>
              <a:t>teknik</a:t>
            </a:r>
            <a:r>
              <a:rPr lang="en-ID" sz="1100" dirty="0"/>
              <a:t> </a:t>
            </a:r>
            <a:r>
              <a:rPr lang="en-ID" sz="1100" i="1" dirty="0"/>
              <a:t>interwoven</a:t>
            </a:r>
            <a:r>
              <a:rPr lang="en-ID" sz="1100" dirty="0"/>
              <a:t>.</a:t>
            </a:r>
          </a:p>
          <a:p>
            <a:pPr marL="457200" lvl="0" indent="-298450" algn="l" rtl="0">
              <a:lnSpc>
                <a:spcPct val="105000"/>
              </a:lnSpc>
              <a:spcBef>
                <a:spcPts val="0"/>
              </a:spcBef>
              <a:spcAft>
                <a:spcPts val="0"/>
              </a:spcAft>
              <a:buSzPts val="1100"/>
              <a:buChar char="●"/>
            </a:pPr>
            <a:endParaRPr sz="1100" dirty="0">
              <a:solidFill>
                <a:srgbClr val="FF0000"/>
              </a:solidFill>
            </a:endParaRPr>
          </a:p>
          <a:p>
            <a:pPr marL="457200" lvl="0" indent="-298450" algn="l" rtl="0">
              <a:lnSpc>
                <a:spcPct val="105000"/>
              </a:lnSpc>
              <a:spcBef>
                <a:spcPts val="0"/>
              </a:spcBef>
              <a:spcAft>
                <a:spcPts val="0"/>
              </a:spcAft>
              <a:buSzPts val="1100"/>
              <a:buChar char="●"/>
            </a:pPr>
            <a:r>
              <a:rPr lang="en" sz="1100" dirty="0"/>
              <a:t>Output:</a:t>
            </a:r>
            <a:endParaRPr sz="1100" dirty="0"/>
          </a:p>
        </p:txBody>
      </p:sp>
      <p:pic>
        <p:nvPicPr>
          <p:cNvPr id="3" name="Picture 2">
            <a:extLst>
              <a:ext uri="{FF2B5EF4-FFF2-40B4-BE49-F238E27FC236}">
                <a16:creationId xmlns:a16="http://schemas.microsoft.com/office/drawing/2014/main" id="{6EC1B6EA-CA35-DB48-B4BD-BB2FEFA895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3640" y="3510951"/>
            <a:ext cx="2246760" cy="1497840"/>
          </a:xfrm>
          <a:prstGeom prst="rect">
            <a:avLst/>
          </a:prstGeom>
        </p:spPr>
      </p:pic>
      <p:pic>
        <p:nvPicPr>
          <p:cNvPr id="6" name="Picture 5">
            <a:extLst>
              <a:ext uri="{FF2B5EF4-FFF2-40B4-BE49-F238E27FC236}">
                <a16:creationId xmlns:a16="http://schemas.microsoft.com/office/drawing/2014/main" id="{2152CB85-1C20-B747-A821-39E62206F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0448" y="3510772"/>
            <a:ext cx="995106" cy="1495184"/>
          </a:xfrm>
          <a:prstGeom prst="rect">
            <a:avLst/>
          </a:prstGeom>
        </p:spPr>
      </p:pic>
      <p:pic>
        <p:nvPicPr>
          <p:cNvPr id="9" name="Picture 8">
            <a:extLst>
              <a:ext uri="{FF2B5EF4-FFF2-40B4-BE49-F238E27FC236}">
                <a16:creationId xmlns:a16="http://schemas.microsoft.com/office/drawing/2014/main" id="{6CBB1AF6-05CC-4642-8C40-A5C96FC977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7255" y="3510772"/>
            <a:ext cx="995106" cy="1495184"/>
          </a:xfrm>
          <a:prstGeom prst="rect">
            <a:avLst/>
          </a:prstGeom>
        </p:spPr>
      </p:pic>
    </p:spTree>
    <p:extLst>
      <p:ext uri="{BB962C8B-B14F-4D97-AF65-F5344CB8AC3E}">
        <p14:creationId xmlns:p14="http://schemas.microsoft.com/office/powerpoint/2010/main" val="1793081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237991"/>
            <a:ext cx="8520600" cy="572700"/>
          </a:xfrm>
          <a:prstGeom prst="rect">
            <a:avLst/>
          </a:prstGeom>
        </p:spPr>
        <p:txBody>
          <a:bodyPr spcFirstLastPara="1" wrap="square" lIns="91425" tIns="91425" rIns="91425" bIns="91425" anchor="t" anchorCtr="0">
            <a:noAutofit/>
          </a:bodyPr>
          <a:lstStyle/>
          <a:p>
            <a:pPr marL="125730" lvl="0" algn="l" rtl="0">
              <a:spcBef>
                <a:spcPts val="0"/>
              </a:spcBef>
              <a:spcAft>
                <a:spcPts val="0"/>
              </a:spcAft>
              <a:buSzPts val="1620"/>
            </a:pPr>
            <a:r>
              <a:rPr lang="en" sz="1620" dirty="0"/>
              <a:t>Desain </a:t>
            </a:r>
            <a:r>
              <a:rPr lang="en" sz="1620" dirty="0" err="1"/>
              <a:t>Penggoreng</a:t>
            </a:r>
            <a:r>
              <a:rPr lang="en" sz="1620" dirty="0"/>
              <a:t> (</a:t>
            </a:r>
            <a:r>
              <a:rPr lang="en" sz="1620" dirty="0" err="1"/>
              <a:t>Airfryer</a:t>
            </a:r>
            <a:r>
              <a:rPr lang="en" sz="1620" dirty="0"/>
              <a:t>) </a:t>
            </a:r>
            <a:r>
              <a:rPr lang="en" sz="1620" dirty="0" err="1"/>
              <a:t>Kerupuk</a:t>
            </a:r>
            <a:r>
              <a:rPr lang="en" sz="1620" dirty="0"/>
              <a:t>, </a:t>
            </a:r>
            <a:r>
              <a:rPr lang="en" sz="1620" dirty="0" err="1"/>
              <a:t>Tanpa</a:t>
            </a:r>
            <a:r>
              <a:rPr lang="en" sz="1620" dirty="0"/>
              <a:t> </a:t>
            </a:r>
            <a:r>
              <a:rPr lang="en" sz="1620" dirty="0" err="1"/>
              <a:t>Minyak</a:t>
            </a:r>
            <a:r>
              <a:rPr lang="en" sz="1620" dirty="0"/>
              <a:t>, </a:t>
            </a:r>
            <a:r>
              <a:rPr lang="en" sz="1620" dirty="0" err="1"/>
              <a:t>Tanpa</a:t>
            </a:r>
            <a:r>
              <a:rPr lang="en" sz="1620" dirty="0"/>
              <a:t> </a:t>
            </a:r>
            <a:r>
              <a:rPr lang="en" sz="1620" dirty="0" err="1"/>
              <a:t>Pasir</a:t>
            </a:r>
            <a:r>
              <a:rPr lang="en" sz="1620" dirty="0"/>
              <a:t> dan </a:t>
            </a:r>
            <a:r>
              <a:rPr lang="en" sz="1620" dirty="0" err="1"/>
              <a:t>Tanpa</a:t>
            </a:r>
            <a:r>
              <a:rPr lang="en" sz="1620" dirty="0"/>
              <a:t> Listrik </a:t>
            </a:r>
            <a:r>
              <a:rPr lang="en" sz="1620" dirty="0" err="1"/>
              <a:t>Untuk</a:t>
            </a:r>
            <a:r>
              <a:rPr lang="en" sz="1620" dirty="0"/>
              <a:t> </a:t>
            </a:r>
            <a:r>
              <a:rPr lang="en" sz="1620" dirty="0" err="1"/>
              <a:t>Rumah</a:t>
            </a:r>
            <a:r>
              <a:rPr lang="en" sz="1620" dirty="0"/>
              <a:t> </a:t>
            </a:r>
            <a:r>
              <a:rPr lang="en" sz="1620" dirty="0" err="1"/>
              <a:t>tangga</a:t>
            </a:r>
            <a:r>
              <a:rPr lang="en" sz="1620" dirty="0"/>
              <a:t> </a:t>
            </a:r>
            <a:r>
              <a:rPr lang="en" sz="1620" dirty="0" err="1"/>
              <a:t>Menengah</a:t>
            </a:r>
            <a:endParaRPr sz="1620" dirty="0"/>
          </a:p>
        </p:txBody>
      </p:sp>
      <p:sp>
        <p:nvSpPr>
          <p:cNvPr id="91" name="Google Shape;91;p19"/>
          <p:cNvSpPr txBox="1">
            <a:spLocks noGrp="1"/>
          </p:cNvSpPr>
          <p:nvPr>
            <p:ph type="body" idx="1"/>
          </p:nvPr>
        </p:nvSpPr>
        <p:spPr>
          <a:xfrm>
            <a:off x="312538" y="1039653"/>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pengabdian</a:t>
            </a:r>
            <a:r>
              <a:rPr lang="en" sz="1100" dirty="0"/>
              <a:t> : </a:t>
            </a:r>
            <a:r>
              <a:rPr lang="en-US" sz="1100" dirty="0"/>
              <a:t>Appliances</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2017</a:t>
            </a:r>
            <a:endParaRPr sz="1100" dirty="0"/>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a:t>Dana </a:t>
            </a:r>
            <a:r>
              <a:rPr lang="en-US" sz="1100" dirty="0" err="1"/>
              <a:t>Lokal</a:t>
            </a:r>
            <a:r>
              <a:rPr lang="en-US" sz="1100" dirty="0"/>
              <a:t> ITS, 20 Juta Rupiah</a:t>
            </a:r>
          </a:p>
          <a:p>
            <a:pPr marL="457200" lvl="0" indent="-298450" algn="l" rtl="0">
              <a:lnSpc>
                <a:spcPct val="105000"/>
              </a:lnSpc>
              <a:spcBef>
                <a:spcPts val="0"/>
              </a:spcBef>
              <a:spcAft>
                <a:spcPts val="0"/>
              </a:spcAft>
              <a:buSzPts val="1100"/>
              <a:buChar char="●"/>
            </a:pPr>
            <a:r>
              <a:rPr lang="en" sz="1100" dirty="0" err="1"/>
              <a:t>Deskripsi</a:t>
            </a:r>
            <a:r>
              <a:rPr lang="en" sz="1100" dirty="0"/>
              <a:t> </a:t>
            </a:r>
            <a:r>
              <a:rPr lang="en" sz="1100" dirty="0" err="1"/>
              <a:t>penelitian</a:t>
            </a:r>
            <a:r>
              <a:rPr lang="en" sz="1100" dirty="0"/>
              <a:t> : </a:t>
            </a:r>
            <a:r>
              <a:rPr lang="en" sz="1050" dirty="0" err="1">
                <a:solidFill>
                  <a:schemeClr val="tx1"/>
                </a:solidFill>
              </a:rPr>
              <a:t>Penelitian</a:t>
            </a:r>
            <a:r>
              <a:rPr lang="en" sz="1050" dirty="0">
                <a:solidFill>
                  <a:schemeClr val="tx1"/>
                </a:solidFill>
              </a:rPr>
              <a:t> </a:t>
            </a:r>
            <a:r>
              <a:rPr lang="en" sz="1050" dirty="0" err="1">
                <a:solidFill>
                  <a:schemeClr val="tx1"/>
                </a:solidFill>
              </a:rPr>
              <a:t>ini</a:t>
            </a:r>
            <a:r>
              <a:rPr lang="en" sz="1050" dirty="0">
                <a:solidFill>
                  <a:schemeClr val="tx1"/>
                </a:solidFill>
              </a:rPr>
              <a:t> </a:t>
            </a:r>
            <a:r>
              <a:rPr lang="en" sz="1050" dirty="0" err="1">
                <a:solidFill>
                  <a:schemeClr val="tx1"/>
                </a:solidFill>
              </a:rPr>
              <a:t>didasari</a:t>
            </a:r>
            <a:r>
              <a:rPr lang="en" sz="1050" dirty="0">
                <a:solidFill>
                  <a:schemeClr val="tx1"/>
                </a:solidFill>
              </a:rPr>
              <a:t> pada </a:t>
            </a:r>
            <a:r>
              <a:rPr lang="en" sz="1050" dirty="0" err="1">
                <a:solidFill>
                  <a:schemeClr val="tx1"/>
                </a:solidFill>
              </a:rPr>
              <a:t>kebiasaan</a:t>
            </a:r>
            <a:r>
              <a:rPr lang="en" sz="1050" dirty="0">
                <a:solidFill>
                  <a:schemeClr val="tx1"/>
                </a:solidFill>
              </a:rPr>
              <a:t> </a:t>
            </a:r>
            <a:r>
              <a:rPr lang="en" sz="1050" dirty="0" err="1">
                <a:solidFill>
                  <a:schemeClr val="tx1"/>
                </a:solidFill>
              </a:rPr>
              <a:t>umum</a:t>
            </a:r>
            <a:r>
              <a:rPr lang="en" sz="1050" dirty="0">
                <a:solidFill>
                  <a:schemeClr val="tx1"/>
                </a:solidFill>
              </a:rPr>
              <a:t> </a:t>
            </a:r>
            <a:r>
              <a:rPr lang="en" sz="1050" dirty="0" err="1">
                <a:solidFill>
                  <a:schemeClr val="tx1"/>
                </a:solidFill>
              </a:rPr>
              <a:t>masyarakat</a:t>
            </a:r>
            <a:r>
              <a:rPr lang="en" sz="1050" dirty="0">
                <a:solidFill>
                  <a:schemeClr val="tx1"/>
                </a:solidFill>
              </a:rPr>
              <a:t> Indonesia yang </a:t>
            </a:r>
            <a:r>
              <a:rPr lang="en" sz="1050" dirty="0" err="1">
                <a:solidFill>
                  <a:schemeClr val="tx1"/>
                </a:solidFill>
              </a:rPr>
              <a:t>masih</a:t>
            </a:r>
            <a:r>
              <a:rPr lang="en" sz="1050" dirty="0">
                <a:solidFill>
                  <a:schemeClr val="tx1"/>
                </a:solidFill>
              </a:rPr>
              <a:t> </a:t>
            </a:r>
            <a:r>
              <a:rPr lang="en" sz="1050" dirty="0" err="1">
                <a:solidFill>
                  <a:schemeClr val="tx1"/>
                </a:solidFill>
              </a:rPr>
              <a:t>menggunakan</a:t>
            </a:r>
            <a:r>
              <a:rPr lang="en" sz="1050" dirty="0">
                <a:solidFill>
                  <a:schemeClr val="tx1"/>
                </a:solidFill>
              </a:rPr>
              <a:t> </a:t>
            </a:r>
            <a:r>
              <a:rPr lang="en" sz="1050" dirty="0" err="1">
                <a:solidFill>
                  <a:schemeClr val="tx1"/>
                </a:solidFill>
              </a:rPr>
              <a:t>minyak</a:t>
            </a:r>
            <a:r>
              <a:rPr lang="en" sz="1050" dirty="0">
                <a:solidFill>
                  <a:schemeClr val="tx1"/>
                </a:solidFill>
              </a:rPr>
              <a:t> </a:t>
            </a:r>
            <a:r>
              <a:rPr lang="en" sz="1050" dirty="0" err="1">
                <a:solidFill>
                  <a:schemeClr val="tx1"/>
                </a:solidFill>
              </a:rPr>
              <a:t>untuk</a:t>
            </a:r>
            <a:r>
              <a:rPr lang="en" sz="1050" dirty="0">
                <a:solidFill>
                  <a:schemeClr val="tx1"/>
                </a:solidFill>
              </a:rPr>
              <a:t> </a:t>
            </a:r>
            <a:r>
              <a:rPr lang="en" sz="1050" dirty="0" err="1">
                <a:solidFill>
                  <a:schemeClr val="tx1"/>
                </a:solidFill>
              </a:rPr>
              <a:t>menggoreng</a:t>
            </a:r>
            <a:r>
              <a:rPr lang="en" sz="1050" dirty="0">
                <a:solidFill>
                  <a:schemeClr val="tx1"/>
                </a:solidFill>
              </a:rPr>
              <a:t> </a:t>
            </a:r>
            <a:r>
              <a:rPr lang="en" sz="1050" dirty="0" err="1">
                <a:solidFill>
                  <a:schemeClr val="tx1"/>
                </a:solidFill>
              </a:rPr>
              <a:t>kerupuk</a:t>
            </a:r>
            <a:r>
              <a:rPr lang="en" sz="1050" dirty="0">
                <a:solidFill>
                  <a:schemeClr val="tx1"/>
                </a:solidFill>
              </a:rPr>
              <a:t>. </a:t>
            </a:r>
            <a:r>
              <a:rPr lang="en" sz="1050" dirty="0" err="1">
                <a:solidFill>
                  <a:schemeClr val="tx1"/>
                </a:solidFill>
              </a:rPr>
              <a:t>Kebiasaan</a:t>
            </a:r>
            <a:r>
              <a:rPr lang="en" sz="1050" dirty="0">
                <a:solidFill>
                  <a:schemeClr val="tx1"/>
                </a:solidFill>
              </a:rPr>
              <a:t> </a:t>
            </a:r>
            <a:r>
              <a:rPr lang="en" sz="1050" dirty="0" err="1">
                <a:solidFill>
                  <a:schemeClr val="tx1"/>
                </a:solidFill>
              </a:rPr>
              <a:t>umum</a:t>
            </a:r>
            <a:r>
              <a:rPr lang="en" sz="1050" dirty="0">
                <a:solidFill>
                  <a:schemeClr val="tx1"/>
                </a:solidFill>
              </a:rPr>
              <a:t> </a:t>
            </a:r>
            <a:r>
              <a:rPr lang="en" sz="1050" dirty="0" err="1">
                <a:solidFill>
                  <a:schemeClr val="tx1"/>
                </a:solidFill>
              </a:rPr>
              <a:t>tersebut</a:t>
            </a:r>
            <a:r>
              <a:rPr lang="en" sz="1050" dirty="0">
                <a:solidFill>
                  <a:schemeClr val="tx1"/>
                </a:solidFill>
              </a:rPr>
              <a:t> </a:t>
            </a:r>
            <a:r>
              <a:rPr lang="en" sz="1050" dirty="0" err="1">
                <a:solidFill>
                  <a:schemeClr val="tx1"/>
                </a:solidFill>
              </a:rPr>
              <a:t>dinilai</a:t>
            </a:r>
            <a:r>
              <a:rPr lang="en" sz="1050" dirty="0">
                <a:solidFill>
                  <a:schemeClr val="tx1"/>
                </a:solidFill>
              </a:rPr>
              <a:t> </a:t>
            </a:r>
            <a:r>
              <a:rPr lang="en" sz="1050" dirty="0" err="1">
                <a:solidFill>
                  <a:schemeClr val="tx1"/>
                </a:solidFill>
              </a:rPr>
              <a:t>dalam</a:t>
            </a:r>
            <a:r>
              <a:rPr lang="en" sz="1050" dirty="0">
                <a:solidFill>
                  <a:schemeClr val="tx1"/>
                </a:solidFill>
              </a:rPr>
              <a:t> </a:t>
            </a:r>
            <a:r>
              <a:rPr lang="en" sz="1050" dirty="0" err="1">
                <a:solidFill>
                  <a:schemeClr val="tx1"/>
                </a:solidFill>
              </a:rPr>
              <a:t>jangka</a:t>
            </a:r>
            <a:r>
              <a:rPr lang="en" sz="1050" dirty="0">
                <a:solidFill>
                  <a:schemeClr val="tx1"/>
                </a:solidFill>
              </a:rPr>
              <a:t> </a:t>
            </a:r>
            <a:r>
              <a:rPr lang="en-ID" sz="1050" dirty="0">
                <a:solidFill>
                  <a:schemeClr val="tx1"/>
                </a:solidFill>
              </a:rPr>
              <a:t>p</a:t>
            </a:r>
            <a:r>
              <a:rPr lang="en" sz="1050" dirty="0" err="1">
                <a:solidFill>
                  <a:schemeClr val="tx1"/>
                </a:solidFill>
              </a:rPr>
              <a:t>anjang</a:t>
            </a:r>
            <a:r>
              <a:rPr lang="en" sz="1050" dirty="0">
                <a:solidFill>
                  <a:schemeClr val="tx1"/>
                </a:solidFill>
              </a:rPr>
              <a:t> </a:t>
            </a:r>
            <a:r>
              <a:rPr lang="en" sz="1050" dirty="0" err="1">
                <a:solidFill>
                  <a:schemeClr val="tx1"/>
                </a:solidFill>
              </a:rPr>
              <a:t>dapat</a:t>
            </a:r>
            <a:r>
              <a:rPr lang="en" sz="1050" dirty="0">
                <a:solidFill>
                  <a:schemeClr val="tx1"/>
                </a:solidFill>
              </a:rPr>
              <a:t> </a:t>
            </a:r>
            <a:r>
              <a:rPr lang="en" sz="1050" dirty="0" err="1">
                <a:solidFill>
                  <a:schemeClr val="tx1"/>
                </a:solidFill>
              </a:rPr>
              <a:t>mempengaruhi</a:t>
            </a:r>
            <a:r>
              <a:rPr lang="en" sz="1050" dirty="0">
                <a:solidFill>
                  <a:schemeClr val="tx1"/>
                </a:solidFill>
              </a:rPr>
              <a:t> </a:t>
            </a:r>
            <a:r>
              <a:rPr lang="en-ID" sz="1050" dirty="0">
                <a:solidFill>
                  <a:schemeClr val="tx1"/>
                </a:solidFill>
              </a:rPr>
              <a:t>k</a:t>
            </a:r>
            <a:r>
              <a:rPr lang="en" sz="1050" dirty="0" err="1">
                <a:solidFill>
                  <a:schemeClr val="tx1"/>
                </a:solidFill>
              </a:rPr>
              <a:t>esehatan</a:t>
            </a:r>
            <a:r>
              <a:rPr lang="en" sz="1050" dirty="0">
                <a:solidFill>
                  <a:schemeClr val="tx1"/>
                </a:solidFill>
              </a:rPr>
              <a:t> </a:t>
            </a:r>
            <a:r>
              <a:rPr lang="en" sz="1050" dirty="0" err="1">
                <a:solidFill>
                  <a:schemeClr val="tx1"/>
                </a:solidFill>
              </a:rPr>
              <a:t>tubuh</a:t>
            </a:r>
            <a:r>
              <a:rPr lang="en" sz="1050" dirty="0">
                <a:solidFill>
                  <a:schemeClr val="tx1"/>
                </a:solidFill>
              </a:rPr>
              <a:t>, dan </a:t>
            </a:r>
            <a:r>
              <a:rPr lang="en" sz="1050" dirty="0" err="1">
                <a:solidFill>
                  <a:schemeClr val="tx1"/>
                </a:solidFill>
              </a:rPr>
              <a:t>memicu</a:t>
            </a:r>
            <a:r>
              <a:rPr lang="en" sz="1050" dirty="0">
                <a:solidFill>
                  <a:schemeClr val="tx1"/>
                </a:solidFill>
              </a:rPr>
              <a:t> </a:t>
            </a:r>
            <a:r>
              <a:rPr lang="en" sz="1050" dirty="0" err="1">
                <a:solidFill>
                  <a:schemeClr val="tx1"/>
                </a:solidFill>
              </a:rPr>
              <a:t>penyakit</a:t>
            </a:r>
            <a:r>
              <a:rPr lang="en" sz="1050" dirty="0">
                <a:solidFill>
                  <a:schemeClr val="tx1"/>
                </a:solidFill>
              </a:rPr>
              <a:t> </a:t>
            </a:r>
            <a:r>
              <a:rPr lang="en" sz="1050" dirty="0" err="1">
                <a:solidFill>
                  <a:schemeClr val="tx1"/>
                </a:solidFill>
              </a:rPr>
              <a:t>seperti</a:t>
            </a:r>
            <a:r>
              <a:rPr lang="en" sz="1050" dirty="0">
                <a:solidFill>
                  <a:schemeClr val="tx1"/>
                </a:solidFill>
              </a:rPr>
              <a:t> </a:t>
            </a:r>
            <a:r>
              <a:rPr lang="en" sz="1050" dirty="0" err="1">
                <a:solidFill>
                  <a:schemeClr val="tx1"/>
                </a:solidFill>
              </a:rPr>
              <a:t>kolesterol</a:t>
            </a:r>
            <a:r>
              <a:rPr lang="en" sz="1050" dirty="0">
                <a:solidFill>
                  <a:schemeClr val="tx1"/>
                </a:solidFill>
              </a:rPr>
              <a:t>, stroke dan </a:t>
            </a:r>
            <a:r>
              <a:rPr lang="en" sz="1050" dirty="0" err="1">
                <a:solidFill>
                  <a:schemeClr val="tx1"/>
                </a:solidFill>
              </a:rPr>
              <a:t>gangguan</a:t>
            </a:r>
            <a:r>
              <a:rPr lang="en" sz="1050" dirty="0">
                <a:solidFill>
                  <a:schemeClr val="tx1"/>
                </a:solidFill>
              </a:rPr>
              <a:t> </a:t>
            </a:r>
            <a:r>
              <a:rPr lang="en-ID" sz="1050" dirty="0">
                <a:solidFill>
                  <a:schemeClr val="tx1"/>
                </a:solidFill>
              </a:rPr>
              <a:t>k</a:t>
            </a:r>
            <a:r>
              <a:rPr lang="en" sz="1050" dirty="0" err="1">
                <a:solidFill>
                  <a:schemeClr val="tx1"/>
                </a:solidFill>
              </a:rPr>
              <a:t>esehatan</a:t>
            </a:r>
            <a:r>
              <a:rPr lang="en" sz="1050" dirty="0">
                <a:solidFill>
                  <a:schemeClr val="tx1"/>
                </a:solidFill>
              </a:rPr>
              <a:t> </a:t>
            </a:r>
            <a:r>
              <a:rPr lang="en" sz="1050" dirty="0" err="1">
                <a:solidFill>
                  <a:schemeClr val="tx1"/>
                </a:solidFill>
              </a:rPr>
              <a:t>lainnya</a:t>
            </a:r>
            <a:r>
              <a:rPr lang="en" sz="1050" dirty="0">
                <a:solidFill>
                  <a:schemeClr val="tx1"/>
                </a:solidFill>
              </a:rPr>
              <a:t>. Hal </a:t>
            </a:r>
            <a:r>
              <a:rPr lang="en" sz="1050" dirty="0" err="1">
                <a:solidFill>
                  <a:schemeClr val="tx1"/>
                </a:solidFill>
              </a:rPr>
              <a:t>tersebut</a:t>
            </a:r>
            <a:r>
              <a:rPr lang="en" sz="1050" dirty="0">
                <a:solidFill>
                  <a:schemeClr val="tx1"/>
                </a:solidFill>
              </a:rPr>
              <a:t> </a:t>
            </a:r>
            <a:r>
              <a:rPr lang="en" sz="1050" dirty="0" err="1">
                <a:solidFill>
                  <a:schemeClr val="tx1"/>
                </a:solidFill>
              </a:rPr>
              <a:t>diperparah</a:t>
            </a:r>
            <a:r>
              <a:rPr lang="en" sz="1050" dirty="0">
                <a:solidFill>
                  <a:schemeClr val="tx1"/>
                </a:solidFill>
              </a:rPr>
              <a:t> </a:t>
            </a:r>
            <a:r>
              <a:rPr lang="en" sz="1050" dirty="0" err="1">
                <a:solidFill>
                  <a:schemeClr val="tx1"/>
                </a:solidFill>
              </a:rPr>
              <a:t>dengan</a:t>
            </a:r>
            <a:r>
              <a:rPr lang="en" sz="1050" dirty="0">
                <a:solidFill>
                  <a:schemeClr val="tx1"/>
                </a:solidFill>
              </a:rPr>
              <a:t> </a:t>
            </a:r>
            <a:r>
              <a:rPr lang="en" sz="1050" dirty="0" err="1">
                <a:solidFill>
                  <a:schemeClr val="tx1"/>
                </a:solidFill>
              </a:rPr>
              <a:t>kebiasaan</a:t>
            </a:r>
            <a:r>
              <a:rPr lang="en" sz="1050" dirty="0">
                <a:solidFill>
                  <a:schemeClr val="tx1"/>
                </a:solidFill>
              </a:rPr>
              <a:t> </a:t>
            </a:r>
            <a:r>
              <a:rPr lang="en-US" sz="1050" dirty="0" err="1">
                <a:solidFill>
                  <a:schemeClr val="tx1"/>
                </a:solidFill>
              </a:rPr>
              <a:t>menggoreng</a:t>
            </a:r>
            <a:r>
              <a:rPr lang="en-US" sz="1050" dirty="0">
                <a:solidFill>
                  <a:schemeClr val="tx1"/>
                </a:solidFill>
              </a:rPr>
              <a:t> </a:t>
            </a:r>
            <a:r>
              <a:rPr lang="en-US" sz="1050" dirty="0" err="1">
                <a:solidFill>
                  <a:schemeClr val="tx1"/>
                </a:solidFill>
              </a:rPr>
              <a:t>dengan</a:t>
            </a:r>
            <a:r>
              <a:rPr lang="en-US" sz="1050" dirty="0">
                <a:solidFill>
                  <a:schemeClr val="tx1"/>
                </a:solidFill>
              </a:rPr>
              <a:t> </a:t>
            </a:r>
            <a:r>
              <a:rPr lang="en-US" sz="1050" dirty="0" err="1">
                <a:solidFill>
                  <a:schemeClr val="tx1"/>
                </a:solidFill>
              </a:rPr>
              <a:t>minyak</a:t>
            </a:r>
            <a:r>
              <a:rPr lang="en-US" sz="1050" dirty="0">
                <a:solidFill>
                  <a:schemeClr val="tx1"/>
                </a:solidFill>
              </a:rPr>
              <a:t> </a:t>
            </a:r>
            <a:r>
              <a:rPr lang="en-US" sz="1050" dirty="0" err="1">
                <a:solidFill>
                  <a:schemeClr val="tx1"/>
                </a:solidFill>
              </a:rPr>
              <a:t>kelapa</a:t>
            </a:r>
            <a:r>
              <a:rPr lang="en-US" sz="1050" dirty="0">
                <a:solidFill>
                  <a:schemeClr val="tx1"/>
                </a:solidFill>
              </a:rPr>
              <a:t> yang </a:t>
            </a:r>
            <a:r>
              <a:rPr lang="en-US" sz="1050" dirty="0" err="1">
                <a:solidFill>
                  <a:schemeClr val="tx1"/>
                </a:solidFill>
              </a:rPr>
              <a:t>sudah</a:t>
            </a:r>
            <a:r>
              <a:rPr lang="en-US" sz="1050" dirty="0">
                <a:solidFill>
                  <a:schemeClr val="tx1"/>
                </a:solidFill>
              </a:rPr>
              <a:t> </a:t>
            </a:r>
            <a:r>
              <a:rPr lang="en-US" sz="1050" dirty="0" err="1">
                <a:solidFill>
                  <a:schemeClr val="tx1"/>
                </a:solidFill>
              </a:rPr>
              <a:t>berulang</a:t>
            </a:r>
            <a:r>
              <a:rPr lang="en-US" sz="1050" dirty="0">
                <a:solidFill>
                  <a:schemeClr val="tx1"/>
                </a:solidFill>
              </a:rPr>
              <a:t> kali </a:t>
            </a:r>
            <a:r>
              <a:rPr lang="en-US" sz="1050" dirty="0" err="1">
                <a:solidFill>
                  <a:schemeClr val="tx1"/>
                </a:solidFill>
              </a:rPr>
              <a:t>digunakan</a:t>
            </a:r>
            <a:r>
              <a:rPr lang="en-US" sz="1050" dirty="0">
                <a:solidFill>
                  <a:schemeClr val="tx1"/>
                </a:solidFill>
              </a:rPr>
              <a:t>. Di </a:t>
            </a:r>
            <a:r>
              <a:rPr lang="en-US" sz="1050" dirty="0" err="1">
                <a:solidFill>
                  <a:schemeClr val="tx1"/>
                </a:solidFill>
              </a:rPr>
              <a:t>sisi</a:t>
            </a:r>
            <a:r>
              <a:rPr lang="en-US" sz="1050" dirty="0">
                <a:solidFill>
                  <a:schemeClr val="tx1"/>
                </a:solidFill>
              </a:rPr>
              <a:t> lain </a:t>
            </a:r>
            <a:r>
              <a:rPr lang="en-US" sz="1050" dirty="0" err="1">
                <a:solidFill>
                  <a:schemeClr val="tx1"/>
                </a:solidFill>
              </a:rPr>
              <a:t>ada</a:t>
            </a:r>
            <a:r>
              <a:rPr lang="en-US" sz="1050" dirty="0">
                <a:solidFill>
                  <a:schemeClr val="tx1"/>
                </a:solidFill>
              </a:rPr>
              <a:t> </a:t>
            </a:r>
            <a:r>
              <a:rPr lang="en-US" sz="1050" dirty="0" err="1">
                <a:solidFill>
                  <a:schemeClr val="tx1"/>
                </a:solidFill>
              </a:rPr>
              <a:t>alternatif</a:t>
            </a:r>
            <a:r>
              <a:rPr lang="en-US" sz="1050" dirty="0">
                <a:solidFill>
                  <a:schemeClr val="tx1"/>
                </a:solidFill>
              </a:rPr>
              <a:t> </a:t>
            </a:r>
            <a:r>
              <a:rPr lang="en-US" sz="1050" dirty="0" err="1">
                <a:solidFill>
                  <a:schemeClr val="tx1"/>
                </a:solidFill>
              </a:rPr>
              <a:t>menggoreng</a:t>
            </a:r>
            <a:r>
              <a:rPr lang="en-US" sz="1050" dirty="0">
                <a:solidFill>
                  <a:schemeClr val="tx1"/>
                </a:solidFill>
              </a:rPr>
              <a:t> </a:t>
            </a:r>
            <a:r>
              <a:rPr lang="en-US" sz="1050" dirty="0" err="1">
                <a:solidFill>
                  <a:schemeClr val="tx1"/>
                </a:solidFill>
              </a:rPr>
              <a:t>dengan</a:t>
            </a:r>
            <a:r>
              <a:rPr lang="en-US" sz="1050" dirty="0">
                <a:solidFill>
                  <a:schemeClr val="tx1"/>
                </a:solidFill>
              </a:rPr>
              <a:t> </a:t>
            </a:r>
            <a:r>
              <a:rPr lang="en-US" sz="1050" dirty="0" err="1">
                <a:solidFill>
                  <a:schemeClr val="tx1"/>
                </a:solidFill>
              </a:rPr>
              <a:t>pasir</a:t>
            </a:r>
            <a:r>
              <a:rPr lang="en-US" sz="1050" dirty="0">
                <a:solidFill>
                  <a:schemeClr val="tx1"/>
                </a:solidFill>
              </a:rPr>
              <a:t>, </a:t>
            </a:r>
            <a:r>
              <a:rPr lang="en-US" sz="1050" dirty="0" err="1">
                <a:solidFill>
                  <a:schemeClr val="tx1"/>
                </a:solidFill>
              </a:rPr>
              <a:t>namun</a:t>
            </a:r>
            <a:r>
              <a:rPr lang="en-US" sz="1050" dirty="0">
                <a:solidFill>
                  <a:schemeClr val="tx1"/>
                </a:solidFill>
              </a:rPr>
              <a:t> juga </a:t>
            </a:r>
            <a:r>
              <a:rPr lang="en-US" sz="1050" dirty="0" err="1">
                <a:solidFill>
                  <a:schemeClr val="tx1"/>
                </a:solidFill>
              </a:rPr>
              <a:t>masih</a:t>
            </a:r>
            <a:r>
              <a:rPr lang="en-US" sz="1050" dirty="0">
                <a:solidFill>
                  <a:schemeClr val="tx1"/>
                </a:solidFill>
              </a:rPr>
              <a:t> </a:t>
            </a:r>
            <a:r>
              <a:rPr lang="en-US" sz="1050" dirty="0" err="1">
                <a:solidFill>
                  <a:schemeClr val="tx1"/>
                </a:solidFill>
              </a:rPr>
              <a:t>terdapat</a:t>
            </a:r>
            <a:r>
              <a:rPr lang="en-US" sz="1050" dirty="0">
                <a:solidFill>
                  <a:schemeClr val="tx1"/>
                </a:solidFill>
              </a:rPr>
              <a:t> </a:t>
            </a:r>
            <a:r>
              <a:rPr lang="en-US" sz="1050" dirty="0" err="1">
                <a:solidFill>
                  <a:schemeClr val="tx1"/>
                </a:solidFill>
              </a:rPr>
              <a:t>masalah</a:t>
            </a:r>
            <a:r>
              <a:rPr lang="en-US" sz="1050" dirty="0">
                <a:solidFill>
                  <a:schemeClr val="tx1"/>
                </a:solidFill>
              </a:rPr>
              <a:t> </a:t>
            </a:r>
            <a:r>
              <a:rPr lang="en-US" sz="1050" dirty="0" err="1">
                <a:solidFill>
                  <a:schemeClr val="tx1"/>
                </a:solidFill>
              </a:rPr>
              <a:t>jika</a:t>
            </a:r>
            <a:r>
              <a:rPr lang="en-US" sz="1050" dirty="0">
                <a:solidFill>
                  <a:schemeClr val="tx1"/>
                </a:solidFill>
              </a:rPr>
              <a:t> </a:t>
            </a:r>
            <a:r>
              <a:rPr lang="en-US" sz="1050" dirty="0" err="1">
                <a:solidFill>
                  <a:schemeClr val="tx1"/>
                </a:solidFill>
              </a:rPr>
              <a:t>tidak</a:t>
            </a:r>
            <a:r>
              <a:rPr lang="en-US" sz="1050" dirty="0">
                <a:solidFill>
                  <a:schemeClr val="tx1"/>
                </a:solidFill>
              </a:rPr>
              <a:t> </a:t>
            </a:r>
            <a:r>
              <a:rPr lang="en-US" sz="1050" dirty="0" err="1">
                <a:solidFill>
                  <a:schemeClr val="tx1"/>
                </a:solidFill>
              </a:rPr>
              <a:t>sengaja</a:t>
            </a:r>
            <a:r>
              <a:rPr lang="en-US" sz="1050" dirty="0">
                <a:solidFill>
                  <a:schemeClr val="tx1"/>
                </a:solidFill>
              </a:rPr>
              <a:t> </a:t>
            </a:r>
            <a:r>
              <a:rPr lang="en-US" sz="1050" dirty="0" err="1">
                <a:solidFill>
                  <a:schemeClr val="tx1"/>
                </a:solidFill>
              </a:rPr>
              <a:t>mengkonsumsi</a:t>
            </a:r>
            <a:r>
              <a:rPr lang="en-US" sz="1050" dirty="0">
                <a:solidFill>
                  <a:schemeClr val="tx1"/>
                </a:solidFill>
              </a:rPr>
              <a:t> </a:t>
            </a:r>
            <a:r>
              <a:rPr lang="en-US" sz="1050" dirty="0" err="1">
                <a:solidFill>
                  <a:schemeClr val="tx1"/>
                </a:solidFill>
              </a:rPr>
              <a:t>pasir</a:t>
            </a:r>
            <a:r>
              <a:rPr lang="en-US" sz="1050" dirty="0">
                <a:solidFill>
                  <a:schemeClr val="tx1"/>
                </a:solidFill>
              </a:rPr>
              <a:t> yang </a:t>
            </a:r>
            <a:r>
              <a:rPr lang="en-US" sz="1050" dirty="0" err="1">
                <a:solidFill>
                  <a:schemeClr val="tx1"/>
                </a:solidFill>
              </a:rPr>
              <a:t>menempel</a:t>
            </a:r>
            <a:r>
              <a:rPr lang="en-US" sz="1050" dirty="0">
                <a:solidFill>
                  <a:schemeClr val="tx1"/>
                </a:solidFill>
              </a:rPr>
              <a:t> di </a:t>
            </a:r>
            <a:r>
              <a:rPr lang="en-US" sz="1050" dirty="0" err="1">
                <a:solidFill>
                  <a:schemeClr val="tx1"/>
                </a:solidFill>
              </a:rPr>
              <a:t>kerupuk</a:t>
            </a:r>
            <a:r>
              <a:rPr lang="en-US" sz="1050" dirty="0">
                <a:solidFill>
                  <a:schemeClr val="tx1"/>
                </a:solidFill>
              </a:rPr>
              <a:t> </a:t>
            </a:r>
            <a:r>
              <a:rPr lang="en-US" sz="1050" dirty="0" err="1">
                <a:solidFill>
                  <a:schemeClr val="tx1"/>
                </a:solidFill>
              </a:rPr>
              <a:t>terus</a:t>
            </a:r>
            <a:r>
              <a:rPr lang="en-US" sz="1050" dirty="0">
                <a:solidFill>
                  <a:schemeClr val="tx1"/>
                </a:solidFill>
              </a:rPr>
              <a:t> </a:t>
            </a:r>
            <a:r>
              <a:rPr lang="en-US" sz="1050" dirty="0" err="1">
                <a:solidFill>
                  <a:schemeClr val="tx1"/>
                </a:solidFill>
              </a:rPr>
              <a:t>menerus.Di</a:t>
            </a:r>
            <a:r>
              <a:rPr lang="en-US" sz="1050" dirty="0">
                <a:solidFill>
                  <a:schemeClr val="tx1"/>
                </a:solidFill>
              </a:rPr>
              <a:t> </a:t>
            </a:r>
            <a:r>
              <a:rPr lang="en-US" sz="1050" dirty="0" err="1">
                <a:solidFill>
                  <a:schemeClr val="tx1"/>
                </a:solidFill>
              </a:rPr>
              <a:t>pasaran</a:t>
            </a:r>
            <a:r>
              <a:rPr lang="en-US" sz="1050" dirty="0">
                <a:solidFill>
                  <a:schemeClr val="tx1"/>
                </a:solidFill>
              </a:rPr>
              <a:t> </a:t>
            </a:r>
            <a:r>
              <a:rPr lang="en-US" sz="1050" dirty="0" err="1">
                <a:solidFill>
                  <a:schemeClr val="tx1"/>
                </a:solidFill>
              </a:rPr>
              <a:t>ada</a:t>
            </a:r>
            <a:r>
              <a:rPr lang="en-US" sz="1050" dirty="0">
                <a:solidFill>
                  <a:schemeClr val="tx1"/>
                </a:solidFill>
              </a:rPr>
              <a:t> </a:t>
            </a:r>
            <a:r>
              <a:rPr lang="en-US" sz="1050" dirty="0" err="1">
                <a:solidFill>
                  <a:schemeClr val="tx1"/>
                </a:solidFill>
              </a:rPr>
              <a:t>beberapa</a:t>
            </a:r>
            <a:r>
              <a:rPr lang="en-US" sz="1050" dirty="0">
                <a:solidFill>
                  <a:schemeClr val="tx1"/>
                </a:solidFill>
              </a:rPr>
              <a:t> </a:t>
            </a:r>
            <a:r>
              <a:rPr lang="en-US" sz="1050" dirty="0" err="1">
                <a:solidFill>
                  <a:schemeClr val="tx1"/>
                </a:solidFill>
              </a:rPr>
              <a:t>produk</a:t>
            </a:r>
            <a:r>
              <a:rPr lang="en-US" sz="1050" dirty="0">
                <a:solidFill>
                  <a:schemeClr val="tx1"/>
                </a:solidFill>
              </a:rPr>
              <a:t> </a:t>
            </a:r>
            <a:r>
              <a:rPr lang="en-US" sz="1050" dirty="0" err="1">
                <a:solidFill>
                  <a:schemeClr val="tx1"/>
                </a:solidFill>
              </a:rPr>
              <a:t>eksisting</a:t>
            </a:r>
            <a:r>
              <a:rPr lang="en-US" sz="1050" dirty="0">
                <a:solidFill>
                  <a:schemeClr val="tx1"/>
                </a:solidFill>
              </a:rPr>
              <a:t> </a:t>
            </a:r>
            <a:r>
              <a:rPr lang="en-US" sz="1050" dirty="0" err="1">
                <a:solidFill>
                  <a:schemeClr val="tx1"/>
                </a:solidFill>
              </a:rPr>
              <a:t>dengan</a:t>
            </a:r>
            <a:r>
              <a:rPr lang="en-US" sz="1050" dirty="0">
                <a:solidFill>
                  <a:schemeClr val="tx1"/>
                </a:solidFill>
              </a:rPr>
              <a:t> </a:t>
            </a:r>
            <a:r>
              <a:rPr lang="en-US" sz="1050" dirty="0" err="1">
                <a:solidFill>
                  <a:schemeClr val="tx1"/>
                </a:solidFill>
              </a:rPr>
              <a:t>kemampuan</a:t>
            </a:r>
            <a:r>
              <a:rPr lang="en-US" sz="1050" dirty="0">
                <a:solidFill>
                  <a:schemeClr val="tx1"/>
                </a:solidFill>
              </a:rPr>
              <a:t> </a:t>
            </a:r>
            <a:r>
              <a:rPr lang="en-US" sz="1050" dirty="0" err="1">
                <a:solidFill>
                  <a:schemeClr val="tx1"/>
                </a:solidFill>
              </a:rPr>
              <a:t>menggoreng</a:t>
            </a:r>
            <a:r>
              <a:rPr lang="en-US" sz="1050" dirty="0">
                <a:solidFill>
                  <a:schemeClr val="tx1"/>
                </a:solidFill>
              </a:rPr>
              <a:t> </a:t>
            </a:r>
            <a:r>
              <a:rPr lang="en-US" sz="1050" dirty="0" err="1">
                <a:solidFill>
                  <a:schemeClr val="tx1"/>
                </a:solidFill>
              </a:rPr>
              <a:t>tanpa</a:t>
            </a:r>
            <a:r>
              <a:rPr lang="en-US" sz="1050" dirty="0">
                <a:solidFill>
                  <a:schemeClr val="tx1"/>
                </a:solidFill>
              </a:rPr>
              <a:t> </a:t>
            </a:r>
            <a:r>
              <a:rPr lang="en-US" sz="1050" dirty="0" err="1">
                <a:solidFill>
                  <a:schemeClr val="tx1"/>
                </a:solidFill>
              </a:rPr>
              <a:t>minyak</a:t>
            </a:r>
            <a:r>
              <a:rPr lang="en-US" sz="1050" dirty="0">
                <a:solidFill>
                  <a:schemeClr val="tx1"/>
                </a:solidFill>
              </a:rPr>
              <a:t>, </a:t>
            </a:r>
            <a:r>
              <a:rPr lang="en-US" sz="1050" dirty="0" err="1">
                <a:solidFill>
                  <a:schemeClr val="tx1"/>
                </a:solidFill>
              </a:rPr>
              <a:t>namun</a:t>
            </a:r>
            <a:r>
              <a:rPr lang="en-US" sz="1050" dirty="0">
                <a:solidFill>
                  <a:schemeClr val="tx1"/>
                </a:solidFill>
              </a:rPr>
              <a:t> </a:t>
            </a:r>
            <a:r>
              <a:rPr lang="en-US" sz="1050" dirty="0" err="1">
                <a:solidFill>
                  <a:schemeClr val="tx1"/>
                </a:solidFill>
              </a:rPr>
              <a:t>dari</a:t>
            </a:r>
            <a:r>
              <a:rPr lang="en-US" sz="1050" dirty="0">
                <a:solidFill>
                  <a:schemeClr val="tx1"/>
                </a:solidFill>
              </a:rPr>
              <a:t> </a:t>
            </a:r>
            <a:r>
              <a:rPr lang="en-US" sz="1050" dirty="0" err="1">
                <a:solidFill>
                  <a:schemeClr val="tx1"/>
                </a:solidFill>
              </a:rPr>
              <a:t>sisi</a:t>
            </a:r>
            <a:r>
              <a:rPr lang="en-US" sz="1050" dirty="0">
                <a:solidFill>
                  <a:schemeClr val="tx1"/>
                </a:solidFill>
              </a:rPr>
              <a:t> </a:t>
            </a:r>
            <a:r>
              <a:rPr lang="en-US" sz="1050" dirty="0" err="1">
                <a:solidFill>
                  <a:schemeClr val="tx1"/>
                </a:solidFill>
              </a:rPr>
              <a:t>harga</a:t>
            </a:r>
            <a:r>
              <a:rPr lang="en-US" sz="1050" dirty="0">
                <a:solidFill>
                  <a:schemeClr val="tx1"/>
                </a:solidFill>
              </a:rPr>
              <a:t> </a:t>
            </a:r>
            <a:r>
              <a:rPr lang="en-US" sz="1050" dirty="0" err="1">
                <a:solidFill>
                  <a:schemeClr val="tx1"/>
                </a:solidFill>
              </a:rPr>
              <a:t>masih</a:t>
            </a:r>
            <a:r>
              <a:rPr lang="en-US" sz="1050" dirty="0">
                <a:solidFill>
                  <a:schemeClr val="tx1"/>
                </a:solidFill>
              </a:rPr>
              <a:t> </a:t>
            </a:r>
            <a:r>
              <a:rPr lang="en-US" sz="1050" dirty="0" err="1">
                <a:solidFill>
                  <a:schemeClr val="tx1"/>
                </a:solidFill>
              </a:rPr>
              <a:t>belum</a:t>
            </a:r>
            <a:r>
              <a:rPr lang="en-US" sz="1050" dirty="0">
                <a:solidFill>
                  <a:schemeClr val="tx1"/>
                </a:solidFill>
              </a:rPr>
              <a:t> </a:t>
            </a:r>
            <a:r>
              <a:rPr lang="en-US" sz="1050" dirty="0" err="1">
                <a:solidFill>
                  <a:schemeClr val="tx1"/>
                </a:solidFill>
              </a:rPr>
              <a:t>terjangkau</a:t>
            </a:r>
            <a:r>
              <a:rPr lang="en-US" sz="1050" dirty="0">
                <a:solidFill>
                  <a:schemeClr val="tx1"/>
                </a:solidFill>
              </a:rPr>
              <a:t> oleh </a:t>
            </a:r>
            <a:r>
              <a:rPr lang="en-US" sz="1050" dirty="0" err="1">
                <a:solidFill>
                  <a:schemeClr val="tx1"/>
                </a:solidFill>
              </a:rPr>
              <a:t>kalangan</a:t>
            </a:r>
            <a:r>
              <a:rPr lang="en-US" sz="1050" dirty="0">
                <a:solidFill>
                  <a:schemeClr val="tx1"/>
                </a:solidFill>
              </a:rPr>
              <a:t> </a:t>
            </a:r>
            <a:r>
              <a:rPr lang="en-US" sz="1050" dirty="0" err="1">
                <a:solidFill>
                  <a:schemeClr val="tx1"/>
                </a:solidFill>
              </a:rPr>
              <a:t>menengah</a:t>
            </a:r>
            <a:r>
              <a:rPr lang="en-US" sz="1050" dirty="0">
                <a:solidFill>
                  <a:schemeClr val="tx1"/>
                </a:solidFill>
              </a:rPr>
              <a:t>, </a:t>
            </a:r>
            <a:r>
              <a:rPr lang="en-US" sz="1050" dirty="0" err="1">
                <a:solidFill>
                  <a:schemeClr val="tx1"/>
                </a:solidFill>
              </a:rPr>
              <a:t>termasuk</a:t>
            </a:r>
            <a:r>
              <a:rPr lang="en-US" sz="1050" dirty="0">
                <a:solidFill>
                  <a:schemeClr val="tx1"/>
                </a:solidFill>
              </a:rPr>
              <a:t> juga </a:t>
            </a:r>
            <a:r>
              <a:rPr lang="en-US" sz="1050" dirty="0" err="1">
                <a:solidFill>
                  <a:schemeClr val="tx1"/>
                </a:solidFill>
              </a:rPr>
              <a:t>kebutuhan</a:t>
            </a:r>
            <a:r>
              <a:rPr lang="en-US" sz="1050" dirty="0">
                <a:solidFill>
                  <a:schemeClr val="tx1"/>
                </a:solidFill>
              </a:rPr>
              <a:t> </a:t>
            </a:r>
            <a:r>
              <a:rPr lang="en-US" sz="1050" dirty="0" err="1">
                <a:solidFill>
                  <a:schemeClr val="tx1"/>
                </a:solidFill>
              </a:rPr>
              <a:t>daya</a:t>
            </a:r>
            <a:r>
              <a:rPr lang="en-US" sz="1050" dirty="0">
                <a:solidFill>
                  <a:schemeClr val="tx1"/>
                </a:solidFill>
              </a:rPr>
              <a:t> </a:t>
            </a:r>
            <a:r>
              <a:rPr lang="en-US" sz="1050" dirty="0" err="1">
                <a:solidFill>
                  <a:schemeClr val="tx1"/>
                </a:solidFill>
              </a:rPr>
              <a:t>listrik</a:t>
            </a:r>
            <a:r>
              <a:rPr lang="en-US" sz="1050" dirty="0">
                <a:solidFill>
                  <a:schemeClr val="tx1"/>
                </a:solidFill>
              </a:rPr>
              <a:t> yang </a:t>
            </a:r>
            <a:r>
              <a:rPr lang="en-US" sz="1050" dirty="0" err="1">
                <a:solidFill>
                  <a:schemeClr val="tx1"/>
                </a:solidFill>
              </a:rPr>
              <a:t>tinggi</a:t>
            </a:r>
            <a:r>
              <a:rPr lang="en-US" sz="1050" dirty="0">
                <a:solidFill>
                  <a:schemeClr val="tx1"/>
                </a:solidFill>
              </a:rPr>
              <a:t>. </a:t>
            </a:r>
            <a:r>
              <a:rPr lang="en-US" sz="1050" dirty="0" err="1">
                <a:solidFill>
                  <a:schemeClr val="tx1"/>
                </a:solidFill>
              </a:rPr>
              <a:t>Penelitian</a:t>
            </a:r>
            <a:r>
              <a:rPr lang="en-US" sz="1050" dirty="0">
                <a:solidFill>
                  <a:schemeClr val="tx1"/>
                </a:solidFill>
              </a:rPr>
              <a:t> </a:t>
            </a:r>
            <a:r>
              <a:rPr lang="en-US" sz="1050" dirty="0" err="1">
                <a:solidFill>
                  <a:schemeClr val="tx1"/>
                </a:solidFill>
              </a:rPr>
              <a:t>ini</a:t>
            </a:r>
            <a:r>
              <a:rPr lang="en-US" sz="1050" dirty="0">
                <a:solidFill>
                  <a:schemeClr val="tx1"/>
                </a:solidFill>
              </a:rPr>
              <a:t> </a:t>
            </a:r>
            <a:r>
              <a:rPr lang="en-US" sz="1050" dirty="0" err="1">
                <a:solidFill>
                  <a:schemeClr val="tx1"/>
                </a:solidFill>
              </a:rPr>
              <a:t>mencoba</a:t>
            </a:r>
            <a:r>
              <a:rPr lang="en-US" sz="1050" dirty="0">
                <a:solidFill>
                  <a:schemeClr val="tx1"/>
                </a:solidFill>
              </a:rPr>
              <a:t> </a:t>
            </a:r>
            <a:r>
              <a:rPr lang="en-US" sz="1050" dirty="0" err="1">
                <a:solidFill>
                  <a:schemeClr val="tx1"/>
                </a:solidFill>
              </a:rPr>
              <a:t>mengatasi</a:t>
            </a:r>
            <a:r>
              <a:rPr lang="en-US" sz="1050" dirty="0">
                <a:solidFill>
                  <a:schemeClr val="tx1"/>
                </a:solidFill>
              </a:rPr>
              <a:t> </a:t>
            </a:r>
            <a:r>
              <a:rPr lang="en-US" sz="1050" dirty="0" err="1">
                <a:solidFill>
                  <a:schemeClr val="tx1"/>
                </a:solidFill>
              </a:rPr>
              <a:t>permasalahan</a:t>
            </a:r>
            <a:r>
              <a:rPr lang="en-US" sz="1050" dirty="0">
                <a:solidFill>
                  <a:schemeClr val="tx1"/>
                </a:solidFill>
              </a:rPr>
              <a:t> </a:t>
            </a:r>
            <a:r>
              <a:rPr lang="en-US" sz="1050" dirty="0" err="1">
                <a:solidFill>
                  <a:schemeClr val="tx1"/>
                </a:solidFill>
              </a:rPr>
              <a:t>tersebut</a:t>
            </a:r>
            <a:r>
              <a:rPr lang="en-US" sz="1050" dirty="0">
                <a:solidFill>
                  <a:schemeClr val="tx1"/>
                </a:solidFill>
              </a:rPr>
              <a:t> </a:t>
            </a:r>
            <a:r>
              <a:rPr lang="en-US" sz="1050" dirty="0" err="1">
                <a:solidFill>
                  <a:schemeClr val="tx1"/>
                </a:solidFill>
              </a:rPr>
              <a:t>dengan</a:t>
            </a:r>
            <a:r>
              <a:rPr lang="en-US" sz="1050" dirty="0">
                <a:solidFill>
                  <a:schemeClr val="tx1"/>
                </a:solidFill>
              </a:rPr>
              <a:t> </a:t>
            </a:r>
            <a:r>
              <a:rPr lang="en-US" sz="1050" dirty="0" err="1">
                <a:solidFill>
                  <a:schemeClr val="tx1"/>
                </a:solidFill>
              </a:rPr>
              <a:t>mendesain</a:t>
            </a:r>
            <a:r>
              <a:rPr lang="en-US" sz="1050" dirty="0">
                <a:solidFill>
                  <a:schemeClr val="tx1"/>
                </a:solidFill>
              </a:rPr>
              <a:t> </a:t>
            </a:r>
            <a:r>
              <a:rPr lang="en-US" sz="1050" dirty="0" err="1">
                <a:solidFill>
                  <a:schemeClr val="tx1"/>
                </a:solidFill>
              </a:rPr>
              <a:t>penggoreng</a:t>
            </a:r>
            <a:r>
              <a:rPr lang="en-US" sz="1050" dirty="0">
                <a:solidFill>
                  <a:schemeClr val="tx1"/>
                </a:solidFill>
              </a:rPr>
              <a:t> </a:t>
            </a:r>
            <a:r>
              <a:rPr lang="en-US" sz="1050" dirty="0" err="1">
                <a:solidFill>
                  <a:schemeClr val="tx1"/>
                </a:solidFill>
              </a:rPr>
              <a:t>kerupuk</a:t>
            </a:r>
            <a:r>
              <a:rPr lang="en-US" sz="1050" dirty="0">
                <a:solidFill>
                  <a:schemeClr val="tx1"/>
                </a:solidFill>
              </a:rPr>
              <a:t> </a:t>
            </a:r>
            <a:r>
              <a:rPr lang="en-US" sz="1050" dirty="0" err="1">
                <a:solidFill>
                  <a:schemeClr val="tx1"/>
                </a:solidFill>
              </a:rPr>
              <a:t>tanpa</a:t>
            </a:r>
            <a:r>
              <a:rPr lang="en-US" sz="1050" dirty="0">
                <a:solidFill>
                  <a:schemeClr val="tx1"/>
                </a:solidFill>
              </a:rPr>
              <a:t> </a:t>
            </a:r>
            <a:r>
              <a:rPr lang="en-US" sz="1050" dirty="0" err="1">
                <a:solidFill>
                  <a:schemeClr val="tx1"/>
                </a:solidFill>
              </a:rPr>
              <a:t>minyak</a:t>
            </a:r>
            <a:r>
              <a:rPr lang="en-US" sz="1050" dirty="0">
                <a:solidFill>
                  <a:schemeClr val="tx1"/>
                </a:solidFill>
              </a:rPr>
              <a:t> goreng </a:t>
            </a:r>
            <a:r>
              <a:rPr lang="en-US" sz="1050" dirty="0" err="1">
                <a:solidFill>
                  <a:schemeClr val="tx1"/>
                </a:solidFill>
              </a:rPr>
              <a:t>tanpa</a:t>
            </a:r>
            <a:r>
              <a:rPr lang="en-US" sz="1050" dirty="0">
                <a:solidFill>
                  <a:schemeClr val="tx1"/>
                </a:solidFill>
              </a:rPr>
              <a:t> </a:t>
            </a:r>
            <a:r>
              <a:rPr lang="en-US" sz="1050" dirty="0" err="1">
                <a:solidFill>
                  <a:schemeClr val="tx1"/>
                </a:solidFill>
              </a:rPr>
              <a:t>pasir</a:t>
            </a:r>
            <a:r>
              <a:rPr lang="en-US" sz="1050" dirty="0">
                <a:solidFill>
                  <a:schemeClr val="tx1"/>
                </a:solidFill>
              </a:rPr>
              <a:t> dan </a:t>
            </a:r>
            <a:r>
              <a:rPr lang="en-US" sz="1050" dirty="0" err="1">
                <a:solidFill>
                  <a:schemeClr val="tx1"/>
                </a:solidFill>
              </a:rPr>
              <a:t>tanpa</a:t>
            </a:r>
            <a:r>
              <a:rPr lang="en-US" sz="1050" dirty="0">
                <a:solidFill>
                  <a:schemeClr val="tx1"/>
                </a:solidFill>
              </a:rPr>
              <a:t> </a:t>
            </a:r>
            <a:r>
              <a:rPr lang="en-US" sz="1050" dirty="0" err="1">
                <a:solidFill>
                  <a:schemeClr val="tx1"/>
                </a:solidFill>
              </a:rPr>
              <a:t>listrik</a:t>
            </a:r>
            <a:r>
              <a:rPr lang="en-US" sz="1050" dirty="0">
                <a:solidFill>
                  <a:schemeClr val="tx1"/>
                </a:solidFill>
              </a:rPr>
              <a:t> yang </a:t>
            </a:r>
            <a:r>
              <a:rPr lang="en-US" sz="1050" dirty="0" err="1">
                <a:solidFill>
                  <a:schemeClr val="tx1"/>
                </a:solidFill>
              </a:rPr>
              <a:t>menggunakan</a:t>
            </a:r>
            <a:r>
              <a:rPr lang="en-US" sz="1050" dirty="0">
                <a:solidFill>
                  <a:schemeClr val="tx1"/>
                </a:solidFill>
              </a:rPr>
              <a:t> </a:t>
            </a:r>
            <a:r>
              <a:rPr lang="en-US" sz="1050" dirty="0" err="1">
                <a:solidFill>
                  <a:schemeClr val="tx1"/>
                </a:solidFill>
              </a:rPr>
              <a:t>kompor</a:t>
            </a:r>
            <a:r>
              <a:rPr lang="en-US" sz="1050" dirty="0">
                <a:solidFill>
                  <a:schemeClr val="tx1"/>
                </a:solidFill>
              </a:rPr>
              <a:t> gas. </a:t>
            </a:r>
            <a:endParaRPr lang="en-ID" sz="1050" dirty="0">
              <a:solidFill>
                <a:schemeClr val="tx1"/>
              </a:solidFill>
            </a:endParaRPr>
          </a:p>
          <a:p>
            <a:pPr marL="457200" lvl="0" indent="-298450" algn="l" rtl="0">
              <a:lnSpc>
                <a:spcPct val="105000"/>
              </a:lnSpc>
              <a:spcBef>
                <a:spcPts val="0"/>
              </a:spcBef>
              <a:spcAft>
                <a:spcPts val="0"/>
              </a:spcAft>
              <a:buSzPts val="1100"/>
              <a:buChar char="●"/>
            </a:pPr>
            <a:r>
              <a:rPr lang="en" sz="1100" dirty="0"/>
              <a:t>Output:</a:t>
            </a:r>
            <a:endParaRPr sz="1100" dirty="0"/>
          </a:p>
        </p:txBody>
      </p:sp>
      <p:pic>
        <p:nvPicPr>
          <p:cNvPr id="14" name="Picture 13">
            <a:extLst>
              <a:ext uri="{FF2B5EF4-FFF2-40B4-BE49-F238E27FC236}">
                <a16:creationId xmlns:a16="http://schemas.microsoft.com/office/drawing/2014/main" id="{40142A95-59D5-A243-95C4-005342F8C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2689" y="3350264"/>
            <a:ext cx="1991243" cy="1507165"/>
          </a:xfrm>
          <a:prstGeom prst="rect">
            <a:avLst/>
          </a:prstGeom>
        </p:spPr>
      </p:pic>
      <p:pic>
        <p:nvPicPr>
          <p:cNvPr id="18" name="Picture 17">
            <a:extLst>
              <a:ext uri="{FF2B5EF4-FFF2-40B4-BE49-F238E27FC236}">
                <a16:creationId xmlns:a16="http://schemas.microsoft.com/office/drawing/2014/main" id="{9580EB2E-B068-E242-BC7E-575B9D485C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5552" y="3350264"/>
            <a:ext cx="2019277" cy="1507165"/>
          </a:xfrm>
          <a:prstGeom prst="rect">
            <a:avLst/>
          </a:prstGeom>
        </p:spPr>
      </p:pic>
    </p:spTree>
    <p:extLst>
      <p:ext uri="{BB962C8B-B14F-4D97-AF65-F5344CB8AC3E}">
        <p14:creationId xmlns:p14="http://schemas.microsoft.com/office/powerpoint/2010/main" val="3207818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237991"/>
            <a:ext cx="8520600" cy="572700"/>
          </a:xfrm>
          <a:prstGeom prst="rect">
            <a:avLst/>
          </a:prstGeom>
        </p:spPr>
        <p:txBody>
          <a:bodyPr spcFirstLastPara="1" wrap="square" lIns="91425" tIns="91425" rIns="91425" bIns="91425" anchor="t" anchorCtr="0">
            <a:noAutofit/>
          </a:bodyPr>
          <a:lstStyle/>
          <a:p>
            <a:pPr marL="125730" lvl="0">
              <a:buSzPts val="1620"/>
            </a:pPr>
            <a:r>
              <a:rPr lang="en" sz="1620" dirty="0" err="1"/>
              <a:t>Pendampingan</a:t>
            </a:r>
            <a:r>
              <a:rPr lang="en" sz="1620" dirty="0"/>
              <a:t> Desain </a:t>
            </a:r>
            <a:r>
              <a:rPr lang="en" sz="1620" dirty="0" err="1"/>
              <a:t>Sebagai</a:t>
            </a:r>
            <a:r>
              <a:rPr lang="en" sz="1620" dirty="0"/>
              <a:t> </a:t>
            </a:r>
            <a:r>
              <a:rPr lang="en" sz="1620" dirty="0" err="1"/>
              <a:t>Upaya</a:t>
            </a:r>
            <a:r>
              <a:rPr lang="en" sz="1620" dirty="0"/>
              <a:t> </a:t>
            </a:r>
            <a:r>
              <a:rPr lang="en" sz="1620" dirty="0" err="1"/>
              <a:t>Peningkatan</a:t>
            </a:r>
            <a:r>
              <a:rPr lang="en" sz="1620" dirty="0"/>
              <a:t> </a:t>
            </a:r>
            <a:r>
              <a:rPr lang="en" sz="1620" dirty="0" err="1"/>
              <a:t>Kualitas</a:t>
            </a:r>
            <a:r>
              <a:rPr lang="en" sz="1620" dirty="0"/>
              <a:t> Desain </a:t>
            </a:r>
            <a:r>
              <a:rPr lang="en" sz="1620" dirty="0" err="1"/>
              <a:t>Produk</a:t>
            </a:r>
            <a:r>
              <a:rPr lang="en" sz="1620" dirty="0"/>
              <a:t> Pada IKM </a:t>
            </a:r>
            <a:r>
              <a:rPr lang="en" sz="1620" dirty="0" err="1"/>
              <a:t>Perhiasan</a:t>
            </a:r>
            <a:r>
              <a:rPr lang="en" sz="1620" dirty="0"/>
              <a:t> dan </a:t>
            </a:r>
            <a:r>
              <a:rPr lang="en" sz="1620" dirty="0" err="1"/>
              <a:t>Asesoris</a:t>
            </a:r>
            <a:r>
              <a:rPr lang="en" sz="1620" dirty="0"/>
              <a:t> </a:t>
            </a:r>
            <a:r>
              <a:rPr lang="en" sz="1620" dirty="0" err="1"/>
              <a:t>Jawa</a:t>
            </a:r>
            <a:r>
              <a:rPr lang="en" sz="1620" dirty="0"/>
              <a:t> Timur </a:t>
            </a:r>
            <a:r>
              <a:rPr lang="en" sz="1620" dirty="0" err="1"/>
              <a:t>Untuk</a:t>
            </a:r>
            <a:r>
              <a:rPr lang="en" sz="1620" dirty="0"/>
              <a:t> </a:t>
            </a:r>
            <a:r>
              <a:rPr lang="en" sz="1620" dirty="0" err="1"/>
              <a:t>Bersaing</a:t>
            </a:r>
            <a:r>
              <a:rPr lang="en" sz="1620" dirty="0"/>
              <a:t> di Pasar</a:t>
            </a:r>
            <a:endParaRPr sz="1620" dirty="0"/>
          </a:p>
        </p:txBody>
      </p:sp>
      <p:sp>
        <p:nvSpPr>
          <p:cNvPr id="91" name="Google Shape;91;p19"/>
          <p:cNvSpPr txBox="1">
            <a:spLocks noGrp="1"/>
          </p:cNvSpPr>
          <p:nvPr>
            <p:ph type="body" idx="1"/>
          </p:nvPr>
        </p:nvSpPr>
        <p:spPr>
          <a:xfrm>
            <a:off x="312538" y="1039653"/>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pengabdian</a:t>
            </a:r>
            <a:r>
              <a:rPr lang="en" sz="1100" dirty="0"/>
              <a:t> : </a:t>
            </a:r>
            <a:r>
              <a:rPr lang="en-US" sz="1100" dirty="0"/>
              <a:t>Jewelry</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2019</a:t>
            </a:r>
            <a:endParaRPr sz="1100" dirty="0"/>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a:t>Dana </a:t>
            </a:r>
            <a:r>
              <a:rPr lang="en-US" sz="1100" dirty="0" err="1"/>
              <a:t>Lokal</a:t>
            </a:r>
            <a:r>
              <a:rPr lang="en-US" sz="1100" dirty="0"/>
              <a:t> ITS, 20 Juta Rupiah</a:t>
            </a:r>
          </a:p>
          <a:p>
            <a:pPr marL="457200" lvl="0" indent="-298450" algn="l" rtl="0">
              <a:lnSpc>
                <a:spcPct val="105000"/>
              </a:lnSpc>
              <a:spcBef>
                <a:spcPts val="0"/>
              </a:spcBef>
              <a:spcAft>
                <a:spcPts val="0"/>
              </a:spcAft>
              <a:buSzPts val="1100"/>
              <a:buChar char="●"/>
            </a:pPr>
            <a:r>
              <a:rPr lang="en" sz="1100" dirty="0" err="1"/>
              <a:t>Deskripsi</a:t>
            </a:r>
            <a:r>
              <a:rPr lang="en" sz="1100" dirty="0"/>
              <a:t> </a:t>
            </a:r>
            <a:r>
              <a:rPr lang="en" sz="1100" dirty="0" err="1"/>
              <a:t>penelitian</a:t>
            </a:r>
            <a:r>
              <a:rPr lang="en" sz="1100" dirty="0"/>
              <a:t> : </a:t>
            </a:r>
            <a:r>
              <a:rPr lang="en-ID" sz="1050" dirty="0" err="1"/>
              <a:t>Industri</a:t>
            </a:r>
            <a:r>
              <a:rPr lang="en-ID" sz="1050" dirty="0"/>
              <a:t> Kecil </a:t>
            </a:r>
            <a:r>
              <a:rPr lang="en-ID" sz="1050" dirty="0" err="1"/>
              <a:t>Menengah</a:t>
            </a:r>
            <a:r>
              <a:rPr lang="en-ID" sz="1050" dirty="0"/>
              <a:t> (IKM) </a:t>
            </a:r>
            <a:r>
              <a:rPr lang="en-ID" sz="1050" dirty="0" err="1"/>
              <a:t>bidang</a:t>
            </a:r>
            <a:r>
              <a:rPr lang="en-ID" sz="1050" dirty="0"/>
              <a:t> </a:t>
            </a:r>
            <a:r>
              <a:rPr lang="en-ID" sz="1050" dirty="0" err="1"/>
              <a:t>perhiasan</a:t>
            </a:r>
            <a:r>
              <a:rPr lang="en-ID" sz="1050" dirty="0"/>
              <a:t> dan </a:t>
            </a:r>
            <a:r>
              <a:rPr lang="en-ID" sz="1050" dirty="0" err="1"/>
              <a:t>asesoris</a:t>
            </a:r>
            <a:r>
              <a:rPr lang="en-ID" sz="1050" dirty="0"/>
              <a:t> </a:t>
            </a:r>
            <a:r>
              <a:rPr lang="en-ID" sz="1050" dirty="0" err="1"/>
              <a:t>masih</a:t>
            </a:r>
            <a:r>
              <a:rPr lang="en-ID" sz="1050" dirty="0"/>
              <a:t> </a:t>
            </a:r>
            <a:r>
              <a:rPr lang="en-ID" sz="1050" dirty="0" err="1"/>
              <a:t>menjadi</a:t>
            </a:r>
            <a:r>
              <a:rPr lang="en-ID" sz="1050" dirty="0"/>
              <a:t> </a:t>
            </a:r>
            <a:r>
              <a:rPr lang="en-ID" sz="1050" dirty="0" err="1"/>
              <a:t>andalan</a:t>
            </a:r>
            <a:r>
              <a:rPr lang="en-ID" sz="1050" dirty="0"/>
              <a:t> </a:t>
            </a:r>
            <a:r>
              <a:rPr lang="en-ID" sz="1050" dirty="0" err="1"/>
              <a:t>utama</a:t>
            </a:r>
            <a:r>
              <a:rPr lang="en-ID" sz="1050" dirty="0"/>
              <a:t> </a:t>
            </a:r>
            <a:r>
              <a:rPr lang="en-ID" sz="1050" dirty="0" err="1"/>
              <a:t>Kementrian</a:t>
            </a:r>
            <a:r>
              <a:rPr lang="en-ID" sz="1050" dirty="0"/>
              <a:t> Perindustrian di </a:t>
            </a:r>
            <a:r>
              <a:rPr lang="en-ID" sz="1050" dirty="0" err="1"/>
              <a:t>tahun</a:t>
            </a:r>
            <a:r>
              <a:rPr lang="en-ID" sz="1050" dirty="0"/>
              <a:t> 2019, </a:t>
            </a:r>
            <a:r>
              <a:rPr lang="en-ID" sz="1050" dirty="0" err="1"/>
              <a:t>karena</a:t>
            </a:r>
            <a:r>
              <a:rPr lang="en-ID" sz="1050" dirty="0"/>
              <a:t> </a:t>
            </a:r>
            <a:r>
              <a:rPr lang="en-ID" sz="1050" dirty="0" err="1"/>
              <a:t>bidang</a:t>
            </a:r>
            <a:r>
              <a:rPr lang="en-ID" sz="1050" dirty="0"/>
              <a:t> </a:t>
            </a:r>
            <a:r>
              <a:rPr lang="en-ID" sz="1050" dirty="0" err="1"/>
              <a:t>ini</a:t>
            </a:r>
            <a:r>
              <a:rPr lang="en-ID" sz="1050" dirty="0"/>
              <a:t> </a:t>
            </a:r>
            <a:r>
              <a:rPr lang="en-ID" sz="1050" dirty="0" err="1"/>
              <a:t>menyumbang</a:t>
            </a:r>
            <a:r>
              <a:rPr lang="en-ID" sz="1050" dirty="0"/>
              <a:t> </a:t>
            </a:r>
            <a:r>
              <a:rPr lang="en-ID" sz="1050" dirty="0" err="1"/>
              <a:t>kontribusi</a:t>
            </a:r>
            <a:r>
              <a:rPr lang="en-ID" sz="1050" dirty="0"/>
              <a:t> </a:t>
            </a:r>
            <a:r>
              <a:rPr lang="en-ID" sz="1050" dirty="0" err="1"/>
              <a:t>sangat</a:t>
            </a:r>
            <a:r>
              <a:rPr lang="en-ID" sz="1050" dirty="0"/>
              <a:t> </a:t>
            </a:r>
            <a:r>
              <a:rPr lang="en-ID" sz="1050" dirty="0" err="1"/>
              <a:t>besar</a:t>
            </a:r>
            <a:r>
              <a:rPr lang="en-ID" sz="1050" dirty="0"/>
              <a:t> </a:t>
            </a:r>
            <a:r>
              <a:rPr lang="en-ID" sz="1050" dirty="0" err="1"/>
              <a:t>terhadap</a:t>
            </a:r>
            <a:r>
              <a:rPr lang="en-ID" sz="1050" dirty="0"/>
              <a:t> </a:t>
            </a:r>
            <a:r>
              <a:rPr lang="en-ID" sz="1050" dirty="0" err="1"/>
              <a:t>peningkatan</a:t>
            </a:r>
            <a:r>
              <a:rPr lang="en-ID" sz="1050" dirty="0"/>
              <a:t> </a:t>
            </a:r>
            <a:r>
              <a:rPr lang="en-ID" sz="1050" dirty="0" err="1"/>
              <a:t>ekspor</a:t>
            </a:r>
            <a:r>
              <a:rPr lang="en-ID" sz="1050" dirty="0"/>
              <a:t> Nasional. </a:t>
            </a:r>
            <a:r>
              <a:rPr lang="en-ID" sz="1050" dirty="0" err="1"/>
              <a:t>Namun</a:t>
            </a:r>
            <a:r>
              <a:rPr lang="en-ID" sz="1050" dirty="0"/>
              <a:t> </a:t>
            </a:r>
            <a:r>
              <a:rPr lang="en-ID" sz="1050" dirty="0" err="1"/>
              <a:t>terdapat</a:t>
            </a:r>
            <a:r>
              <a:rPr lang="en-ID" sz="1050" dirty="0"/>
              <a:t> </a:t>
            </a:r>
            <a:r>
              <a:rPr lang="en-ID" sz="1050" dirty="0" err="1"/>
              <a:t>beberapa</a:t>
            </a:r>
            <a:r>
              <a:rPr lang="en-ID" sz="1050" dirty="0"/>
              <a:t> </a:t>
            </a:r>
            <a:r>
              <a:rPr lang="en-ID" sz="1050" dirty="0" err="1"/>
              <a:t>permasalahan</a:t>
            </a:r>
            <a:r>
              <a:rPr lang="en-ID" sz="1050" dirty="0"/>
              <a:t> yang </a:t>
            </a:r>
            <a:r>
              <a:rPr lang="en-ID" sz="1050" dirty="0" err="1"/>
              <a:t>kerap</a:t>
            </a:r>
            <a:r>
              <a:rPr lang="en-ID" sz="1050" dirty="0"/>
              <a:t> </a:t>
            </a:r>
            <a:r>
              <a:rPr lang="en-ID" sz="1050" dirty="0" err="1"/>
              <a:t>dihadapi</a:t>
            </a:r>
            <a:r>
              <a:rPr lang="en-ID" sz="1050" dirty="0"/>
              <a:t> IKM </a:t>
            </a:r>
            <a:r>
              <a:rPr lang="en-ID" sz="1050" dirty="0" err="1"/>
              <a:t>perhiasan</a:t>
            </a:r>
            <a:r>
              <a:rPr lang="en-ID" sz="1050" dirty="0"/>
              <a:t>/ </a:t>
            </a:r>
            <a:r>
              <a:rPr lang="en-ID" sz="1050" dirty="0" err="1"/>
              <a:t>asesoris</a:t>
            </a:r>
            <a:r>
              <a:rPr lang="en-ID" sz="1050" dirty="0"/>
              <a:t> </a:t>
            </a:r>
            <a:r>
              <a:rPr lang="en-ID" sz="1050" dirty="0" err="1"/>
              <a:t>dalam</a:t>
            </a:r>
            <a:r>
              <a:rPr lang="en-ID" sz="1050" dirty="0"/>
              <a:t> </a:t>
            </a:r>
            <a:r>
              <a:rPr lang="en-ID" sz="1050" dirty="0" err="1"/>
              <a:t>memasuki</a:t>
            </a:r>
            <a:r>
              <a:rPr lang="en-ID" sz="1050" dirty="0"/>
              <a:t> pasar global, </a:t>
            </a:r>
            <a:r>
              <a:rPr lang="en-ID" sz="1050" dirty="0" err="1"/>
              <a:t>antara</a:t>
            </a:r>
            <a:r>
              <a:rPr lang="en-ID" sz="1050" dirty="0"/>
              <a:t> lain: (1) </a:t>
            </a:r>
            <a:r>
              <a:rPr lang="en-ID" sz="1050" dirty="0" err="1"/>
              <a:t>hilangnya</a:t>
            </a:r>
            <a:r>
              <a:rPr lang="en-ID" sz="1050" dirty="0"/>
              <a:t> </a:t>
            </a:r>
            <a:r>
              <a:rPr lang="en-ID" sz="1050" dirty="0" err="1"/>
              <a:t>ciri</a:t>
            </a:r>
            <a:r>
              <a:rPr lang="en-ID" sz="1050" dirty="0"/>
              <a:t> </a:t>
            </a:r>
            <a:r>
              <a:rPr lang="en-ID" sz="1050" dirty="0" err="1"/>
              <a:t>khas</a:t>
            </a:r>
            <a:r>
              <a:rPr lang="en-ID" sz="1050" dirty="0"/>
              <a:t> </a:t>
            </a:r>
            <a:r>
              <a:rPr lang="en-ID" sz="1050" dirty="0" err="1"/>
              <a:t>produk</a:t>
            </a:r>
            <a:r>
              <a:rPr lang="en-ID" sz="1050" dirty="0"/>
              <a:t> </a:t>
            </a:r>
            <a:r>
              <a:rPr lang="en-ID" sz="1050" dirty="0" err="1"/>
              <a:t>dari</a:t>
            </a:r>
            <a:r>
              <a:rPr lang="en-ID" sz="1050" dirty="0"/>
              <a:t> </a:t>
            </a:r>
            <a:r>
              <a:rPr lang="en-ID" sz="1050" dirty="0" err="1"/>
              <a:t>setiap</a:t>
            </a:r>
            <a:r>
              <a:rPr lang="en-ID" sz="1050" dirty="0"/>
              <a:t> IKM </a:t>
            </a:r>
            <a:r>
              <a:rPr lang="en-ID" sz="1050" dirty="0" err="1"/>
              <a:t>sehingga</a:t>
            </a:r>
            <a:r>
              <a:rPr lang="en-ID" sz="1050" dirty="0"/>
              <a:t> </a:t>
            </a:r>
            <a:r>
              <a:rPr lang="en-ID" sz="1050" dirty="0" err="1"/>
              <a:t>desain</a:t>
            </a:r>
            <a:r>
              <a:rPr lang="en-ID" sz="1050" dirty="0"/>
              <a:t> </a:t>
            </a:r>
            <a:r>
              <a:rPr lang="en-ID" sz="1050" dirty="0" err="1"/>
              <a:t>antara</a:t>
            </a:r>
            <a:r>
              <a:rPr lang="en-ID" sz="1050" dirty="0"/>
              <a:t> IKM yang </a:t>
            </a:r>
            <a:r>
              <a:rPr lang="en-ID" sz="1050" dirty="0" err="1"/>
              <a:t>satu</a:t>
            </a:r>
            <a:r>
              <a:rPr lang="en-ID" sz="1050" dirty="0"/>
              <a:t> </a:t>
            </a:r>
            <a:r>
              <a:rPr lang="en-ID" sz="1050" dirty="0" err="1"/>
              <a:t>denganyang</a:t>
            </a:r>
            <a:r>
              <a:rPr lang="en-ID" sz="1050" dirty="0"/>
              <a:t> lain </a:t>
            </a:r>
            <a:r>
              <a:rPr lang="en-ID" sz="1050" dirty="0" err="1"/>
              <a:t>menjadi</a:t>
            </a:r>
            <a:r>
              <a:rPr lang="en-ID" sz="1050" dirty="0"/>
              <a:t> </a:t>
            </a:r>
            <a:r>
              <a:rPr lang="en-ID" sz="1050" dirty="0" err="1"/>
              <a:t>sama</a:t>
            </a:r>
            <a:r>
              <a:rPr lang="en-ID" sz="1050" dirty="0"/>
              <a:t> </a:t>
            </a:r>
            <a:r>
              <a:rPr lang="en-ID" sz="1050" dirty="0" err="1"/>
              <a:t>atau</a:t>
            </a:r>
            <a:r>
              <a:rPr lang="en-ID" sz="1050" dirty="0"/>
              <a:t> </a:t>
            </a:r>
            <a:r>
              <a:rPr lang="en-ID" sz="1050" dirty="0" err="1"/>
              <a:t>seragam</a:t>
            </a:r>
            <a:r>
              <a:rPr lang="en-ID" sz="1050" dirty="0"/>
              <a:t> dan (2) </a:t>
            </a:r>
            <a:r>
              <a:rPr lang="en-ID" sz="1050" dirty="0" err="1"/>
              <a:t>adanya</a:t>
            </a:r>
            <a:r>
              <a:rPr lang="en-ID" sz="1050" dirty="0"/>
              <a:t> </a:t>
            </a:r>
            <a:r>
              <a:rPr lang="en-ID" sz="1050" dirty="0" err="1"/>
              <a:t>jarak</a:t>
            </a:r>
            <a:r>
              <a:rPr lang="en-ID" sz="1050" dirty="0"/>
              <a:t> (gap) </a:t>
            </a:r>
            <a:r>
              <a:rPr lang="en-ID" sz="1050" dirty="0" err="1"/>
              <a:t>generasi</a:t>
            </a:r>
            <a:r>
              <a:rPr lang="en-ID" sz="1050" dirty="0"/>
              <a:t> </a:t>
            </a:r>
            <a:r>
              <a:rPr lang="en-ID" sz="1050" dirty="0" err="1"/>
              <a:t>antara</a:t>
            </a:r>
            <a:r>
              <a:rPr lang="en-ID" sz="1050" dirty="0"/>
              <a:t> </a:t>
            </a:r>
            <a:r>
              <a:rPr lang="en-ID" sz="1050" dirty="0" err="1"/>
              <a:t>pelaku</a:t>
            </a:r>
            <a:r>
              <a:rPr lang="en-ID" sz="1050" dirty="0"/>
              <a:t> industry (</a:t>
            </a:r>
            <a:r>
              <a:rPr lang="en-ID" sz="1050" dirty="0" err="1"/>
              <a:t>generasi</a:t>
            </a:r>
            <a:r>
              <a:rPr lang="en-ID" sz="1050" dirty="0"/>
              <a:t> X) </a:t>
            </a:r>
            <a:r>
              <a:rPr lang="en-ID" sz="1050" dirty="0" err="1"/>
              <a:t>dengan</a:t>
            </a:r>
            <a:r>
              <a:rPr lang="en-ID" sz="1050" dirty="0"/>
              <a:t> </a:t>
            </a:r>
            <a:r>
              <a:rPr lang="en-ID" sz="1050" dirty="0" err="1"/>
              <a:t>konsumen</a:t>
            </a:r>
            <a:r>
              <a:rPr lang="en-ID" sz="1050" dirty="0"/>
              <a:t> yang </a:t>
            </a:r>
            <a:r>
              <a:rPr lang="en-ID" sz="1050" dirty="0" err="1"/>
              <a:t>disasar</a:t>
            </a:r>
            <a:r>
              <a:rPr lang="en-ID" sz="1050" dirty="0"/>
              <a:t> (</a:t>
            </a:r>
            <a:r>
              <a:rPr lang="en-ID" sz="1050" dirty="0" err="1"/>
              <a:t>generasi</a:t>
            </a:r>
            <a:r>
              <a:rPr lang="en-ID" sz="1050" dirty="0"/>
              <a:t> </a:t>
            </a:r>
            <a:r>
              <a:rPr lang="en-ID" sz="1050" dirty="0" err="1"/>
              <a:t>milenial</a:t>
            </a:r>
            <a:r>
              <a:rPr lang="en-ID" sz="1050" dirty="0"/>
              <a:t>) </a:t>
            </a:r>
            <a:r>
              <a:rPr lang="en-ID" sz="1050" dirty="0" err="1"/>
              <a:t>sehingga</a:t>
            </a:r>
            <a:r>
              <a:rPr lang="en-ID" sz="1050" dirty="0"/>
              <a:t> </a:t>
            </a:r>
            <a:r>
              <a:rPr lang="en-ID" sz="1050" dirty="0" err="1"/>
              <a:t>membutuhkan</a:t>
            </a:r>
            <a:r>
              <a:rPr lang="en-ID" sz="1050" dirty="0"/>
              <a:t> </a:t>
            </a:r>
            <a:r>
              <a:rPr lang="en-ID" sz="1050" dirty="0" err="1"/>
              <a:t>referensi</a:t>
            </a:r>
            <a:r>
              <a:rPr lang="en-ID" sz="1050" dirty="0"/>
              <a:t> </a:t>
            </a:r>
            <a:r>
              <a:rPr lang="en-ID" sz="1050" dirty="0" err="1"/>
              <a:t>desain</a:t>
            </a:r>
            <a:r>
              <a:rPr lang="en-ID" sz="1050" dirty="0"/>
              <a:t> </a:t>
            </a:r>
            <a:r>
              <a:rPr lang="en-ID" sz="1050" dirty="0" err="1"/>
              <a:t>terkini</a:t>
            </a:r>
            <a:r>
              <a:rPr lang="en-ID" sz="1050" dirty="0"/>
              <a:t>. Oleh </a:t>
            </a:r>
            <a:r>
              <a:rPr lang="en-ID" sz="1050" dirty="0" err="1"/>
              <a:t>karena</a:t>
            </a:r>
            <a:r>
              <a:rPr lang="en-ID" sz="1050" dirty="0"/>
              <a:t> </a:t>
            </a:r>
            <a:r>
              <a:rPr lang="en-ID" sz="1050" dirty="0" err="1"/>
              <a:t>itu</a:t>
            </a:r>
            <a:r>
              <a:rPr lang="en-ID" sz="1050" dirty="0"/>
              <a:t> </a:t>
            </a:r>
            <a:r>
              <a:rPr lang="en-ID" sz="1050" dirty="0" err="1"/>
              <a:t>perlu</a:t>
            </a:r>
            <a:r>
              <a:rPr lang="en-ID" sz="1050" dirty="0"/>
              <a:t> </a:t>
            </a:r>
            <a:r>
              <a:rPr lang="en-ID" sz="1050" dirty="0" err="1"/>
              <a:t>dilakukan</a:t>
            </a:r>
            <a:r>
              <a:rPr lang="en-ID" sz="1050" dirty="0"/>
              <a:t> </a:t>
            </a:r>
            <a:r>
              <a:rPr lang="en-ID" sz="1050" dirty="0" err="1"/>
              <a:t>langkah</a:t>
            </a:r>
            <a:r>
              <a:rPr lang="en-ID" sz="1050" dirty="0"/>
              <a:t> </a:t>
            </a:r>
            <a:r>
              <a:rPr lang="en-ID" sz="1050" dirty="0" err="1"/>
              <a:t>strategis</a:t>
            </a:r>
            <a:r>
              <a:rPr lang="en-ID" sz="1050" dirty="0"/>
              <a:t> </a:t>
            </a:r>
            <a:r>
              <a:rPr lang="en-ID" sz="1050" dirty="0" err="1"/>
              <a:t>tuntuk</a:t>
            </a:r>
            <a:r>
              <a:rPr lang="en-ID" sz="1050" dirty="0"/>
              <a:t> </a:t>
            </a:r>
            <a:r>
              <a:rPr lang="en-ID" sz="1050" dirty="0" err="1"/>
              <a:t>menyelesaikan</a:t>
            </a:r>
            <a:r>
              <a:rPr lang="en-ID" sz="1050" dirty="0"/>
              <a:t> </a:t>
            </a:r>
            <a:r>
              <a:rPr lang="en-ID" sz="1050" dirty="0" err="1"/>
              <a:t>permasalahan</a:t>
            </a:r>
            <a:r>
              <a:rPr lang="en-ID" sz="1050" dirty="0"/>
              <a:t> </a:t>
            </a:r>
            <a:r>
              <a:rPr lang="en-ID" sz="1050" dirty="0" err="1"/>
              <a:t>tersebut</a:t>
            </a:r>
            <a:r>
              <a:rPr lang="en-ID" sz="1050" dirty="0"/>
              <a:t> </a:t>
            </a:r>
            <a:r>
              <a:rPr lang="en-ID" sz="1050" dirty="0" err="1"/>
              <a:t>dengan</a:t>
            </a:r>
            <a:r>
              <a:rPr lang="en-ID" sz="1050" dirty="0"/>
              <a:t> </a:t>
            </a:r>
            <a:r>
              <a:rPr lang="en-ID" sz="1050" dirty="0" err="1"/>
              <a:t>penyelenggaraan</a:t>
            </a:r>
            <a:r>
              <a:rPr lang="en-ID" sz="1050" dirty="0"/>
              <a:t> </a:t>
            </a:r>
            <a:r>
              <a:rPr lang="en-ID" sz="1050" dirty="0" err="1"/>
              <a:t>pelatihan</a:t>
            </a:r>
            <a:r>
              <a:rPr lang="en-ID" sz="1050" dirty="0"/>
              <a:t> dan </a:t>
            </a:r>
            <a:r>
              <a:rPr lang="en-ID" sz="1050" dirty="0" err="1"/>
              <a:t>pendampingan</a:t>
            </a:r>
            <a:r>
              <a:rPr lang="en-ID" sz="1050" dirty="0"/>
              <a:t> </a:t>
            </a:r>
            <a:r>
              <a:rPr lang="en-ID" sz="1050" dirty="0" err="1"/>
              <a:t>tenaga</a:t>
            </a:r>
            <a:r>
              <a:rPr lang="en-ID" sz="1050" dirty="0"/>
              <a:t> </a:t>
            </a:r>
            <a:r>
              <a:rPr lang="en-ID" sz="1050" dirty="0" err="1"/>
              <a:t>ahli</a:t>
            </a:r>
            <a:r>
              <a:rPr lang="en-ID" sz="1050" dirty="0"/>
              <a:t> </a:t>
            </a:r>
            <a:r>
              <a:rPr lang="en-ID" sz="1050" dirty="0" err="1"/>
              <a:t>desainer</a:t>
            </a:r>
            <a:r>
              <a:rPr lang="en-ID" sz="1050" dirty="0"/>
              <a:t>. Program </a:t>
            </a:r>
            <a:r>
              <a:rPr lang="en-ID" sz="1050" dirty="0" err="1"/>
              <a:t>pengabdian</a:t>
            </a:r>
            <a:r>
              <a:rPr lang="en-ID" sz="1050" dirty="0"/>
              <a:t> </a:t>
            </a:r>
            <a:r>
              <a:rPr lang="en-ID" sz="1050" dirty="0" err="1"/>
              <a:t>kepada</a:t>
            </a:r>
            <a:r>
              <a:rPr lang="en-ID" sz="1050" dirty="0"/>
              <a:t> </a:t>
            </a:r>
            <a:r>
              <a:rPr lang="en-ID" sz="1050" dirty="0" err="1"/>
              <a:t>masyarakat</a:t>
            </a:r>
            <a:r>
              <a:rPr lang="en-ID" sz="1050" dirty="0"/>
              <a:t> </a:t>
            </a:r>
            <a:r>
              <a:rPr lang="en-ID" sz="1050" dirty="0" err="1"/>
              <a:t>ini</a:t>
            </a:r>
            <a:r>
              <a:rPr lang="en-ID" sz="1050" dirty="0"/>
              <a:t> </a:t>
            </a:r>
            <a:r>
              <a:rPr lang="en-ID" sz="1050" dirty="0" err="1"/>
              <a:t>melaksanakan</a:t>
            </a:r>
            <a:r>
              <a:rPr lang="en-ID" sz="1050" dirty="0"/>
              <a:t> </a:t>
            </a:r>
            <a:r>
              <a:rPr lang="en-ID" sz="1050" dirty="0" err="1"/>
              <a:t>pendampingan</a:t>
            </a:r>
            <a:r>
              <a:rPr lang="en-ID" sz="1050" dirty="0"/>
              <a:t> </a:t>
            </a:r>
            <a:r>
              <a:rPr lang="en-ID" sz="1050" dirty="0" err="1"/>
              <a:t>desain</a:t>
            </a:r>
            <a:r>
              <a:rPr lang="en-ID" sz="1050" dirty="0"/>
              <a:t> yang </a:t>
            </a:r>
            <a:r>
              <a:rPr lang="en-ID" sz="1050" dirty="0" err="1"/>
              <a:t>disertai</a:t>
            </a:r>
            <a:r>
              <a:rPr lang="en-ID" sz="1050" dirty="0"/>
              <a:t> </a:t>
            </a:r>
            <a:r>
              <a:rPr lang="en-ID" sz="1050" dirty="0" err="1"/>
              <a:t>dengan</a:t>
            </a:r>
            <a:r>
              <a:rPr lang="en-ID" sz="1050" dirty="0"/>
              <a:t> </a:t>
            </a:r>
            <a:r>
              <a:rPr lang="en-ID" sz="1050" dirty="0" err="1"/>
              <a:t>pembuatan</a:t>
            </a:r>
            <a:r>
              <a:rPr lang="en-ID" sz="1050" dirty="0"/>
              <a:t> Bank Desain yang </a:t>
            </a:r>
            <a:r>
              <a:rPr lang="en-ID" sz="1050" dirty="0" err="1"/>
              <a:t>sesuai</a:t>
            </a:r>
            <a:r>
              <a:rPr lang="en-ID" sz="1050" dirty="0"/>
              <a:t> </a:t>
            </a:r>
            <a:r>
              <a:rPr lang="en-ID" sz="1050" dirty="0" err="1"/>
              <a:t>dengan</a:t>
            </a:r>
            <a:r>
              <a:rPr lang="en-ID" sz="1050" dirty="0"/>
              <a:t> </a:t>
            </a:r>
            <a:r>
              <a:rPr lang="en-ID" sz="1050" dirty="0" err="1"/>
              <a:t>konsep</a:t>
            </a:r>
            <a:r>
              <a:rPr lang="en-ID" sz="1050" dirty="0"/>
              <a:t> </a:t>
            </a:r>
            <a:r>
              <a:rPr lang="en-ID" sz="1050" dirty="0" err="1"/>
              <a:t>produk</a:t>
            </a:r>
            <a:r>
              <a:rPr lang="en-ID" sz="1050" dirty="0"/>
              <a:t> </a:t>
            </a:r>
            <a:r>
              <a:rPr lang="en-ID" sz="1050" dirty="0" err="1"/>
              <a:t>tiap-tiap</a:t>
            </a:r>
            <a:r>
              <a:rPr lang="en-ID" sz="1050" dirty="0"/>
              <a:t> IKM</a:t>
            </a:r>
            <a:endParaRPr lang="en-ID" sz="1050" dirty="0">
              <a:solidFill>
                <a:schemeClr val="tx1"/>
              </a:solidFill>
            </a:endParaRPr>
          </a:p>
          <a:p>
            <a:pPr marL="457200" lvl="0" indent="-298450" algn="l" rtl="0">
              <a:lnSpc>
                <a:spcPct val="105000"/>
              </a:lnSpc>
              <a:spcBef>
                <a:spcPts val="0"/>
              </a:spcBef>
              <a:spcAft>
                <a:spcPts val="0"/>
              </a:spcAft>
              <a:buSzPts val="1100"/>
              <a:buChar char="●"/>
            </a:pPr>
            <a:r>
              <a:rPr lang="en" sz="1100" dirty="0"/>
              <a:t>Output:</a:t>
            </a:r>
            <a:endParaRPr sz="1100" dirty="0"/>
          </a:p>
        </p:txBody>
      </p:sp>
      <p:pic>
        <p:nvPicPr>
          <p:cNvPr id="3" name="Picture 2">
            <a:extLst>
              <a:ext uri="{FF2B5EF4-FFF2-40B4-BE49-F238E27FC236}">
                <a16:creationId xmlns:a16="http://schemas.microsoft.com/office/drawing/2014/main" id="{89379E9B-13CE-A748-8F9B-3914C0687533}"/>
              </a:ext>
            </a:extLst>
          </p:cNvPr>
          <p:cNvPicPr>
            <a:picLocks noChangeAspect="1"/>
          </p:cNvPicPr>
          <p:nvPr/>
        </p:nvPicPr>
        <p:blipFill>
          <a:blip r:embed="rId3"/>
          <a:stretch>
            <a:fillRect/>
          </a:stretch>
        </p:blipFill>
        <p:spPr>
          <a:xfrm>
            <a:off x="5726337" y="3524644"/>
            <a:ext cx="1416335" cy="1449531"/>
          </a:xfrm>
          <a:prstGeom prst="rect">
            <a:avLst/>
          </a:prstGeom>
        </p:spPr>
      </p:pic>
      <p:pic>
        <p:nvPicPr>
          <p:cNvPr id="7" name="Picture 6">
            <a:extLst>
              <a:ext uri="{FF2B5EF4-FFF2-40B4-BE49-F238E27FC236}">
                <a16:creationId xmlns:a16="http://schemas.microsoft.com/office/drawing/2014/main" id="{81F8BCFA-7B4C-7345-BD2F-B8FC0B4A03FD}"/>
              </a:ext>
            </a:extLst>
          </p:cNvPr>
          <p:cNvPicPr>
            <a:picLocks noChangeAspect="1"/>
          </p:cNvPicPr>
          <p:nvPr/>
        </p:nvPicPr>
        <p:blipFill>
          <a:blip r:embed="rId4"/>
          <a:stretch>
            <a:fillRect/>
          </a:stretch>
        </p:blipFill>
        <p:spPr>
          <a:xfrm>
            <a:off x="3488428" y="3521090"/>
            <a:ext cx="2176951" cy="1449531"/>
          </a:xfrm>
          <a:prstGeom prst="rect">
            <a:avLst/>
          </a:prstGeom>
        </p:spPr>
      </p:pic>
      <p:pic>
        <p:nvPicPr>
          <p:cNvPr id="9" name="Picture 8">
            <a:extLst>
              <a:ext uri="{FF2B5EF4-FFF2-40B4-BE49-F238E27FC236}">
                <a16:creationId xmlns:a16="http://schemas.microsoft.com/office/drawing/2014/main" id="{F31F98E8-51BF-A94C-A504-524A488F5F47}"/>
              </a:ext>
            </a:extLst>
          </p:cNvPr>
          <p:cNvPicPr>
            <a:picLocks noChangeAspect="1"/>
          </p:cNvPicPr>
          <p:nvPr/>
        </p:nvPicPr>
        <p:blipFill>
          <a:blip r:embed="rId5"/>
          <a:stretch>
            <a:fillRect/>
          </a:stretch>
        </p:blipFill>
        <p:spPr>
          <a:xfrm>
            <a:off x="1250520" y="3521092"/>
            <a:ext cx="2176950" cy="1449530"/>
          </a:xfrm>
          <a:prstGeom prst="rect">
            <a:avLst/>
          </a:prstGeom>
        </p:spPr>
      </p:pic>
    </p:spTree>
    <p:extLst>
      <p:ext uri="{BB962C8B-B14F-4D97-AF65-F5344CB8AC3E}">
        <p14:creationId xmlns:p14="http://schemas.microsoft.com/office/powerpoint/2010/main" val="4239513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237991"/>
            <a:ext cx="8520600" cy="572700"/>
          </a:xfrm>
          <a:prstGeom prst="rect">
            <a:avLst/>
          </a:prstGeom>
        </p:spPr>
        <p:txBody>
          <a:bodyPr spcFirstLastPara="1" wrap="square" lIns="91425" tIns="91425" rIns="91425" bIns="91425" anchor="t" anchorCtr="0">
            <a:noAutofit/>
          </a:bodyPr>
          <a:lstStyle/>
          <a:p>
            <a:pPr marL="125730" lvl="0" algn="l" rtl="0">
              <a:spcBef>
                <a:spcPts val="0"/>
              </a:spcBef>
              <a:spcAft>
                <a:spcPts val="0"/>
              </a:spcAft>
              <a:buSzPts val="1620"/>
            </a:pPr>
            <a:r>
              <a:rPr lang="en" sz="1620" dirty="0" err="1"/>
              <a:t>Eksperimen</a:t>
            </a:r>
            <a:r>
              <a:rPr lang="en" sz="1620" dirty="0"/>
              <a:t> </a:t>
            </a:r>
            <a:r>
              <a:rPr lang="en" sz="1620" dirty="0" err="1"/>
              <a:t>Daun</a:t>
            </a:r>
            <a:r>
              <a:rPr lang="en" sz="1620" dirty="0"/>
              <a:t> </a:t>
            </a:r>
            <a:r>
              <a:rPr lang="en" sz="1620" dirty="0" err="1"/>
              <a:t>Sebagai</a:t>
            </a:r>
            <a:r>
              <a:rPr lang="en" sz="1620" dirty="0"/>
              <a:t> Material Dinner Ware yang Ramah </a:t>
            </a:r>
            <a:r>
              <a:rPr lang="en" sz="1620" dirty="0" err="1"/>
              <a:t>Lingkungan</a:t>
            </a:r>
            <a:endParaRPr sz="1620" dirty="0"/>
          </a:p>
        </p:txBody>
      </p:sp>
      <p:sp>
        <p:nvSpPr>
          <p:cNvPr id="91" name="Google Shape;91;p19"/>
          <p:cNvSpPr txBox="1">
            <a:spLocks noGrp="1"/>
          </p:cNvSpPr>
          <p:nvPr>
            <p:ph type="body" idx="1"/>
          </p:nvPr>
        </p:nvSpPr>
        <p:spPr>
          <a:xfrm>
            <a:off x="312538" y="853345"/>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penelitian</a:t>
            </a:r>
            <a:r>
              <a:rPr lang="en" sz="1100" dirty="0"/>
              <a:t> : </a:t>
            </a:r>
            <a:r>
              <a:rPr lang="en-US" sz="1100" dirty="0"/>
              <a:t>Kitchen ware</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2019</a:t>
            </a:r>
            <a:endParaRPr sz="1100" dirty="0"/>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a:t>Dana </a:t>
            </a:r>
            <a:r>
              <a:rPr lang="en-US" sz="1100" dirty="0" err="1"/>
              <a:t>Lokal</a:t>
            </a:r>
            <a:r>
              <a:rPr lang="en-US" sz="1100" dirty="0"/>
              <a:t> ITS, 10 Juta Rupiah</a:t>
            </a:r>
          </a:p>
          <a:p>
            <a:pPr marL="457200" lvl="0" indent="-298450" algn="l" rtl="0">
              <a:lnSpc>
                <a:spcPct val="105000"/>
              </a:lnSpc>
              <a:spcBef>
                <a:spcPts val="0"/>
              </a:spcBef>
              <a:spcAft>
                <a:spcPts val="0"/>
              </a:spcAft>
              <a:buSzPts val="1100"/>
              <a:buChar char="●"/>
            </a:pPr>
            <a:r>
              <a:rPr lang="en" sz="1100" dirty="0" err="1"/>
              <a:t>Deskripsi</a:t>
            </a:r>
            <a:r>
              <a:rPr lang="en" sz="1100" dirty="0"/>
              <a:t> </a:t>
            </a:r>
            <a:r>
              <a:rPr lang="en" sz="1100" dirty="0" err="1"/>
              <a:t>penelitian</a:t>
            </a:r>
            <a:r>
              <a:rPr lang="en" sz="1100" dirty="0"/>
              <a:t> : </a:t>
            </a:r>
            <a:r>
              <a:rPr lang="en-US" sz="1000" dirty="0" err="1"/>
              <a:t>Daun</a:t>
            </a:r>
            <a:r>
              <a:rPr lang="en-US" sz="1000" dirty="0"/>
              <a:t> </a:t>
            </a:r>
            <a:r>
              <a:rPr lang="en-US" sz="1000" dirty="0" err="1"/>
              <a:t>merupakan</a:t>
            </a:r>
            <a:r>
              <a:rPr lang="en-US" sz="1000" dirty="0"/>
              <a:t> </a:t>
            </a:r>
            <a:r>
              <a:rPr lang="en-US" sz="1000" dirty="0" err="1"/>
              <a:t>sumber</a:t>
            </a:r>
            <a:r>
              <a:rPr lang="en-US" sz="1000" dirty="0"/>
              <a:t> </a:t>
            </a:r>
            <a:r>
              <a:rPr lang="en-US" sz="1000" dirty="0" err="1"/>
              <a:t>daya</a:t>
            </a:r>
            <a:r>
              <a:rPr lang="en-US" sz="1000" dirty="0"/>
              <a:t> </a:t>
            </a:r>
            <a:r>
              <a:rPr lang="en-US" sz="1000" dirty="0" err="1"/>
              <a:t>alam</a:t>
            </a:r>
            <a:r>
              <a:rPr lang="en-US" sz="1000" dirty="0"/>
              <a:t> yang </a:t>
            </a:r>
            <a:r>
              <a:rPr lang="en-US" sz="1000" dirty="0" err="1"/>
              <a:t>berasal</a:t>
            </a:r>
            <a:r>
              <a:rPr lang="en-US" sz="1000" dirty="0"/>
              <a:t> </a:t>
            </a:r>
            <a:r>
              <a:rPr lang="en-US" sz="1000" dirty="0" err="1"/>
              <a:t>dari</a:t>
            </a:r>
            <a:r>
              <a:rPr lang="en-US" sz="1000" dirty="0"/>
              <a:t> </a:t>
            </a:r>
            <a:r>
              <a:rPr lang="en-US" sz="1000" dirty="0" err="1"/>
              <a:t>tumbuhan</a:t>
            </a:r>
            <a:r>
              <a:rPr lang="en-US" sz="1000" dirty="0"/>
              <a:t> </a:t>
            </a:r>
            <a:r>
              <a:rPr lang="en-US" sz="1000" dirty="0" err="1"/>
              <a:t>dengan</a:t>
            </a:r>
            <a:r>
              <a:rPr lang="en-US" sz="1000" dirty="0"/>
              <a:t> </a:t>
            </a:r>
            <a:r>
              <a:rPr lang="en-US" sz="1000" dirty="0" err="1"/>
              <a:t>jumlah</a:t>
            </a:r>
            <a:r>
              <a:rPr lang="en-US" sz="1000" dirty="0"/>
              <a:t> yang </a:t>
            </a:r>
            <a:r>
              <a:rPr lang="en-US" sz="1000" dirty="0" err="1"/>
              <a:t>melimpah</a:t>
            </a:r>
            <a:r>
              <a:rPr lang="en-US" sz="1000" dirty="0"/>
              <a:t> di Indonesia, </a:t>
            </a:r>
            <a:r>
              <a:rPr lang="en-US" sz="1000" dirty="0" err="1"/>
              <a:t>sehingga</a:t>
            </a:r>
            <a:r>
              <a:rPr lang="en-US" sz="1000" dirty="0"/>
              <a:t> </a:t>
            </a:r>
            <a:r>
              <a:rPr lang="en-US" sz="1000" dirty="0" err="1"/>
              <a:t>memiliki</a:t>
            </a:r>
            <a:r>
              <a:rPr lang="en-US" sz="1000" dirty="0"/>
              <a:t> </a:t>
            </a:r>
            <a:r>
              <a:rPr lang="en-US" sz="1000" dirty="0" err="1"/>
              <a:t>potensi</a:t>
            </a:r>
            <a:r>
              <a:rPr lang="en-US" sz="1000" dirty="0"/>
              <a:t> yang </a:t>
            </a:r>
            <a:r>
              <a:rPr lang="en-US" sz="1000" dirty="0" err="1"/>
              <a:t>sangat</a:t>
            </a:r>
            <a:r>
              <a:rPr lang="en-US" sz="1000" dirty="0"/>
              <a:t> </a:t>
            </a:r>
            <a:r>
              <a:rPr lang="en-US" sz="1000" dirty="0" err="1"/>
              <a:t>besar</a:t>
            </a:r>
            <a:r>
              <a:rPr lang="en-US" sz="1000" dirty="0"/>
              <a:t> </a:t>
            </a:r>
            <a:r>
              <a:rPr lang="en-US" sz="1000" dirty="0" err="1"/>
              <a:t>untuk</a:t>
            </a:r>
            <a:r>
              <a:rPr lang="en-US" sz="1000" dirty="0"/>
              <a:t> </a:t>
            </a:r>
            <a:r>
              <a:rPr lang="en-US" sz="1000" dirty="0" err="1"/>
              <a:t>dikembangkan</a:t>
            </a:r>
            <a:r>
              <a:rPr lang="en-US" sz="1000" dirty="0"/>
              <a:t> </a:t>
            </a:r>
            <a:r>
              <a:rPr lang="en-US" sz="1000" dirty="0" err="1"/>
              <a:t>menjadi</a:t>
            </a:r>
            <a:r>
              <a:rPr lang="en-US" sz="1000" dirty="0"/>
              <a:t> </a:t>
            </a:r>
            <a:r>
              <a:rPr lang="en-US" sz="1000" dirty="0" err="1"/>
              <a:t>produk</a:t>
            </a:r>
            <a:r>
              <a:rPr lang="en-US" sz="1000" dirty="0"/>
              <a:t> </a:t>
            </a:r>
            <a:r>
              <a:rPr lang="en-US" sz="1000" dirty="0" err="1"/>
              <a:t>baru</a:t>
            </a:r>
            <a:r>
              <a:rPr lang="en-US" sz="1000" dirty="0"/>
              <a:t>. Di </a:t>
            </a:r>
            <a:r>
              <a:rPr lang="en-US" sz="1000" dirty="0" err="1"/>
              <a:t>beberapa</a:t>
            </a:r>
            <a:r>
              <a:rPr lang="en-US" sz="1000" dirty="0"/>
              <a:t> negara </a:t>
            </a:r>
            <a:r>
              <a:rPr lang="en-US" sz="1000" dirty="0" err="1"/>
              <a:t>seperti</a:t>
            </a:r>
            <a:r>
              <a:rPr lang="en-US" sz="1000" dirty="0"/>
              <a:t> New Jersey, </a:t>
            </a:r>
            <a:r>
              <a:rPr lang="en-US" sz="1000" dirty="0" err="1"/>
              <a:t>Kanada</a:t>
            </a:r>
            <a:r>
              <a:rPr lang="en-US" sz="1000" dirty="0"/>
              <a:t>, </a:t>
            </a:r>
            <a:r>
              <a:rPr lang="en-US" sz="1000" dirty="0" err="1"/>
              <a:t>Jerman</a:t>
            </a:r>
            <a:r>
              <a:rPr lang="en-US" sz="1000" dirty="0"/>
              <a:t> </a:t>
            </a:r>
            <a:r>
              <a:rPr lang="en-US" sz="1000" dirty="0" err="1"/>
              <a:t>Stround</a:t>
            </a:r>
            <a:r>
              <a:rPr lang="en-US" sz="1000" dirty="0"/>
              <a:t> </a:t>
            </a:r>
            <a:r>
              <a:rPr lang="en-US" sz="1000" dirty="0" err="1"/>
              <a:t>Inggris</a:t>
            </a:r>
            <a:r>
              <a:rPr lang="en-US" sz="1000" dirty="0"/>
              <a:t>, </a:t>
            </a:r>
            <a:r>
              <a:rPr lang="en-US" sz="1000" dirty="0" err="1"/>
              <a:t>Selandia</a:t>
            </a:r>
            <a:r>
              <a:rPr lang="en-US" sz="1000" dirty="0"/>
              <a:t> </a:t>
            </a:r>
            <a:r>
              <a:rPr lang="en-US" sz="1000" dirty="0" err="1"/>
              <a:t>Baru</a:t>
            </a:r>
            <a:r>
              <a:rPr lang="en-US" sz="1000" dirty="0"/>
              <a:t> </a:t>
            </a:r>
            <a:r>
              <a:rPr lang="en-US" sz="1000" dirty="0" err="1"/>
              <a:t>telah</a:t>
            </a:r>
            <a:r>
              <a:rPr lang="en-US" sz="1000" dirty="0"/>
              <a:t> </a:t>
            </a:r>
            <a:r>
              <a:rPr lang="en-US" sz="1000" dirty="0" err="1"/>
              <a:t>mengembangkan</a:t>
            </a:r>
            <a:r>
              <a:rPr lang="en-US" sz="1000" dirty="0"/>
              <a:t> </a:t>
            </a:r>
            <a:r>
              <a:rPr lang="en-US" sz="1000" dirty="0" err="1"/>
              <a:t>produk</a:t>
            </a:r>
            <a:r>
              <a:rPr lang="en-US" sz="1000" dirty="0"/>
              <a:t> </a:t>
            </a:r>
            <a:r>
              <a:rPr lang="en-US" sz="1000" i="1" dirty="0"/>
              <a:t>disposable tableware </a:t>
            </a:r>
            <a:r>
              <a:rPr lang="en-US" sz="1000" dirty="0" err="1"/>
              <a:t>dengan</a:t>
            </a:r>
            <a:r>
              <a:rPr lang="en-US" sz="1000" dirty="0"/>
              <a:t> material </a:t>
            </a:r>
            <a:r>
              <a:rPr lang="en-US" sz="1000" dirty="0" err="1"/>
              <a:t>daun</a:t>
            </a:r>
            <a:r>
              <a:rPr lang="en-US" sz="1000" dirty="0"/>
              <a:t>. </a:t>
            </a:r>
            <a:r>
              <a:rPr lang="en-US" sz="1000" dirty="0" err="1"/>
              <a:t>Namun</a:t>
            </a:r>
            <a:r>
              <a:rPr lang="en-US" sz="1000" dirty="0"/>
              <a:t> di Indonesia </a:t>
            </a:r>
            <a:r>
              <a:rPr lang="en-US" sz="1000" dirty="0" err="1"/>
              <a:t>sendiri</a:t>
            </a:r>
            <a:r>
              <a:rPr lang="en-US" sz="1000" dirty="0"/>
              <a:t> </a:t>
            </a:r>
            <a:r>
              <a:rPr lang="en-US" sz="1000" dirty="0" err="1"/>
              <a:t>belum</a:t>
            </a:r>
            <a:r>
              <a:rPr lang="en-US" sz="1000" dirty="0"/>
              <a:t> </a:t>
            </a:r>
            <a:r>
              <a:rPr lang="en-US" sz="1000" dirty="0" err="1"/>
              <a:t>ada</a:t>
            </a:r>
            <a:r>
              <a:rPr lang="en-US" sz="1000" dirty="0"/>
              <a:t> yang </a:t>
            </a:r>
            <a:r>
              <a:rPr lang="en-US" sz="1000" dirty="0" err="1"/>
              <a:t>mengembangkan</a:t>
            </a:r>
            <a:r>
              <a:rPr lang="en-US" sz="1000" dirty="0"/>
              <a:t> </a:t>
            </a:r>
            <a:r>
              <a:rPr lang="en-US" sz="1000" dirty="0" err="1"/>
              <a:t>daun</a:t>
            </a:r>
            <a:r>
              <a:rPr lang="en-US" sz="1000" dirty="0"/>
              <a:t> </a:t>
            </a:r>
            <a:r>
              <a:rPr lang="en-US" sz="1000" dirty="0" err="1"/>
              <a:t>menjadi</a:t>
            </a:r>
            <a:r>
              <a:rPr lang="en-US" sz="1000" dirty="0"/>
              <a:t> </a:t>
            </a:r>
            <a:r>
              <a:rPr lang="en-US" sz="1000" dirty="0" err="1"/>
              <a:t>produk</a:t>
            </a:r>
            <a:r>
              <a:rPr lang="en-US" sz="1000" dirty="0"/>
              <a:t> </a:t>
            </a:r>
            <a:r>
              <a:rPr lang="en-US" sz="1000" i="1" dirty="0"/>
              <a:t>disposable tableware </a:t>
            </a:r>
            <a:r>
              <a:rPr lang="en-US" sz="1000" dirty="0"/>
              <a:t>yang </a:t>
            </a:r>
            <a:r>
              <a:rPr lang="en-US" sz="1000" dirty="0" err="1"/>
              <a:t>praktis</a:t>
            </a:r>
            <a:r>
              <a:rPr lang="en-US" sz="1000" dirty="0"/>
              <a:t>, </a:t>
            </a:r>
            <a:r>
              <a:rPr lang="en-US" sz="1000" dirty="0" err="1"/>
              <a:t>baru</a:t>
            </a:r>
            <a:r>
              <a:rPr lang="en-US" sz="1000" dirty="0"/>
              <a:t> </a:t>
            </a:r>
            <a:r>
              <a:rPr lang="en-US" sz="1000" dirty="0" err="1"/>
              <a:t>hanya</a:t>
            </a:r>
            <a:r>
              <a:rPr lang="en-US" sz="1000" dirty="0"/>
              <a:t> </a:t>
            </a:r>
            <a:r>
              <a:rPr lang="en-US" sz="1000" dirty="0" err="1"/>
              <a:t>sebagai</a:t>
            </a:r>
            <a:r>
              <a:rPr lang="en-US" sz="1000" dirty="0"/>
              <a:t> </a:t>
            </a:r>
            <a:r>
              <a:rPr lang="en-US" sz="1000" dirty="0" err="1"/>
              <a:t>alat</a:t>
            </a:r>
            <a:r>
              <a:rPr lang="en-US" sz="1000" dirty="0"/>
              <a:t> </a:t>
            </a:r>
            <a:r>
              <a:rPr lang="en-US" sz="1000" dirty="0" err="1"/>
              <a:t>bungkus</a:t>
            </a:r>
            <a:r>
              <a:rPr lang="en-US" sz="1000" dirty="0"/>
              <a:t> </a:t>
            </a:r>
            <a:r>
              <a:rPr lang="en-US" sz="1000" dirty="0" err="1"/>
              <a:t>tradisional</a:t>
            </a:r>
            <a:r>
              <a:rPr lang="en-US" sz="1000" dirty="0"/>
              <a:t> </a:t>
            </a:r>
            <a:r>
              <a:rPr lang="en-US" sz="1000" dirty="0" err="1"/>
              <a:t>saja</a:t>
            </a:r>
            <a:r>
              <a:rPr lang="en-US" sz="1000" dirty="0"/>
              <a:t>. </a:t>
            </a:r>
            <a:r>
              <a:rPr lang="en-US" sz="1000" dirty="0" err="1"/>
              <a:t>Sedangkan</a:t>
            </a:r>
            <a:r>
              <a:rPr lang="en-US" sz="1000" dirty="0"/>
              <a:t> </a:t>
            </a:r>
            <a:r>
              <a:rPr lang="en-US" sz="1000" dirty="0" err="1"/>
              <a:t>produk</a:t>
            </a:r>
            <a:r>
              <a:rPr lang="en-US" sz="1000" dirty="0"/>
              <a:t> tableware yang </a:t>
            </a:r>
            <a:r>
              <a:rPr lang="en-US" sz="1000" dirty="0" err="1"/>
              <a:t>banyak</a:t>
            </a:r>
            <a:r>
              <a:rPr lang="en-US" sz="1000" dirty="0"/>
              <a:t> </a:t>
            </a:r>
            <a:r>
              <a:rPr lang="en-US" sz="1000" dirty="0" err="1"/>
              <a:t>sekarang</a:t>
            </a:r>
            <a:r>
              <a:rPr lang="en-US" sz="1000" dirty="0"/>
              <a:t> </a:t>
            </a:r>
            <a:r>
              <a:rPr lang="en-US" sz="1000" dirty="0" err="1"/>
              <a:t>ini</a:t>
            </a:r>
            <a:r>
              <a:rPr lang="en-US" sz="1000" dirty="0"/>
              <a:t> </a:t>
            </a:r>
            <a:r>
              <a:rPr lang="en-US" sz="1000" dirty="0" err="1"/>
              <a:t>justru</a:t>
            </a:r>
            <a:r>
              <a:rPr lang="en-US" sz="1000" dirty="0"/>
              <a:t> </a:t>
            </a:r>
            <a:r>
              <a:rPr lang="en-US" sz="1000" dirty="0" err="1"/>
              <a:t>menggunakan</a:t>
            </a:r>
            <a:r>
              <a:rPr lang="en-US" sz="1000" dirty="0"/>
              <a:t> material yang </a:t>
            </a:r>
            <a:r>
              <a:rPr lang="en-US" sz="1000" dirty="0" err="1"/>
              <a:t>tidak</a:t>
            </a:r>
            <a:r>
              <a:rPr lang="en-US" sz="1000" dirty="0"/>
              <a:t> </a:t>
            </a:r>
            <a:r>
              <a:rPr lang="en-US" sz="1000" dirty="0" err="1"/>
              <a:t>ramah</a:t>
            </a:r>
            <a:r>
              <a:rPr lang="en-US" sz="1000" dirty="0"/>
              <a:t> </a:t>
            </a:r>
            <a:r>
              <a:rPr lang="en-US" sz="1000" dirty="0" err="1"/>
              <a:t>lingkungan</a:t>
            </a:r>
            <a:r>
              <a:rPr lang="en-US" sz="1000" dirty="0"/>
              <a:t> dan </a:t>
            </a:r>
            <a:r>
              <a:rPr lang="en-US" sz="1000" dirty="0" err="1"/>
              <a:t>sulit</a:t>
            </a:r>
            <a:r>
              <a:rPr lang="en-US" sz="1000" dirty="0"/>
              <a:t> </a:t>
            </a:r>
            <a:r>
              <a:rPr lang="en-US" sz="1000" dirty="0" err="1"/>
              <a:t>terutrai</a:t>
            </a:r>
            <a:r>
              <a:rPr lang="en-US" sz="1000" dirty="0"/>
              <a:t> </a:t>
            </a:r>
            <a:r>
              <a:rPr lang="en-US" sz="1000" dirty="0" err="1"/>
              <a:t>seperti</a:t>
            </a:r>
            <a:r>
              <a:rPr lang="en-US" sz="1000" dirty="0"/>
              <a:t> </a:t>
            </a:r>
            <a:r>
              <a:rPr lang="en-US" sz="1000" dirty="0" err="1"/>
              <a:t>plastik</a:t>
            </a:r>
            <a:r>
              <a:rPr lang="en-US" sz="1000" dirty="0"/>
              <a:t> dan </a:t>
            </a:r>
            <a:r>
              <a:rPr lang="en-US" sz="1000" dirty="0" err="1"/>
              <a:t>styrofoam</a:t>
            </a:r>
            <a:r>
              <a:rPr lang="en-US" sz="1000" dirty="0"/>
              <a:t>. </a:t>
            </a:r>
            <a:r>
              <a:rPr lang="en-US" sz="1000" dirty="0" err="1"/>
              <a:t>Penelitian</a:t>
            </a:r>
            <a:r>
              <a:rPr lang="en-US" sz="1000" dirty="0"/>
              <a:t> </a:t>
            </a:r>
            <a:r>
              <a:rPr lang="en-US" sz="1000" dirty="0" err="1"/>
              <a:t>ini</a:t>
            </a:r>
            <a:r>
              <a:rPr lang="en-US" sz="1000" dirty="0"/>
              <a:t> </a:t>
            </a:r>
            <a:r>
              <a:rPr lang="en-US" sz="1000" dirty="0" err="1"/>
              <a:t>dilakukan</a:t>
            </a:r>
            <a:r>
              <a:rPr lang="en-US" sz="1000" dirty="0"/>
              <a:t> </a:t>
            </a:r>
            <a:r>
              <a:rPr lang="en-US" sz="1000" dirty="0" err="1"/>
              <a:t>untuk</a:t>
            </a:r>
            <a:r>
              <a:rPr lang="en-US" sz="1000" dirty="0"/>
              <a:t> </a:t>
            </a:r>
            <a:r>
              <a:rPr lang="en-US" sz="1000" dirty="0" err="1"/>
              <a:t>menguji</a:t>
            </a:r>
            <a:r>
              <a:rPr lang="en-US" sz="1000" dirty="0"/>
              <a:t> </a:t>
            </a:r>
            <a:r>
              <a:rPr lang="en-US" sz="1000" dirty="0" err="1"/>
              <a:t>karakteristik</a:t>
            </a:r>
            <a:r>
              <a:rPr lang="en-US" sz="1000" dirty="0"/>
              <a:t> </a:t>
            </a:r>
            <a:r>
              <a:rPr lang="en-US" sz="1000" dirty="0" err="1"/>
              <a:t>daun</a:t>
            </a:r>
            <a:r>
              <a:rPr lang="en-US" sz="1000" dirty="0"/>
              <a:t> </a:t>
            </a:r>
            <a:r>
              <a:rPr lang="en-US" sz="1000" dirty="0" err="1"/>
              <a:t>seperti</a:t>
            </a:r>
            <a:r>
              <a:rPr lang="en-US" sz="1000" dirty="0"/>
              <a:t> </a:t>
            </a:r>
            <a:r>
              <a:rPr lang="en-US" sz="1000" dirty="0" err="1"/>
              <a:t>kekuatan</a:t>
            </a:r>
            <a:r>
              <a:rPr lang="en-US" sz="1000" dirty="0"/>
              <a:t> dan </a:t>
            </a:r>
            <a:r>
              <a:rPr lang="en-US" sz="1000" dirty="0" err="1"/>
              <a:t>keawetan</a:t>
            </a:r>
            <a:r>
              <a:rPr lang="en-US" sz="1000" dirty="0"/>
              <a:t> </a:t>
            </a:r>
            <a:r>
              <a:rPr lang="en-US" sz="1000" dirty="0" err="1"/>
              <a:t>daun</a:t>
            </a:r>
            <a:r>
              <a:rPr lang="en-US" sz="1000" dirty="0"/>
              <a:t>, </a:t>
            </a:r>
            <a:r>
              <a:rPr lang="en-US" sz="1000" i="1" dirty="0"/>
              <a:t>food grade</a:t>
            </a:r>
            <a:r>
              <a:rPr lang="en-US" sz="1000" dirty="0"/>
              <a:t>, dan </a:t>
            </a:r>
            <a:r>
              <a:rPr lang="en-US" sz="1000" dirty="0" err="1"/>
              <a:t>teknik</a:t>
            </a:r>
            <a:r>
              <a:rPr lang="en-US" sz="1000" dirty="0"/>
              <a:t> </a:t>
            </a:r>
            <a:r>
              <a:rPr lang="en-US" sz="1000" dirty="0" err="1"/>
              <a:t>pembuatan</a:t>
            </a:r>
            <a:r>
              <a:rPr lang="en-US" sz="1000" dirty="0"/>
              <a:t> </a:t>
            </a:r>
            <a:r>
              <a:rPr lang="en-US" sz="1000" dirty="0" err="1"/>
              <a:t>produk</a:t>
            </a:r>
            <a:r>
              <a:rPr lang="en-US" sz="1000" dirty="0"/>
              <a:t> </a:t>
            </a:r>
            <a:r>
              <a:rPr lang="en-US" sz="1000" i="1" dirty="0"/>
              <a:t>tableware</a:t>
            </a:r>
            <a:r>
              <a:rPr lang="en-US" sz="1000" dirty="0"/>
              <a:t>. </a:t>
            </a:r>
            <a:r>
              <a:rPr lang="en-US" sz="1000" dirty="0" err="1"/>
              <a:t>Metode</a:t>
            </a:r>
            <a:r>
              <a:rPr lang="en-US" sz="1000" dirty="0"/>
              <a:t> yang </a:t>
            </a:r>
            <a:r>
              <a:rPr lang="en-US" sz="1000" dirty="0" err="1"/>
              <a:t>dilakukan</a:t>
            </a:r>
            <a:r>
              <a:rPr lang="en-US" sz="1000" dirty="0"/>
              <a:t> </a:t>
            </a:r>
            <a:r>
              <a:rPr lang="en-US" sz="1000" dirty="0" err="1"/>
              <a:t>dalam</a:t>
            </a:r>
            <a:r>
              <a:rPr lang="en-US" sz="1000" dirty="0"/>
              <a:t> </a:t>
            </a:r>
            <a:r>
              <a:rPr lang="en-US" sz="1000" dirty="0" err="1"/>
              <a:t>penelitian</a:t>
            </a:r>
            <a:r>
              <a:rPr lang="en-US" sz="1000" dirty="0"/>
              <a:t> </a:t>
            </a:r>
            <a:r>
              <a:rPr lang="en-US" sz="1000" dirty="0" err="1"/>
              <a:t>ini</a:t>
            </a:r>
            <a:r>
              <a:rPr lang="en-US" sz="1000" dirty="0"/>
              <a:t> </a:t>
            </a:r>
            <a:r>
              <a:rPr lang="en-US" sz="1000" dirty="0" err="1"/>
              <a:t>adalah</a:t>
            </a:r>
            <a:r>
              <a:rPr lang="en-US" sz="1000" dirty="0"/>
              <a:t> </a:t>
            </a:r>
            <a:r>
              <a:rPr lang="en-US" sz="1000" dirty="0" err="1"/>
              <a:t>studi</a:t>
            </a:r>
            <a:r>
              <a:rPr lang="en-US" sz="1000" dirty="0"/>
              <a:t> </a:t>
            </a:r>
            <a:r>
              <a:rPr lang="en-US" sz="1000" i="1" dirty="0" err="1"/>
              <a:t>foodgrade</a:t>
            </a:r>
            <a:r>
              <a:rPr lang="en-US" sz="1000" dirty="0"/>
              <a:t>, </a:t>
            </a:r>
            <a:r>
              <a:rPr lang="en-US" sz="1000" dirty="0" err="1"/>
              <a:t>karakter</a:t>
            </a:r>
            <a:r>
              <a:rPr lang="en-US" sz="1000" dirty="0"/>
              <a:t> </a:t>
            </a:r>
            <a:r>
              <a:rPr lang="en-US" sz="1000" dirty="0" err="1"/>
              <a:t>fisik</a:t>
            </a:r>
            <a:r>
              <a:rPr lang="en-US" sz="1000" dirty="0"/>
              <a:t> </a:t>
            </a:r>
            <a:r>
              <a:rPr lang="en-US" sz="1000" dirty="0" err="1"/>
              <a:t>daun</a:t>
            </a:r>
            <a:r>
              <a:rPr lang="en-US" sz="1000" dirty="0"/>
              <a:t>, </a:t>
            </a:r>
            <a:r>
              <a:rPr lang="en-US" sz="1000" dirty="0" err="1"/>
              <a:t>kemudian</a:t>
            </a:r>
            <a:r>
              <a:rPr lang="en-US" sz="1000" dirty="0"/>
              <a:t> </a:t>
            </a:r>
            <a:r>
              <a:rPr lang="en-US" sz="1000" dirty="0" err="1"/>
              <a:t>eksperimen</a:t>
            </a:r>
            <a:r>
              <a:rPr lang="en-US" sz="1000" dirty="0"/>
              <a:t> </a:t>
            </a:r>
            <a:r>
              <a:rPr lang="en-US" sz="1000" dirty="0" err="1"/>
              <a:t>teknik</a:t>
            </a:r>
            <a:r>
              <a:rPr lang="en-US" sz="1000" dirty="0"/>
              <a:t> </a:t>
            </a:r>
            <a:r>
              <a:rPr lang="en-US" sz="1000" dirty="0" err="1"/>
              <a:t>pembuatan</a:t>
            </a:r>
            <a:r>
              <a:rPr lang="en-US" sz="1000" dirty="0"/>
              <a:t> </a:t>
            </a:r>
            <a:r>
              <a:rPr lang="en-US" sz="1000" dirty="0" err="1"/>
              <a:t>produk</a:t>
            </a:r>
            <a:r>
              <a:rPr lang="en-US" sz="1000" dirty="0"/>
              <a:t>. </a:t>
            </a:r>
            <a:r>
              <a:rPr lang="en-US" sz="1000" dirty="0" err="1"/>
              <a:t>Kemudian</a:t>
            </a:r>
            <a:r>
              <a:rPr lang="en-US" sz="1000" dirty="0"/>
              <a:t> </a:t>
            </a:r>
            <a:r>
              <a:rPr lang="en-US" sz="1000" dirty="0" err="1"/>
              <a:t>dilakukan</a:t>
            </a:r>
            <a:r>
              <a:rPr lang="en-US" sz="1000" dirty="0"/>
              <a:t> </a:t>
            </a:r>
            <a:r>
              <a:rPr lang="en-US" sz="1000" dirty="0" err="1"/>
              <a:t>evaluasi</a:t>
            </a:r>
            <a:r>
              <a:rPr lang="en-US" sz="1000" dirty="0"/>
              <a:t> </a:t>
            </a:r>
            <a:r>
              <a:rPr lang="en-US" sz="1000" dirty="0" err="1"/>
              <a:t>terhadap</a:t>
            </a:r>
            <a:r>
              <a:rPr lang="en-US" sz="1000" dirty="0"/>
              <a:t> proses </a:t>
            </a:r>
            <a:r>
              <a:rPr lang="en-US" sz="1000" dirty="0" err="1"/>
              <a:t>produksi</a:t>
            </a:r>
            <a:r>
              <a:rPr lang="en-US" sz="1000" dirty="0"/>
              <a:t>, </a:t>
            </a:r>
            <a:r>
              <a:rPr lang="en-US" sz="1000" dirty="0" err="1"/>
              <a:t>estetika</a:t>
            </a:r>
            <a:r>
              <a:rPr lang="en-US" sz="1000" dirty="0"/>
              <a:t> dan </a:t>
            </a:r>
            <a:r>
              <a:rPr lang="en-US" sz="1000" dirty="0" err="1"/>
              <a:t>persepsi</a:t>
            </a:r>
            <a:r>
              <a:rPr lang="en-US" sz="1000" dirty="0"/>
              <a:t> user </a:t>
            </a:r>
            <a:r>
              <a:rPr lang="en-US" sz="1000" dirty="0" err="1"/>
              <a:t>terhadap</a:t>
            </a:r>
            <a:r>
              <a:rPr lang="en-US" sz="1000" dirty="0"/>
              <a:t> </a:t>
            </a:r>
            <a:r>
              <a:rPr lang="en-US" sz="1000" dirty="0" err="1"/>
              <a:t>desain</a:t>
            </a:r>
            <a:r>
              <a:rPr lang="en-US" sz="1000" dirty="0"/>
              <a:t> yang </a:t>
            </a:r>
            <a:r>
              <a:rPr lang="en-US" sz="1000" dirty="0" err="1"/>
              <a:t>sudah</a:t>
            </a:r>
            <a:r>
              <a:rPr lang="en-US" sz="1000" dirty="0"/>
              <a:t> </a:t>
            </a:r>
            <a:r>
              <a:rPr lang="en-US" sz="1000" dirty="0" err="1"/>
              <a:t>dihasilkan</a:t>
            </a:r>
            <a:r>
              <a:rPr lang="en-US" sz="1000" dirty="0"/>
              <a:t>.</a:t>
            </a:r>
            <a:endParaRPr lang="en-ID" sz="1000" dirty="0"/>
          </a:p>
          <a:p>
            <a:pPr marL="457200" lvl="0" indent="-298450" algn="l" rtl="0">
              <a:lnSpc>
                <a:spcPct val="105000"/>
              </a:lnSpc>
              <a:spcBef>
                <a:spcPts val="0"/>
              </a:spcBef>
              <a:spcAft>
                <a:spcPts val="0"/>
              </a:spcAft>
              <a:buSzPts val="1100"/>
              <a:buChar char="●"/>
            </a:pPr>
            <a:r>
              <a:rPr lang="en" sz="1100" dirty="0"/>
              <a:t>Output:</a:t>
            </a:r>
            <a:endParaRPr sz="1100" dirty="0"/>
          </a:p>
        </p:txBody>
      </p:sp>
      <p:pic>
        <p:nvPicPr>
          <p:cNvPr id="3" name="Picture 2">
            <a:extLst>
              <a:ext uri="{FF2B5EF4-FFF2-40B4-BE49-F238E27FC236}">
                <a16:creationId xmlns:a16="http://schemas.microsoft.com/office/drawing/2014/main" id="{ACF82D42-6502-B64D-B649-9D561F7C6560}"/>
              </a:ext>
            </a:extLst>
          </p:cNvPr>
          <p:cNvPicPr>
            <a:picLocks noChangeAspect="1"/>
          </p:cNvPicPr>
          <p:nvPr/>
        </p:nvPicPr>
        <p:blipFill>
          <a:blip r:embed="rId3"/>
          <a:stretch>
            <a:fillRect/>
          </a:stretch>
        </p:blipFill>
        <p:spPr>
          <a:xfrm>
            <a:off x="4231120" y="3069786"/>
            <a:ext cx="1130300" cy="2006600"/>
          </a:xfrm>
          <a:prstGeom prst="rect">
            <a:avLst/>
          </a:prstGeom>
        </p:spPr>
      </p:pic>
      <p:pic>
        <p:nvPicPr>
          <p:cNvPr id="5" name="Picture 4">
            <a:extLst>
              <a:ext uri="{FF2B5EF4-FFF2-40B4-BE49-F238E27FC236}">
                <a16:creationId xmlns:a16="http://schemas.microsoft.com/office/drawing/2014/main" id="{EE4D8ED7-173E-2F42-AA6C-3385AC9BAFD5}"/>
              </a:ext>
            </a:extLst>
          </p:cNvPr>
          <p:cNvPicPr>
            <a:picLocks noChangeAspect="1"/>
          </p:cNvPicPr>
          <p:nvPr/>
        </p:nvPicPr>
        <p:blipFill>
          <a:blip r:embed="rId4"/>
          <a:stretch>
            <a:fillRect/>
          </a:stretch>
        </p:blipFill>
        <p:spPr>
          <a:xfrm>
            <a:off x="2748877" y="3091903"/>
            <a:ext cx="1409271" cy="1984483"/>
          </a:xfrm>
          <a:prstGeom prst="rect">
            <a:avLst/>
          </a:prstGeom>
        </p:spPr>
      </p:pic>
      <p:pic>
        <p:nvPicPr>
          <p:cNvPr id="7" name="Picture 6">
            <a:extLst>
              <a:ext uri="{FF2B5EF4-FFF2-40B4-BE49-F238E27FC236}">
                <a16:creationId xmlns:a16="http://schemas.microsoft.com/office/drawing/2014/main" id="{67069CCD-6E66-404F-BC95-6C14D7CC4289}"/>
              </a:ext>
            </a:extLst>
          </p:cNvPr>
          <p:cNvPicPr>
            <a:picLocks noChangeAspect="1"/>
          </p:cNvPicPr>
          <p:nvPr/>
        </p:nvPicPr>
        <p:blipFill rotWithShape="1">
          <a:blip r:embed="rId5"/>
          <a:srcRect t="20052" b="20465"/>
          <a:stretch/>
        </p:blipFill>
        <p:spPr>
          <a:xfrm>
            <a:off x="7200688" y="4261970"/>
            <a:ext cx="1277877" cy="840412"/>
          </a:xfrm>
          <a:prstGeom prst="rect">
            <a:avLst/>
          </a:prstGeom>
        </p:spPr>
      </p:pic>
      <p:pic>
        <p:nvPicPr>
          <p:cNvPr id="9" name="Picture 8">
            <a:extLst>
              <a:ext uri="{FF2B5EF4-FFF2-40B4-BE49-F238E27FC236}">
                <a16:creationId xmlns:a16="http://schemas.microsoft.com/office/drawing/2014/main" id="{F7994787-4DA2-684E-AFAB-73EB37E7022D}"/>
              </a:ext>
            </a:extLst>
          </p:cNvPr>
          <p:cNvPicPr>
            <a:picLocks noChangeAspect="1"/>
          </p:cNvPicPr>
          <p:nvPr/>
        </p:nvPicPr>
        <p:blipFill>
          <a:blip r:embed="rId6"/>
          <a:stretch>
            <a:fillRect/>
          </a:stretch>
        </p:blipFill>
        <p:spPr>
          <a:xfrm>
            <a:off x="7201175" y="3014040"/>
            <a:ext cx="1277877" cy="1364808"/>
          </a:xfrm>
          <a:prstGeom prst="rect">
            <a:avLst/>
          </a:prstGeom>
        </p:spPr>
      </p:pic>
      <p:pic>
        <p:nvPicPr>
          <p:cNvPr id="11" name="Picture 10">
            <a:extLst>
              <a:ext uri="{FF2B5EF4-FFF2-40B4-BE49-F238E27FC236}">
                <a16:creationId xmlns:a16="http://schemas.microsoft.com/office/drawing/2014/main" id="{CA3F0896-8201-2E41-8466-A383234811F2}"/>
              </a:ext>
            </a:extLst>
          </p:cNvPr>
          <p:cNvPicPr>
            <a:picLocks noChangeAspect="1"/>
          </p:cNvPicPr>
          <p:nvPr/>
        </p:nvPicPr>
        <p:blipFill>
          <a:blip r:embed="rId7"/>
          <a:stretch>
            <a:fillRect/>
          </a:stretch>
        </p:blipFill>
        <p:spPr>
          <a:xfrm>
            <a:off x="111042" y="3355450"/>
            <a:ext cx="2436339" cy="1496793"/>
          </a:xfrm>
          <a:prstGeom prst="rect">
            <a:avLst/>
          </a:prstGeom>
        </p:spPr>
      </p:pic>
      <p:pic>
        <p:nvPicPr>
          <p:cNvPr id="13" name="Picture 12">
            <a:extLst>
              <a:ext uri="{FF2B5EF4-FFF2-40B4-BE49-F238E27FC236}">
                <a16:creationId xmlns:a16="http://schemas.microsoft.com/office/drawing/2014/main" id="{48B6D6F8-8836-F74E-9BCD-35A6A5EBF603}"/>
              </a:ext>
            </a:extLst>
          </p:cNvPr>
          <p:cNvPicPr>
            <a:picLocks noChangeAspect="1"/>
          </p:cNvPicPr>
          <p:nvPr/>
        </p:nvPicPr>
        <p:blipFill>
          <a:blip r:embed="rId8"/>
          <a:stretch>
            <a:fillRect/>
          </a:stretch>
        </p:blipFill>
        <p:spPr>
          <a:xfrm>
            <a:off x="5562916" y="4382334"/>
            <a:ext cx="1547220" cy="671935"/>
          </a:xfrm>
          <a:prstGeom prst="rect">
            <a:avLst/>
          </a:prstGeom>
        </p:spPr>
      </p:pic>
      <p:pic>
        <p:nvPicPr>
          <p:cNvPr id="16" name="Picture 15">
            <a:extLst>
              <a:ext uri="{FF2B5EF4-FFF2-40B4-BE49-F238E27FC236}">
                <a16:creationId xmlns:a16="http://schemas.microsoft.com/office/drawing/2014/main" id="{19A54D2A-4689-7C47-9B23-AB6C4D17DB6A}"/>
              </a:ext>
            </a:extLst>
          </p:cNvPr>
          <p:cNvPicPr>
            <a:picLocks noChangeAspect="1"/>
          </p:cNvPicPr>
          <p:nvPr/>
        </p:nvPicPr>
        <p:blipFill>
          <a:blip r:embed="rId9"/>
          <a:stretch>
            <a:fillRect/>
          </a:stretch>
        </p:blipFill>
        <p:spPr>
          <a:xfrm>
            <a:off x="5562916" y="3069786"/>
            <a:ext cx="1547220" cy="1352192"/>
          </a:xfrm>
          <a:prstGeom prst="rect">
            <a:avLst/>
          </a:prstGeom>
        </p:spPr>
      </p:pic>
    </p:spTree>
    <p:extLst>
      <p:ext uri="{BB962C8B-B14F-4D97-AF65-F5344CB8AC3E}">
        <p14:creationId xmlns:p14="http://schemas.microsoft.com/office/powerpoint/2010/main" val="3782106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00EE-B573-AE4E-B1AF-23CD3BB20AFF}"/>
              </a:ext>
            </a:extLst>
          </p:cNvPr>
          <p:cNvSpPr>
            <a:spLocks noGrp="1"/>
          </p:cNvSpPr>
          <p:nvPr>
            <p:ph type="title"/>
          </p:nvPr>
        </p:nvSpPr>
        <p:spPr>
          <a:xfrm>
            <a:off x="311700" y="371061"/>
            <a:ext cx="8520600" cy="572700"/>
          </a:xfrm>
        </p:spPr>
        <p:txBody>
          <a:bodyPr>
            <a:normAutofit fontScale="90000"/>
          </a:bodyPr>
          <a:lstStyle/>
          <a:p>
            <a:r>
              <a:rPr lang="en-US" dirty="0" err="1"/>
              <a:t>Riset</a:t>
            </a:r>
            <a:r>
              <a:rPr lang="en-US" dirty="0"/>
              <a:t> dan </a:t>
            </a:r>
            <a:r>
              <a:rPr lang="en-US" dirty="0" err="1"/>
              <a:t>Pengabdian</a:t>
            </a:r>
            <a:endParaRPr lang="en-US" dirty="0"/>
          </a:p>
        </p:txBody>
      </p:sp>
      <p:graphicFrame>
        <p:nvGraphicFramePr>
          <p:cNvPr id="4" name="Table 4">
            <a:extLst>
              <a:ext uri="{FF2B5EF4-FFF2-40B4-BE49-F238E27FC236}">
                <a16:creationId xmlns:a16="http://schemas.microsoft.com/office/drawing/2014/main" id="{3D4AF9C6-9FA5-8C4A-A200-AD2001762843}"/>
              </a:ext>
            </a:extLst>
          </p:cNvPr>
          <p:cNvGraphicFramePr>
            <a:graphicFrameLocks noGrp="1"/>
          </p:cNvGraphicFramePr>
          <p:nvPr>
            <p:extLst>
              <p:ext uri="{D42A27DB-BD31-4B8C-83A1-F6EECF244321}">
                <p14:modId xmlns:p14="http://schemas.microsoft.com/office/powerpoint/2010/main" val="4201540412"/>
              </p:ext>
            </p:extLst>
          </p:nvPr>
        </p:nvGraphicFramePr>
        <p:xfrm>
          <a:off x="396949" y="943761"/>
          <a:ext cx="8300485" cy="4104640"/>
        </p:xfrm>
        <a:graphic>
          <a:graphicData uri="http://schemas.openxmlformats.org/drawingml/2006/table">
            <a:tbl>
              <a:tblPr firstRow="1" bandRow="1">
                <a:tableStyleId>{5940675A-B579-460E-94D1-54222C63F5DA}</a:tableStyleId>
              </a:tblPr>
              <a:tblGrid>
                <a:gridCol w="942753">
                  <a:extLst>
                    <a:ext uri="{9D8B030D-6E8A-4147-A177-3AD203B41FA5}">
                      <a16:colId xmlns:a16="http://schemas.microsoft.com/office/drawing/2014/main" val="3753248098"/>
                    </a:ext>
                  </a:extLst>
                </a:gridCol>
                <a:gridCol w="2377441">
                  <a:extLst>
                    <a:ext uri="{9D8B030D-6E8A-4147-A177-3AD203B41FA5}">
                      <a16:colId xmlns:a16="http://schemas.microsoft.com/office/drawing/2014/main" val="1935607408"/>
                    </a:ext>
                  </a:extLst>
                </a:gridCol>
                <a:gridCol w="1660097">
                  <a:extLst>
                    <a:ext uri="{9D8B030D-6E8A-4147-A177-3AD203B41FA5}">
                      <a16:colId xmlns:a16="http://schemas.microsoft.com/office/drawing/2014/main" val="3520883602"/>
                    </a:ext>
                  </a:extLst>
                </a:gridCol>
                <a:gridCol w="1660097">
                  <a:extLst>
                    <a:ext uri="{9D8B030D-6E8A-4147-A177-3AD203B41FA5}">
                      <a16:colId xmlns:a16="http://schemas.microsoft.com/office/drawing/2014/main" val="1891468629"/>
                    </a:ext>
                  </a:extLst>
                </a:gridCol>
                <a:gridCol w="1660097">
                  <a:extLst>
                    <a:ext uri="{9D8B030D-6E8A-4147-A177-3AD203B41FA5}">
                      <a16:colId xmlns:a16="http://schemas.microsoft.com/office/drawing/2014/main" val="1200074675"/>
                    </a:ext>
                  </a:extLst>
                </a:gridCol>
              </a:tblGrid>
              <a:tr h="370840">
                <a:tc>
                  <a:txBody>
                    <a:bodyPr/>
                    <a:lstStyle/>
                    <a:p>
                      <a:r>
                        <a:rPr lang="en-US" sz="1100" dirty="0" err="1"/>
                        <a:t>Tahun</a:t>
                      </a:r>
                      <a:endParaRPr lang="en-US" sz="1100" dirty="0"/>
                    </a:p>
                  </a:txBody>
                  <a:tcPr/>
                </a:tc>
                <a:tc>
                  <a:txBody>
                    <a:bodyPr/>
                    <a:lstStyle/>
                    <a:p>
                      <a:r>
                        <a:rPr lang="en-US" sz="1100" dirty="0" err="1"/>
                        <a:t>Judul</a:t>
                      </a:r>
                      <a:endParaRPr lang="en-US" sz="1100" dirty="0"/>
                    </a:p>
                  </a:txBody>
                  <a:tcPr/>
                </a:tc>
                <a:tc>
                  <a:txBody>
                    <a:bodyPr/>
                    <a:lstStyle/>
                    <a:p>
                      <a:r>
                        <a:rPr lang="en-US" sz="1100" dirty="0" err="1"/>
                        <a:t>Anggota</a:t>
                      </a:r>
                      <a:r>
                        <a:rPr lang="en-US" sz="1100" dirty="0"/>
                        <a:t> </a:t>
                      </a:r>
                      <a:r>
                        <a:rPr lang="en-US" sz="1100" dirty="0" err="1"/>
                        <a:t>Peneliti</a:t>
                      </a:r>
                      <a:r>
                        <a:rPr lang="en-US" sz="1100" dirty="0"/>
                        <a:t> </a:t>
                      </a:r>
                    </a:p>
                  </a:txBody>
                  <a:tcPr/>
                </a:tc>
                <a:tc>
                  <a:txBody>
                    <a:bodyPr/>
                    <a:lstStyle/>
                    <a:p>
                      <a:r>
                        <a:rPr lang="en-US" sz="1100"/>
                        <a:t>Skema</a:t>
                      </a:r>
                      <a:endParaRPr lang="en-US" sz="1100" dirty="0"/>
                    </a:p>
                  </a:txBody>
                  <a:tcPr/>
                </a:tc>
                <a:tc>
                  <a:txBody>
                    <a:bodyPr/>
                    <a:lstStyle/>
                    <a:p>
                      <a:r>
                        <a:rPr lang="en-US" sz="1100"/>
                        <a:t>Dana</a:t>
                      </a:r>
                      <a:endParaRPr lang="en-US" sz="1100" dirty="0"/>
                    </a:p>
                  </a:txBody>
                  <a:tcPr/>
                </a:tc>
                <a:extLst>
                  <a:ext uri="{0D108BD9-81ED-4DB2-BD59-A6C34878D82A}">
                    <a16:rowId xmlns:a16="http://schemas.microsoft.com/office/drawing/2014/main" val="2276819579"/>
                  </a:ext>
                </a:extLst>
              </a:tr>
              <a:tr h="370840">
                <a:tc>
                  <a:txBody>
                    <a:bodyPr/>
                    <a:lstStyle/>
                    <a:p>
                      <a:r>
                        <a:rPr lang="en-US" sz="1100" dirty="0"/>
                        <a:t>2018</a:t>
                      </a:r>
                    </a:p>
                  </a:txBody>
                  <a:tcPr/>
                </a:tc>
                <a:tc>
                  <a:txBody>
                    <a:bodyPr/>
                    <a:lstStyle/>
                    <a:p>
                      <a:r>
                        <a:rPr lang="en-ID" sz="1100" dirty="0" err="1"/>
                        <a:t>Prototipe</a:t>
                      </a:r>
                      <a:r>
                        <a:rPr lang="en-ID" sz="1100" dirty="0"/>
                        <a:t> </a:t>
                      </a:r>
                      <a:r>
                        <a:rPr lang="en-ID" sz="1100" dirty="0" err="1"/>
                        <a:t>Mesin</a:t>
                      </a:r>
                      <a:r>
                        <a:rPr lang="en-ID" sz="1100" dirty="0"/>
                        <a:t> CNC 3 Axis </a:t>
                      </a:r>
                      <a:r>
                        <a:rPr lang="en-ID" sz="1100" dirty="0" err="1"/>
                        <a:t>Sederhana</a:t>
                      </a:r>
                      <a:r>
                        <a:rPr lang="en-ID" sz="1100" dirty="0"/>
                        <a:t> </a:t>
                      </a:r>
                      <a:r>
                        <a:rPr lang="en-ID" sz="1100" dirty="0" err="1"/>
                        <a:t>Untuk</a:t>
                      </a:r>
                      <a:r>
                        <a:rPr lang="en-ID" sz="1100" dirty="0"/>
                        <a:t> IKM </a:t>
                      </a:r>
                      <a:r>
                        <a:rPr lang="en-ID" sz="1100" dirty="0" err="1"/>
                        <a:t>Mainan</a:t>
                      </a:r>
                      <a:r>
                        <a:rPr lang="en-ID" sz="1100" dirty="0"/>
                        <a:t> </a:t>
                      </a:r>
                      <a:r>
                        <a:rPr lang="en-ID" sz="1100" dirty="0" err="1"/>
                        <a:t>Edukasi</a:t>
                      </a:r>
                      <a:r>
                        <a:rPr lang="en-ID" sz="1100" dirty="0"/>
                        <a:t> </a:t>
                      </a:r>
                      <a:r>
                        <a:rPr lang="en-ID" sz="1100" dirty="0" err="1"/>
                        <a:t>Berbahan</a:t>
                      </a:r>
                      <a:r>
                        <a:rPr lang="en-ID" sz="1100" dirty="0"/>
                        <a:t> Kayu</a:t>
                      </a:r>
                      <a:endParaRPr lang="en-US" sz="1100" dirty="0"/>
                    </a:p>
                  </a:txBody>
                  <a:tcPr/>
                </a:tc>
                <a:tc>
                  <a:txBody>
                    <a:bodyPr/>
                    <a:lstStyle/>
                    <a:p>
                      <a:r>
                        <a:rPr lang="en-US" sz="1100" dirty="0" err="1"/>
                        <a:t>Andhika</a:t>
                      </a:r>
                      <a:r>
                        <a:rPr lang="en-US" sz="1100" dirty="0"/>
                        <a:t> </a:t>
                      </a:r>
                      <a:r>
                        <a:rPr lang="en-US" sz="1100" dirty="0" err="1"/>
                        <a:t>Estiyono</a:t>
                      </a:r>
                      <a:r>
                        <a:rPr lang="en-US" sz="1100" dirty="0"/>
                        <a:t>, S.T., M.T.</a:t>
                      </a:r>
                    </a:p>
                  </a:txBody>
                  <a:tcPr/>
                </a:tc>
                <a:tc>
                  <a:txBody>
                    <a:bodyPr/>
                    <a:lstStyle/>
                    <a:p>
                      <a:r>
                        <a:rPr lang="en-US" sz="1100" dirty="0"/>
                        <a:t>Program CPPBT</a:t>
                      </a:r>
                    </a:p>
                  </a:txBody>
                  <a:tcPr/>
                </a:tc>
                <a:tc>
                  <a:txBody>
                    <a:bodyPr/>
                    <a:lstStyle/>
                    <a:p>
                      <a:r>
                        <a:rPr lang="en-US" sz="1100" dirty="0"/>
                        <a:t>380 Juta Rupiah</a:t>
                      </a:r>
                    </a:p>
                  </a:txBody>
                  <a:tcPr/>
                </a:tc>
                <a:extLst>
                  <a:ext uri="{0D108BD9-81ED-4DB2-BD59-A6C34878D82A}">
                    <a16:rowId xmlns:a16="http://schemas.microsoft.com/office/drawing/2014/main" val="3266090384"/>
                  </a:ext>
                </a:extLst>
              </a:tr>
              <a:tr h="370840">
                <a:tc>
                  <a:txBody>
                    <a:bodyPr/>
                    <a:lstStyle/>
                    <a:p>
                      <a:r>
                        <a:rPr lang="en-US" sz="1100" dirty="0"/>
                        <a:t>2019</a:t>
                      </a:r>
                    </a:p>
                  </a:txBody>
                  <a:tcPr/>
                </a:tc>
                <a:tc>
                  <a:txBody>
                    <a:bodyPr/>
                    <a:lstStyle/>
                    <a:p>
                      <a:r>
                        <a:rPr lang="en-US" sz="1100"/>
                        <a:t>Desain Sespan Tandem Smaping Kiri Lepas-Pasang Untuk Sepeda Dengan Mengayuh </a:t>
                      </a:r>
                      <a:endParaRPr lang="en-US" sz="1100" dirty="0"/>
                    </a:p>
                  </a:txBody>
                  <a:tcPr/>
                </a:tc>
                <a:tc>
                  <a:txBody>
                    <a:bodyPr/>
                    <a:lstStyle/>
                    <a:p>
                      <a:r>
                        <a:rPr lang="en-US" sz="1100" dirty="0"/>
                        <a:t>Drs. </a:t>
                      </a:r>
                      <a:r>
                        <a:rPr lang="en-US" sz="1100" dirty="0" err="1"/>
                        <a:t>Taufik</a:t>
                      </a:r>
                      <a:r>
                        <a:rPr lang="en-US" sz="1100" dirty="0"/>
                        <a:t> </a:t>
                      </a:r>
                      <a:r>
                        <a:rPr lang="en-US" sz="1100" dirty="0" err="1"/>
                        <a:t>Hidayat</a:t>
                      </a:r>
                      <a:r>
                        <a:rPr lang="en-US" sz="1100" dirty="0"/>
                        <a:t>, M.T.</a:t>
                      </a:r>
                    </a:p>
                  </a:txBody>
                  <a:tcPr/>
                </a:tc>
                <a:tc>
                  <a:txBody>
                    <a:bodyPr/>
                    <a:lstStyle/>
                    <a:p>
                      <a:r>
                        <a:rPr lang="en-US" sz="1100"/>
                        <a:t>Dana Lokal ITS Pendukung Unggulan</a:t>
                      </a:r>
                      <a:endParaRPr lang="en-US" sz="1100" dirty="0"/>
                    </a:p>
                  </a:txBody>
                  <a:tcPr/>
                </a:tc>
                <a:tc>
                  <a:txBody>
                    <a:bodyPr/>
                    <a:lstStyle/>
                    <a:p>
                      <a:r>
                        <a:rPr lang="en-US" sz="1100" dirty="0"/>
                        <a:t>60 Juta Rupiah</a:t>
                      </a:r>
                    </a:p>
                  </a:txBody>
                  <a:tcPr/>
                </a:tc>
                <a:extLst>
                  <a:ext uri="{0D108BD9-81ED-4DB2-BD59-A6C34878D82A}">
                    <a16:rowId xmlns:a16="http://schemas.microsoft.com/office/drawing/2014/main" val="1188490261"/>
                  </a:ext>
                </a:extLst>
              </a:tr>
              <a:tr h="370840">
                <a:tc>
                  <a:txBody>
                    <a:bodyPr/>
                    <a:lstStyle/>
                    <a:p>
                      <a:r>
                        <a:rPr lang="en-US" sz="1100" dirty="0"/>
                        <a:t>2019</a:t>
                      </a:r>
                    </a:p>
                  </a:txBody>
                  <a:tcPr/>
                </a:tc>
                <a:tc>
                  <a:txBody>
                    <a:bodyPr/>
                    <a:lstStyle/>
                    <a:p>
                      <a:r>
                        <a:rPr lang="en-US" sz="1100" dirty="0"/>
                        <a:t>Desain Workstation Dental Simulator </a:t>
                      </a:r>
                      <a:r>
                        <a:rPr lang="en-US" sz="1100" dirty="0" err="1"/>
                        <a:t>Untuk</a:t>
                      </a:r>
                      <a:r>
                        <a:rPr lang="en-US" sz="1100" dirty="0"/>
                        <a:t> </a:t>
                      </a:r>
                      <a:r>
                        <a:rPr lang="en-US" sz="1100" dirty="0" err="1"/>
                        <a:t>Laboratorium</a:t>
                      </a:r>
                      <a:r>
                        <a:rPr lang="en-US" sz="1100" dirty="0"/>
                        <a:t> </a:t>
                      </a:r>
                      <a:r>
                        <a:rPr lang="en-US" sz="1100" dirty="0" err="1"/>
                        <a:t>Fakultas</a:t>
                      </a:r>
                      <a:r>
                        <a:rPr lang="en-US" sz="1100" dirty="0"/>
                        <a:t> </a:t>
                      </a:r>
                      <a:r>
                        <a:rPr lang="en-US" sz="1100" dirty="0" err="1"/>
                        <a:t>Kedokteran</a:t>
                      </a:r>
                      <a:r>
                        <a:rPr lang="en-US" sz="1100" dirty="0"/>
                        <a:t> Gigi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t>Ari </a:t>
                      </a:r>
                      <a:r>
                        <a:rPr lang="en-US" sz="1100" dirty="0" err="1"/>
                        <a:t>Dwi</a:t>
                      </a:r>
                      <a:r>
                        <a:rPr lang="en-US" sz="1100" dirty="0"/>
                        <a:t> </a:t>
                      </a:r>
                      <a:r>
                        <a:rPr lang="en-US" sz="1100" dirty="0" err="1"/>
                        <a:t>Krisbianto</a:t>
                      </a:r>
                      <a:r>
                        <a:rPr lang="en-US" sz="1100" dirty="0"/>
                        <a:t>, S.T., M.Ds.</a:t>
                      </a:r>
                    </a:p>
                    <a:p>
                      <a:endParaRPr lang="en-US" sz="1100" dirty="0"/>
                    </a:p>
                  </a:txBody>
                  <a:tcPr/>
                </a:tc>
                <a:tc>
                  <a:txBody>
                    <a:bodyPr/>
                    <a:lstStyle/>
                    <a:p>
                      <a:r>
                        <a:rPr lang="en-US" sz="1100" dirty="0"/>
                        <a:t>Dana </a:t>
                      </a:r>
                      <a:r>
                        <a:rPr lang="en-US" sz="1100" dirty="0" err="1"/>
                        <a:t>Lokal</a:t>
                      </a:r>
                      <a:r>
                        <a:rPr lang="en-US" sz="1100" dirty="0"/>
                        <a:t> ITS</a:t>
                      </a:r>
                    </a:p>
                  </a:txBody>
                  <a:tcPr/>
                </a:tc>
                <a:tc>
                  <a:txBody>
                    <a:bodyPr/>
                    <a:lstStyle/>
                    <a:p>
                      <a:r>
                        <a:rPr lang="en-US" sz="1100" dirty="0"/>
                        <a:t>50 Juta Rupiah</a:t>
                      </a:r>
                    </a:p>
                  </a:txBody>
                  <a:tcPr/>
                </a:tc>
                <a:extLst>
                  <a:ext uri="{0D108BD9-81ED-4DB2-BD59-A6C34878D82A}">
                    <a16:rowId xmlns:a16="http://schemas.microsoft.com/office/drawing/2014/main" val="56667848"/>
                  </a:ext>
                </a:extLst>
              </a:tr>
              <a:tr h="370840">
                <a:tc>
                  <a:txBody>
                    <a:bodyPr/>
                    <a:lstStyle/>
                    <a:p>
                      <a:r>
                        <a:rPr lang="en-US" sz="1100" dirty="0"/>
                        <a:t>2019</a:t>
                      </a:r>
                    </a:p>
                  </a:txBody>
                  <a:tcPr/>
                </a:tc>
                <a:tc>
                  <a:txBody>
                    <a:bodyPr/>
                    <a:lstStyle/>
                    <a:p>
                      <a:r>
                        <a:rPr lang="en-US" sz="1100" dirty="0" err="1"/>
                        <a:t>Eksperimen</a:t>
                      </a:r>
                      <a:r>
                        <a:rPr lang="en-US" sz="1100" dirty="0"/>
                        <a:t> </a:t>
                      </a:r>
                      <a:r>
                        <a:rPr lang="en-US" sz="1100" dirty="0" err="1"/>
                        <a:t>Daun</a:t>
                      </a:r>
                      <a:r>
                        <a:rPr lang="en-US" sz="1100" dirty="0"/>
                        <a:t> </a:t>
                      </a:r>
                      <a:r>
                        <a:rPr lang="en-US" sz="1100" dirty="0" err="1"/>
                        <a:t>Sebagai</a:t>
                      </a:r>
                      <a:r>
                        <a:rPr lang="en-US" sz="1100" dirty="0"/>
                        <a:t> Material Dinner Ware yang Ramah </a:t>
                      </a:r>
                      <a:r>
                        <a:rPr lang="en-US" sz="1100" dirty="0" err="1"/>
                        <a:t>Lingkungan</a:t>
                      </a:r>
                      <a:endParaRPr lang="en-ID" sz="1400" b="0" i="0" u="none" strike="noStrike" cap="none" dirty="0">
                        <a:solidFill>
                          <a:schemeClr val="tx1"/>
                        </a:solidFill>
                        <a:effectLst/>
                        <a:latin typeface="+mn-lt"/>
                        <a:ea typeface="+mn-ea"/>
                        <a:cs typeface="+mn-cs"/>
                        <a:sym typeface="Arial"/>
                      </a:endParaRPr>
                    </a:p>
                  </a:txBody>
                  <a:tcPr/>
                </a:tc>
                <a:tc>
                  <a:txBody>
                    <a:bodyPr/>
                    <a:lstStyle/>
                    <a:p>
                      <a:r>
                        <a:rPr lang="en-US" sz="1100" dirty="0" err="1"/>
                        <a:t>Primaditya</a:t>
                      </a:r>
                      <a:r>
                        <a:rPr lang="en-US" sz="1100" dirty="0"/>
                        <a:t>, </a:t>
                      </a:r>
                      <a:r>
                        <a:rPr lang="en-US" sz="1100" dirty="0" err="1"/>
                        <a:t>S.Sn</a:t>
                      </a:r>
                      <a:r>
                        <a:rPr lang="en-US" sz="1100" dirty="0"/>
                        <a:t>., M.Ds.</a:t>
                      </a:r>
                    </a:p>
                  </a:txBody>
                  <a:tcPr/>
                </a:tc>
                <a:tc>
                  <a:txBody>
                    <a:bodyPr/>
                    <a:lstStyle/>
                    <a:p>
                      <a:r>
                        <a:rPr lang="en-US" sz="1100" dirty="0"/>
                        <a:t>Dana </a:t>
                      </a:r>
                      <a:r>
                        <a:rPr lang="en-US" sz="1100" dirty="0" err="1"/>
                        <a:t>Lokal</a:t>
                      </a:r>
                      <a:r>
                        <a:rPr lang="en-US" sz="1100" dirty="0"/>
                        <a:t> ITS</a:t>
                      </a:r>
                    </a:p>
                  </a:txBody>
                  <a:tcPr/>
                </a:tc>
                <a:tc>
                  <a:txBody>
                    <a:bodyPr/>
                    <a:lstStyle/>
                    <a:p>
                      <a:r>
                        <a:rPr lang="en-US" sz="1100" dirty="0"/>
                        <a:t>10 Juta Rupiah</a:t>
                      </a:r>
                    </a:p>
                  </a:txBody>
                  <a:tcPr/>
                </a:tc>
                <a:extLst>
                  <a:ext uri="{0D108BD9-81ED-4DB2-BD59-A6C34878D82A}">
                    <a16:rowId xmlns:a16="http://schemas.microsoft.com/office/drawing/2014/main" val="480076751"/>
                  </a:ext>
                </a:extLst>
              </a:tr>
              <a:tr h="370840">
                <a:tc>
                  <a:txBody>
                    <a:bodyPr/>
                    <a:lstStyle/>
                    <a:p>
                      <a:r>
                        <a:rPr lang="en-US" sz="1100" dirty="0"/>
                        <a:t>2020</a:t>
                      </a:r>
                    </a:p>
                  </a:txBody>
                  <a:tcPr/>
                </a:tc>
                <a:tc>
                  <a:txBody>
                    <a:bodyPr/>
                    <a:lstStyle/>
                    <a:p>
                      <a:r>
                        <a:rPr lang="en" sz="1100" dirty="0" err="1"/>
                        <a:t>Konsep</a:t>
                      </a:r>
                      <a:r>
                        <a:rPr lang="en" sz="1100" dirty="0"/>
                        <a:t> </a:t>
                      </a:r>
                      <a:r>
                        <a:rPr lang="en" sz="1100" dirty="0" err="1"/>
                        <a:t>Pengembangan</a:t>
                      </a:r>
                      <a:r>
                        <a:rPr lang="en" sz="1100" dirty="0"/>
                        <a:t> Desain </a:t>
                      </a:r>
                      <a:r>
                        <a:rPr lang="en" sz="1100" dirty="0" err="1"/>
                        <a:t>Meja</a:t>
                      </a:r>
                      <a:r>
                        <a:rPr lang="en" sz="1100" dirty="0"/>
                        <a:t> </a:t>
                      </a:r>
                      <a:r>
                        <a:rPr lang="en" sz="1100" dirty="0" err="1"/>
                        <a:t>Kursi</a:t>
                      </a:r>
                      <a:r>
                        <a:rPr lang="en" sz="1100" dirty="0"/>
                        <a:t> Taman Kanak Kanak </a:t>
                      </a:r>
                      <a:r>
                        <a:rPr lang="en" sz="1100" dirty="0" err="1"/>
                        <a:t>Sebagai</a:t>
                      </a:r>
                      <a:r>
                        <a:rPr lang="en" sz="1100" dirty="0"/>
                        <a:t> Sarana </a:t>
                      </a:r>
                      <a:r>
                        <a:rPr lang="en" sz="1100" dirty="0" err="1"/>
                        <a:t>Pendukung</a:t>
                      </a:r>
                      <a:r>
                        <a:rPr lang="en" sz="1100" dirty="0"/>
                        <a:t> </a:t>
                      </a:r>
                      <a:r>
                        <a:rPr lang="en" sz="1100" dirty="0" err="1"/>
                        <a:t>Pembelajaran</a:t>
                      </a:r>
                      <a:r>
                        <a:rPr lang="en" sz="1100" dirty="0"/>
                        <a:t> yang </a:t>
                      </a:r>
                      <a:r>
                        <a:rPr lang="en" sz="1100" dirty="0" err="1"/>
                        <a:t>Interaktif</a:t>
                      </a:r>
                      <a:endParaRPr lang="en-US" sz="1100" dirty="0"/>
                    </a:p>
                  </a:txBody>
                  <a:tcPr/>
                </a:tc>
                <a:tc>
                  <a:txBody>
                    <a:bodyPr/>
                    <a:lstStyle/>
                    <a:p>
                      <a:r>
                        <a:rPr lang="en-US" sz="1100" dirty="0"/>
                        <a:t>Drs. </a:t>
                      </a:r>
                      <a:r>
                        <a:rPr lang="en-US" sz="1100" dirty="0" err="1"/>
                        <a:t>Taufik</a:t>
                      </a:r>
                      <a:r>
                        <a:rPr lang="en-US" sz="1100" dirty="0"/>
                        <a:t> </a:t>
                      </a:r>
                      <a:r>
                        <a:rPr lang="en-US" sz="1100" dirty="0" err="1"/>
                        <a:t>hidayat</a:t>
                      </a:r>
                      <a:r>
                        <a:rPr lang="en-US" sz="1100" dirty="0"/>
                        <a:t>, M.T.</a:t>
                      </a:r>
                    </a:p>
                  </a:txBody>
                  <a:tcPr/>
                </a:tc>
                <a:tc>
                  <a:txBody>
                    <a:bodyPr/>
                    <a:lstStyle/>
                    <a:p>
                      <a:r>
                        <a:rPr lang="en-US" sz="1100" dirty="0"/>
                        <a:t>Dana </a:t>
                      </a:r>
                      <a:r>
                        <a:rPr lang="en-US" sz="1100" dirty="0" err="1"/>
                        <a:t>Lokal</a:t>
                      </a:r>
                      <a:r>
                        <a:rPr lang="en-US" sz="1100" dirty="0"/>
                        <a:t> ITS</a:t>
                      </a:r>
                    </a:p>
                  </a:txBody>
                  <a:tcPr/>
                </a:tc>
                <a:tc>
                  <a:txBody>
                    <a:bodyPr/>
                    <a:lstStyle/>
                    <a:p>
                      <a:r>
                        <a:rPr lang="en-US" sz="1100" dirty="0"/>
                        <a:t>10 Juta Rupiah</a:t>
                      </a:r>
                    </a:p>
                  </a:txBody>
                  <a:tcPr/>
                </a:tc>
                <a:extLst>
                  <a:ext uri="{0D108BD9-81ED-4DB2-BD59-A6C34878D82A}">
                    <a16:rowId xmlns:a16="http://schemas.microsoft.com/office/drawing/2014/main" val="1439526554"/>
                  </a:ext>
                </a:extLst>
              </a:tr>
              <a:tr h="370840">
                <a:tc>
                  <a:txBody>
                    <a:bodyPr/>
                    <a:lstStyle/>
                    <a:p>
                      <a:r>
                        <a:rPr lang="en-US" sz="1100" dirty="0"/>
                        <a:t>2020</a:t>
                      </a:r>
                    </a:p>
                  </a:txBody>
                  <a:tcPr/>
                </a:tc>
                <a:tc>
                  <a:txBody>
                    <a:bodyPr/>
                    <a:lstStyle/>
                    <a:p>
                      <a:r>
                        <a:rPr lang="en-US" sz="1100" dirty="0"/>
                        <a:t>Desain </a:t>
                      </a:r>
                      <a:r>
                        <a:rPr lang="en-US" sz="1100" dirty="0" err="1"/>
                        <a:t>Perhiasan</a:t>
                      </a:r>
                      <a:r>
                        <a:rPr lang="en-US" sz="1100" dirty="0"/>
                        <a:t> Multiform Lintas </a:t>
                      </a:r>
                      <a:r>
                        <a:rPr lang="en-US" sz="1100" dirty="0" err="1"/>
                        <a:t>Tipe</a:t>
                      </a: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t>Ari </a:t>
                      </a:r>
                      <a:r>
                        <a:rPr lang="en-US" sz="1100" dirty="0" err="1"/>
                        <a:t>Dwi</a:t>
                      </a:r>
                      <a:r>
                        <a:rPr lang="en-US" sz="1100" dirty="0"/>
                        <a:t> </a:t>
                      </a:r>
                      <a:r>
                        <a:rPr lang="en-US" sz="1100" dirty="0" err="1"/>
                        <a:t>Krisbianto</a:t>
                      </a:r>
                      <a:r>
                        <a:rPr lang="en-US" sz="1100" dirty="0"/>
                        <a:t>, S.T., M.Ds.</a:t>
                      </a:r>
                    </a:p>
                    <a:p>
                      <a:endParaRPr lang="en-US" sz="1100" dirty="0"/>
                    </a:p>
                  </a:txBody>
                  <a:tcPr/>
                </a:tc>
                <a:tc>
                  <a:txBody>
                    <a:bodyPr/>
                    <a:lstStyle/>
                    <a:p>
                      <a:r>
                        <a:rPr lang="en-US" sz="1100" dirty="0"/>
                        <a:t>Dana </a:t>
                      </a:r>
                      <a:r>
                        <a:rPr lang="en-US" sz="1100" dirty="0" err="1"/>
                        <a:t>Lokal</a:t>
                      </a:r>
                      <a:endParaRPr lang="en-US" sz="1100" dirty="0"/>
                    </a:p>
                  </a:txBody>
                  <a:tcPr/>
                </a:tc>
                <a:tc>
                  <a:txBody>
                    <a:bodyPr/>
                    <a:lstStyle/>
                    <a:p>
                      <a:r>
                        <a:rPr lang="en-US" sz="1100" dirty="0"/>
                        <a:t>37 Juta Rupiah</a:t>
                      </a:r>
                    </a:p>
                  </a:txBody>
                  <a:tcPr/>
                </a:tc>
                <a:extLst>
                  <a:ext uri="{0D108BD9-81ED-4DB2-BD59-A6C34878D82A}">
                    <a16:rowId xmlns:a16="http://schemas.microsoft.com/office/drawing/2014/main" val="3509628225"/>
                  </a:ext>
                </a:extLst>
              </a:tr>
            </a:tbl>
          </a:graphicData>
        </a:graphic>
      </p:graphicFrame>
    </p:spTree>
    <p:extLst>
      <p:ext uri="{BB962C8B-B14F-4D97-AF65-F5344CB8AC3E}">
        <p14:creationId xmlns:p14="http://schemas.microsoft.com/office/powerpoint/2010/main" val="880130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237991"/>
            <a:ext cx="8520600" cy="572700"/>
          </a:xfrm>
          <a:prstGeom prst="rect">
            <a:avLst/>
          </a:prstGeom>
        </p:spPr>
        <p:txBody>
          <a:bodyPr spcFirstLastPara="1" wrap="square" lIns="91425" tIns="91425" rIns="91425" bIns="91425" anchor="t" anchorCtr="0">
            <a:noAutofit/>
          </a:bodyPr>
          <a:lstStyle/>
          <a:p>
            <a:pPr marL="125730" lvl="0">
              <a:buSzPts val="1620"/>
            </a:pPr>
            <a:r>
              <a:rPr lang="en" sz="1620" dirty="0" err="1"/>
              <a:t>Riset</a:t>
            </a:r>
            <a:r>
              <a:rPr lang="en" sz="1620" dirty="0"/>
              <a:t> </a:t>
            </a:r>
            <a:r>
              <a:rPr lang="en" sz="1620" dirty="0" err="1"/>
              <a:t>Pengolahan</a:t>
            </a:r>
            <a:r>
              <a:rPr lang="en" sz="1620" dirty="0"/>
              <a:t> </a:t>
            </a:r>
            <a:r>
              <a:rPr lang="en" sz="1620" dirty="0" err="1"/>
              <a:t>Plastik</a:t>
            </a:r>
            <a:r>
              <a:rPr lang="en" sz="1620" dirty="0"/>
              <a:t> </a:t>
            </a:r>
            <a:r>
              <a:rPr lang="en" sz="1620" dirty="0" err="1"/>
              <a:t>Daur</a:t>
            </a:r>
            <a:r>
              <a:rPr lang="en" sz="1620" dirty="0"/>
              <a:t> </a:t>
            </a:r>
            <a:r>
              <a:rPr lang="en" sz="1620" dirty="0" err="1"/>
              <a:t>Ulang</a:t>
            </a:r>
            <a:r>
              <a:rPr lang="en" sz="1620" dirty="0"/>
              <a:t> </a:t>
            </a:r>
            <a:r>
              <a:rPr lang="en" sz="1620" dirty="0" err="1"/>
              <a:t>Sebagai</a:t>
            </a:r>
            <a:r>
              <a:rPr lang="en" sz="1620" dirty="0"/>
              <a:t> Material </a:t>
            </a:r>
            <a:r>
              <a:rPr lang="en" sz="1620" dirty="0" err="1"/>
              <a:t>Baru</a:t>
            </a:r>
            <a:r>
              <a:rPr lang="en" sz="1620" dirty="0"/>
              <a:t> Furniture</a:t>
            </a:r>
            <a:endParaRPr sz="1620" dirty="0"/>
          </a:p>
        </p:txBody>
      </p:sp>
      <p:sp>
        <p:nvSpPr>
          <p:cNvPr id="91" name="Google Shape;91;p19"/>
          <p:cNvSpPr txBox="1">
            <a:spLocks noGrp="1"/>
          </p:cNvSpPr>
          <p:nvPr>
            <p:ph type="body" idx="1"/>
          </p:nvPr>
        </p:nvSpPr>
        <p:spPr>
          <a:xfrm>
            <a:off x="312538" y="810691"/>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penelitian</a:t>
            </a:r>
            <a:r>
              <a:rPr lang="en" sz="1100" dirty="0"/>
              <a:t> : </a:t>
            </a:r>
            <a:r>
              <a:rPr lang="en" sz="1100" dirty="0" err="1"/>
              <a:t>Furnitur</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2019</a:t>
            </a:r>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a:t>Dana </a:t>
            </a:r>
            <a:r>
              <a:rPr lang="en-US" sz="1100" dirty="0" err="1"/>
              <a:t>Lokal</a:t>
            </a:r>
            <a:r>
              <a:rPr lang="en-US" sz="1100" dirty="0"/>
              <a:t> ITS, 20 Juta Rupiah</a:t>
            </a:r>
          </a:p>
          <a:p>
            <a:pPr marL="457200" lvl="0" indent="-298450" algn="l" rtl="0">
              <a:lnSpc>
                <a:spcPct val="105000"/>
              </a:lnSpc>
              <a:spcBef>
                <a:spcPts val="0"/>
              </a:spcBef>
              <a:spcAft>
                <a:spcPts val="0"/>
              </a:spcAft>
              <a:buSzPts val="1100"/>
              <a:buChar char="●"/>
            </a:pPr>
            <a:r>
              <a:rPr lang="en" sz="1100" dirty="0" err="1"/>
              <a:t>Deskripsi</a:t>
            </a:r>
            <a:r>
              <a:rPr lang="en" sz="1100" dirty="0"/>
              <a:t> </a:t>
            </a:r>
            <a:r>
              <a:rPr lang="en" sz="1100" dirty="0" err="1"/>
              <a:t>penelitian</a:t>
            </a:r>
            <a:r>
              <a:rPr lang="en" sz="1100" dirty="0"/>
              <a:t> : </a:t>
            </a:r>
            <a:r>
              <a:rPr lang="en-US" sz="1000" dirty="0" err="1"/>
              <a:t>Berdasarkan</a:t>
            </a:r>
            <a:r>
              <a:rPr lang="en-US" sz="1000" dirty="0"/>
              <a:t> data volume </a:t>
            </a:r>
            <a:r>
              <a:rPr lang="en-US" sz="1000" dirty="0" err="1"/>
              <a:t>sampah</a:t>
            </a:r>
            <a:r>
              <a:rPr lang="en-US" sz="1000" dirty="0"/>
              <a:t> </a:t>
            </a:r>
            <a:r>
              <a:rPr lang="en-US" sz="1000" dirty="0" err="1"/>
              <a:t>saat</a:t>
            </a:r>
            <a:r>
              <a:rPr lang="en-US" sz="1000" dirty="0"/>
              <a:t> </a:t>
            </a:r>
            <a:r>
              <a:rPr lang="en-US" sz="1000" dirty="0" err="1"/>
              <a:t>ini</a:t>
            </a:r>
            <a:r>
              <a:rPr lang="en-US" sz="1000" dirty="0"/>
              <a:t> di Indonesia, 24 </a:t>
            </a:r>
            <a:r>
              <a:rPr lang="en-US" sz="1000" dirty="0" err="1"/>
              <a:t>persennya</a:t>
            </a:r>
            <a:r>
              <a:rPr lang="en-US" sz="1000" dirty="0"/>
              <a:t> </a:t>
            </a:r>
            <a:r>
              <a:rPr lang="en-US" sz="1000" dirty="0" err="1"/>
              <a:t>masih</a:t>
            </a:r>
            <a:r>
              <a:rPr lang="en-US" sz="1000" dirty="0"/>
              <a:t> </a:t>
            </a:r>
            <a:r>
              <a:rPr lang="en-US" sz="1000" dirty="0" err="1"/>
              <a:t>belum</a:t>
            </a:r>
            <a:r>
              <a:rPr lang="en-US" sz="1000" dirty="0"/>
              <a:t> </a:t>
            </a:r>
            <a:r>
              <a:rPr lang="en-US" sz="1000" dirty="0" err="1"/>
              <a:t>dikelola</a:t>
            </a:r>
            <a:r>
              <a:rPr lang="en-US" sz="1000" dirty="0"/>
              <a:t>. </a:t>
            </a:r>
            <a:r>
              <a:rPr lang="en-US" sz="1000" dirty="0" err="1"/>
              <a:t>Ini</a:t>
            </a:r>
            <a:r>
              <a:rPr lang="en-US" sz="1000" dirty="0"/>
              <a:t> </a:t>
            </a:r>
            <a:r>
              <a:rPr lang="en-US" sz="1000" dirty="0" err="1"/>
              <a:t>berarti</a:t>
            </a:r>
            <a:r>
              <a:rPr lang="en-US" sz="1000" dirty="0"/>
              <a:t> </a:t>
            </a:r>
            <a:r>
              <a:rPr lang="en-US" sz="1000" dirty="0" err="1"/>
              <a:t>bahwa</a:t>
            </a:r>
            <a:r>
              <a:rPr lang="en-US" sz="1000" dirty="0"/>
              <a:t> </a:t>
            </a:r>
            <a:r>
              <a:rPr lang="en-US" sz="1000" dirty="0" err="1"/>
              <a:t>dari</a:t>
            </a:r>
            <a:r>
              <a:rPr lang="en-US" sz="1000" dirty="0"/>
              <a:t> </a:t>
            </a:r>
            <a:r>
              <a:rPr lang="en-US" sz="1000" dirty="0" err="1"/>
              <a:t>sekitar</a:t>
            </a:r>
            <a:r>
              <a:rPr lang="en-US" sz="1000" dirty="0"/>
              <a:t> 65 </a:t>
            </a:r>
            <a:r>
              <a:rPr lang="en-US" sz="1000" dirty="0" err="1"/>
              <a:t>juta</a:t>
            </a:r>
            <a:r>
              <a:rPr lang="en-US" sz="1000" dirty="0"/>
              <a:t> ton </a:t>
            </a:r>
            <a:r>
              <a:rPr lang="en-US" sz="1000" dirty="0" err="1"/>
              <a:t>limbah</a:t>
            </a:r>
            <a:r>
              <a:rPr lang="en-US" sz="1000" dirty="0"/>
              <a:t> yang </a:t>
            </a:r>
            <a:r>
              <a:rPr lang="en-US" sz="1000" dirty="0" err="1"/>
              <a:t>diproduksi</a:t>
            </a:r>
            <a:r>
              <a:rPr lang="en-US" sz="1000" dirty="0"/>
              <a:t> di Indonesia </a:t>
            </a:r>
            <a:r>
              <a:rPr lang="en-US" sz="1000" dirty="0" err="1"/>
              <a:t>setiap</a:t>
            </a:r>
            <a:r>
              <a:rPr lang="en-US" sz="1000" dirty="0"/>
              <a:t> </a:t>
            </a:r>
            <a:r>
              <a:rPr lang="en-US" sz="1000" dirty="0" err="1"/>
              <a:t>hari</a:t>
            </a:r>
            <a:r>
              <a:rPr lang="en-US" sz="1000" dirty="0"/>
              <a:t>, </a:t>
            </a:r>
            <a:r>
              <a:rPr lang="en-US" sz="1000" dirty="0" err="1"/>
              <a:t>sekitar</a:t>
            </a:r>
            <a:r>
              <a:rPr lang="en-US" sz="1000" dirty="0"/>
              <a:t> 15 </a:t>
            </a:r>
            <a:r>
              <a:rPr lang="en-US" sz="1000" dirty="0" err="1"/>
              <a:t>juta</a:t>
            </a:r>
            <a:r>
              <a:rPr lang="en-US" sz="1000" dirty="0"/>
              <a:t> ton </a:t>
            </a:r>
            <a:r>
              <a:rPr lang="en-US" sz="1000" dirty="0" err="1"/>
              <a:t>mencemari</a:t>
            </a:r>
            <a:r>
              <a:rPr lang="en-US" sz="1000" dirty="0"/>
              <a:t> </a:t>
            </a:r>
            <a:r>
              <a:rPr lang="en-US" sz="1000" dirty="0" err="1"/>
              <a:t>ekosistem</a:t>
            </a:r>
            <a:r>
              <a:rPr lang="en-US" sz="1000" dirty="0"/>
              <a:t> dan </a:t>
            </a:r>
            <a:r>
              <a:rPr lang="en-US" sz="1000" dirty="0" err="1"/>
              <a:t>lingkungan</a:t>
            </a:r>
            <a:r>
              <a:rPr lang="en-US" sz="1000" dirty="0"/>
              <a:t> </a:t>
            </a:r>
            <a:r>
              <a:rPr lang="en-US" sz="1000" dirty="0" err="1"/>
              <a:t>karena</a:t>
            </a:r>
            <a:r>
              <a:rPr lang="en-US" sz="1000" dirty="0"/>
              <a:t> </a:t>
            </a:r>
            <a:r>
              <a:rPr lang="en-US" sz="1000" dirty="0" err="1"/>
              <a:t>tidak</a:t>
            </a:r>
            <a:r>
              <a:rPr lang="en-US" sz="1000" dirty="0"/>
              <a:t> </a:t>
            </a:r>
            <a:r>
              <a:rPr lang="en-US" sz="1000" dirty="0" err="1"/>
              <a:t>ditangani</a:t>
            </a:r>
            <a:r>
              <a:rPr lang="en-US" sz="1000" dirty="0"/>
              <a:t> </a:t>
            </a:r>
            <a:r>
              <a:rPr lang="en-US" sz="1000" dirty="0" err="1"/>
              <a:t>dengan</a:t>
            </a:r>
            <a:r>
              <a:rPr lang="en-US" sz="1000" dirty="0"/>
              <a:t> </a:t>
            </a:r>
            <a:r>
              <a:rPr lang="en-US" sz="1000" dirty="0" err="1"/>
              <a:t>baik</a:t>
            </a:r>
            <a:r>
              <a:rPr lang="en-US" sz="1000" dirty="0"/>
              <a:t>, </a:t>
            </a:r>
            <a:r>
              <a:rPr lang="en-US" sz="1000" dirty="0" err="1"/>
              <a:t>dengan</a:t>
            </a:r>
            <a:r>
              <a:rPr lang="en-US" sz="1000" dirty="0"/>
              <a:t> 14 </a:t>
            </a:r>
            <a:r>
              <a:rPr lang="en-US" sz="1000" dirty="0" err="1"/>
              <a:t>persen</a:t>
            </a:r>
            <a:r>
              <a:rPr lang="en-US" sz="1000" dirty="0"/>
              <a:t> di </a:t>
            </a:r>
            <a:r>
              <a:rPr lang="en-US" sz="1000" dirty="0" err="1"/>
              <a:t>antaranya</a:t>
            </a:r>
            <a:r>
              <a:rPr lang="en-US" sz="1000" dirty="0"/>
              <a:t> </a:t>
            </a:r>
            <a:r>
              <a:rPr lang="en-US" sz="1000" dirty="0" err="1"/>
              <a:t>merupakan</a:t>
            </a:r>
            <a:r>
              <a:rPr lang="en-US" sz="1000" dirty="0"/>
              <a:t> </a:t>
            </a:r>
            <a:r>
              <a:rPr lang="en-US" sz="1000" dirty="0" err="1"/>
              <a:t>limbah</a:t>
            </a:r>
            <a:r>
              <a:rPr lang="en-US" sz="1000" dirty="0"/>
              <a:t> </a:t>
            </a:r>
            <a:r>
              <a:rPr lang="en-US" sz="1000" dirty="0" err="1"/>
              <a:t>plastik</a:t>
            </a:r>
            <a:r>
              <a:rPr lang="en-US" sz="1000" dirty="0"/>
              <a:t>. Dari </a:t>
            </a:r>
            <a:r>
              <a:rPr lang="en-US" sz="1000" dirty="0" err="1"/>
              <a:t>fenomena</a:t>
            </a:r>
            <a:r>
              <a:rPr lang="en-US" sz="1000" dirty="0"/>
              <a:t> </a:t>
            </a:r>
            <a:r>
              <a:rPr lang="en-US" sz="1000" dirty="0" err="1"/>
              <a:t>ini</a:t>
            </a:r>
            <a:r>
              <a:rPr lang="en-US" sz="1000" dirty="0"/>
              <a:t> </a:t>
            </a:r>
            <a:r>
              <a:rPr lang="en-US" sz="1000" dirty="0" err="1"/>
              <a:t>diperlukan</a:t>
            </a:r>
            <a:r>
              <a:rPr lang="en-US" sz="1000" dirty="0"/>
              <a:t> </a:t>
            </a:r>
            <a:r>
              <a:rPr lang="en-US" sz="1000" dirty="0" err="1"/>
              <a:t>solusi</a:t>
            </a:r>
            <a:r>
              <a:rPr lang="en-US" sz="1000" dirty="0"/>
              <a:t>, </a:t>
            </a:r>
            <a:r>
              <a:rPr lang="en-US" sz="1000" dirty="0" err="1"/>
              <a:t>yaitu</a:t>
            </a:r>
            <a:r>
              <a:rPr lang="en-US" sz="1000" dirty="0"/>
              <a:t> </a:t>
            </a:r>
            <a:r>
              <a:rPr lang="en-US" sz="1000" dirty="0" err="1"/>
              <a:t>menciptakan</a:t>
            </a:r>
            <a:r>
              <a:rPr lang="en-US" sz="1000" dirty="0"/>
              <a:t> </a:t>
            </a:r>
            <a:r>
              <a:rPr lang="en-US" sz="1000" dirty="0" err="1"/>
              <a:t>produk</a:t>
            </a:r>
            <a:r>
              <a:rPr lang="en-US" sz="1000" dirty="0"/>
              <a:t> yang </a:t>
            </a:r>
            <a:r>
              <a:rPr lang="en-US" sz="1000" dirty="0" err="1"/>
              <a:t>terbuat</a:t>
            </a:r>
            <a:r>
              <a:rPr lang="en-US" sz="1000" dirty="0"/>
              <a:t> </a:t>
            </a:r>
            <a:r>
              <a:rPr lang="en-US" sz="1000" dirty="0" err="1"/>
              <a:t>dari</a:t>
            </a:r>
            <a:r>
              <a:rPr lang="en-US" sz="1000" dirty="0"/>
              <a:t> </a:t>
            </a:r>
            <a:r>
              <a:rPr lang="en-US" sz="1000" dirty="0" err="1"/>
              <a:t>limbah</a:t>
            </a:r>
            <a:r>
              <a:rPr lang="en-US" sz="1000" dirty="0"/>
              <a:t> </a:t>
            </a:r>
            <a:r>
              <a:rPr lang="en-US" sz="1000" dirty="0" err="1"/>
              <a:t>plastik</a:t>
            </a:r>
            <a:r>
              <a:rPr lang="en-US" sz="1000" dirty="0"/>
              <a:t> </a:t>
            </a:r>
            <a:r>
              <a:rPr lang="en-US" sz="1000" dirty="0" err="1"/>
              <a:t>untuk</a:t>
            </a:r>
            <a:r>
              <a:rPr lang="en-US" sz="1000" dirty="0"/>
              <a:t> </a:t>
            </a:r>
            <a:r>
              <a:rPr lang="en-US" sz="1000" dirty="0" err="1"/>
              <a:t>mengurangi</a:t>
            </a:r>
            <a:r>
              <a:rPr lang="en-US" sz="1000" dirty="0"/>
              <a:t> </a:t>
            </a:r>
            <a:r>
              <a:rPr lang="en-US" sz="1000" dirty="0" err="1"/>
              <a:t>jumlah</a:t>
            </a:r>
            <a:r>
              <a:rPr lang="en-US" sz="1000" dirty="0"/>
              <a:t> </a:t>
            </a:r>
            <a:r>
              <a:rPr lang="en-US" sz="1000" dirty="0" err="1"/>
              <a:t>besar</a:t>
            </a:r>
            <a:r>
              <a:rPr lang="en-US" sz="1000" dirty="0"/>
              <a:t> </a:t>
            </a:r>
            <a:r>
              <a:rPr lang="en-US" sz="1000" dirty="0" err="1"/>
              <a:t>sampah</a:t>
            </a:r>
            <a:r>
              <a:rPr lang="en-US" sz="1000" dirty="0"/>
              <a:t> </a:t>
            </a:r>
            <a:r>
              <a:rPr lang="en-US" sz="1000" dirty="0" err="1"/>
              <a:t>plastik</a:t>
            </a:r>
            <a:r>
              <a:rPr lang="en-US" sz="1000" dirty="0"/>
              <a:t> yang </a:t>
            </a:r>
            <a:r>
              <a:rPr lang="en-US" sz="1000" dirty="0" err="1"/>
              <a:t>tersedia</a:t>
            </a:r>
            <a:r>
              <a:rPr lang="en-US" sz="1000" dirty="0"/>
              <a:t>. </a:t>
            </a:r>
            <a:r>
              <a:rPr lang="en-US" sz="1000" dirty="0" err="1"/>
              <a:t>Produk</a:t>
            </a:r>
            <a:r>
              <a:rPr lang="en-US" sz="1000" dirty="0"/>
              <a:t> yang </a:t>
            </a:r>
            <a:r>
              <a:rPr lang="en-US" sz="1000" dirty="0" err="1"/>
              <a:t>memiliki</a:t>
            </a:r>
            <a:r>
              <a:rPr lang="en-US" sz="1000" dirty="0"/>
              <a:t> </a:t>
            </a:r>
            <a:r>
              <a:rPr lang="en-US" sz="1000" dirty="0" err="1"/>
              <a:t>potensi</a:t>
            </a:r>
            <a:r>
              <a:rPr lang="en-US" sz="1000" dirty="0"/>
              <a:t> </a:t>
            </a:r>
            <a:r>
              <a:rPr lang="en-US" sz="1000" dirty="0" err="1"/>
              <a:t>tinggi</a:t>
            </a:r>
            <a:r>
              <a:rPr lang="en-US" sz="1000" dirty="0"/>
              <a:t> </a:t>
            </a:r>
            <a:r>
              <a:rPr lang="en-US" sz="1000" dirty="0" err="1"/>
              <a:t>untuk</a:t>
            </a:r>
            <a:r>
              <a:rPr lang="en-US" sz="1000" dirty="0"/>
              <a:t> </a:t>
            </a:r>
            <a:r>
              <a:rPr lang="en-US" sz="1000" dirty="0" err="1"/>
              <a:t>dikembangkan</a:t>
            </a:r>
            <a:r>
              <a:rPr lang="en-US" sz="1000" dirty="0"/>
              <a:t> dan </a:t>
            </a:r>
            <a:r>
              <a:rPr lang="en-US" sz="1000" dirty="0" err="1"/>
              <a:t>dapat</a:t>
            </a:r>
            <a:r>
              <a:rPr lang="en-US" sz="1000" dirty="0"/>
              <a:t> </a:t>
            </a:r>
            <a:r>
              <a:rPr lang="en-US" sz="1000" dirty="0" err="1"/>
              <a:t>memanfaatkan</a:t>
            </a:r>
            <a:r>
              <a:rPr lang="en-US" sz="1000" dirty="0"/>
              <a:t> </a:t>
            </a:r>
            <a:r>
              <a:rPr lang="en-US" sz="1000" dirty="0" err="1"/>
              <a:t>limbah</a:t>
            </a:r>
            <a:r>
              <a:rPr lang="en-US" sz="1000" dirty="0"/>
              <a:t> plastic </a:t>
            </a:r>
            <a:r>
              <a:rPr lang="en-US" sz="1000" dirty="0" err="1"/>
              <a:t>dalam</a:t>
            </a:r>
            <a:r>
              <a:rPr lang="en-US" sz="1000" dirty="0"/>
              <a:t> </a:t>
            </a:r>
            <a:r>
              <a:rPr lang="en-US" sz="1000" dirty="0" err="1"/>
              <a:t>jumlah</a:t>
            </a:r>
            <a:r>
              <a:rPr lang="en-US" sz="1000" dirty="0"/>
              <a:t> </a:t>
            </a:r>
            <a:r>
              <a:rPr lang="en-US" sz="1000" dirty="0" err="1"/>
              <a:t>besar</a:t>
            </a:r>
            <a:r>
              <a:rPr lang="en-US" sz="1000" dirty="0"/>
              <a:t> </a:t>
            </a:r>
            <a:r>
              <a:rPr lang="en-US" sz="1000" dirty="0" err="1"/>
              <a:t>adalah</a:t>
            </a:r>
            <a:r>
              <a:rPr lang="en-US" sz="1000" dirty="0"/>
              <a:t> </a:t>
            </a:r>
            <a:r>
              <a:rPr lang="en-US" sz="1000" dirty="0" err="1"/>
              <a:t>furnitur</a:t>
            </a:r>
            <a:r>
              <a:rPr lang="en-US" sz="1000" dirty="0"/>
              <a:t> </a:t>
            </a:r>
            <a:r>
              <a:rPr lang="en-US" sz="1000" dirty="0" err="1"/>
              <a:t>publik</a:t>
            </a:r>
            <a:r>
              <a:rPr lang="en-US" sz="1000" dirty="0"/>
              <a:t>. </a:t>
            </a:r>
            <a:r>
              <a:rPr lang="en-US" sz="1000" dirty="0" err="1"/>
              <a:t>Mengingat</a:t>
            </a:r>
            <a:r>
              <a:rPr lang="en-US" sz="1000" dirty="0"/>
              <a:t> </a:t>
            </a:r>
            <a:r>
              <a:rPr lang="en-US" sz="1000" dirty="0" err="1"/>
              <a:t>penggunaan</a:t>
            </a:r>
            <a:r>
              <a:rPr lang="en-US" sz="1000" dirty="0"/>
              <a:t> </a:t>
            </a:r>
            <a:r>
              <a:rPr lang="en-US" sz="1000" dirty="0" err="1"/>
              <a:t>furnitur</a:t>
            </a:r>
            <a:r>
              <a:rPr lang="en-US" sz="1000" dirty="0"/>
              <a:t> public </a:t>
            </a:r>
            <a:r>
              <a:rPr lang="en-US" sz="1000" dirty="0" err="1"/>
              <a:t>akan</a:t>
            </a:r>
            <a:r>
              <a:rPr lang="en-US" sz="1000" dirty="0"/>
              <a:t> </a:t>
            </a:r>
            <a:r>
              <a:rPr lang="en-US" sz="1000" dirty="0" err="1"/>
              <a:t>dikelola</a:t>
            </a:r>
            <a:r>
              <a:rPr lang="en-US" sz="1000" dirty="0"/>
              <a:t> oleh </a:t>
            </a:r>
            <a:r>
              <a:rPr lang="en-US" sz="1000" dirty="0" err="1"/>
              <a:t>pemerintah</a:t>
            </a:r>
            <a:r>
              <a:rPr lang="en-US" sz="1000" dirty="0"/>
              <a:t> </a:t>
            </a:r>
            <a:r>
              <a:rPr lang="en-US" sz="1000" dirty="0" err="1"/>
              <a:t>daerah</a:t>
            </a:r>
            <a:r>
              <a:rPr lang="en-US" sz="1000" dirty="0"/>
              <a:t>, </a:t>
            </a:r>
            <a:r>
              <a:rPr lang="en-US" sz="1000" dirty="0" err="1"/>
              <a:t>kondisi</a:t>
            </a:r>
            <a:r>
              <a:rPr lang="en-US" sz="1000" dirty="0"/>
              <a:t> </a:t>
            </a:r>
            <a:r>
              <a:rPr lang="en-US" sz="1000" dirty="0" err="1"/>
              <a:t>produk</a:t>
            </a:r>
            <a:r>
              <a:rPr lang="en-US" sz="1000" dirty="0"/>
              <a:t> </a:t>
            </a:r>
            <a:r>
              <a:rPr lang="en-US" sz="1000" dirty="0" err="1"/>
              <a:t>daur</a:t>
            </a:r>
            <a:r>
              <a:rPr lang="en-US" sz="1000" dirty="0"/>
              <a:t> </a:t>
            </a:r>
            <a:r>
              <a:rPr lang="en-US" sz="1000" dirty="0" err="1"/>
              <a:t>ulang</a:t>
            </a:r>
            <a:r>
              <a:rPr lang="en-US" sz="1000" dirty="0"/>
              <a:t> </a:t>
            </a:r>
            <a:r>
              <a:rPr lang="en-US" sz="1000" dirty="0" err="1"/>
              <a:t>limbah</a:t>
            </a:r>
            <a:r>
              <a:rPr lang="en-US" sz="1000" dirty="0"/>
              <a:t> </a:t>
            </a:r>
            <a:r>
              <a:rPr lang="en-US" sz="1000" dirty="0" err="1"/>
              <a:t>akan</a:t>
            </a:r>
            <a:r>
              <a:rPr lang="en-US" sz="1000" dirty="0"/>
              <a:t> </a:t>
            </a:r>
            <a:r>
              <a:rPr lang="en-US" sz="1000" dirty="0" err="1"/>
              <a:t>lebih</a:t>
            </a:r>
            <a:r>
              <a:rPr lang="en-US" sz="1000" dirty="0"/>
              <a:t> </a:t>
            </a:r>
            <a:r>
              <a:rPr lang="en-US" sz="1000" dirty="0" err="1"/>
              <a:t>mudah</a:t>
            </a:r>
            <a:r>
              <a:rPr lang="en-US" sz="1000" dirty="0"/>
              <a:t> </a:t>
            </a:r>
            <a:r>
              <a:rPr lang="en-US" sz="1000" dirty="0" err="1"/>
              <a:t>dipertahankan</a:t>
            </a:r>
            <a:r>
              <a:rPr lang="en-US" sz="1000" dirty="0"/>
              <a:t>. </a:t>
            </a:r>
            <a:r>
              <a:rPr lang="en-US" sz="1000" dirty="0" err="1"/>
              <a:t>Untuk</a:t>
            </a:r>
            <a:r>
              <a:rPr lang="en-US" sz="1000" dirty="0"/>
              <a:t> </a:t>
            </a:r>
            <a:r>
              <a:rPr lang="en-US" sz="1000" dirty="0" err="1"/>
              <a:t>mengembangkan</a:t>
            </a:r>
            <a:r>
              <a:rPr lang="en-US" sz="1000" dirty="0"/>
              <a:t> </a:t>
            </a:r>
            <a:r>
              <a:rPr lang="en-US" sz="1000" dirty="0" err="1"/>
              <a:t>furnitur</a:t>
            </a:r>
            <a:r>
              <a:rPr lang="en-US" sz="1000" dirty="0"/>
              <a:t> </a:t>
            </a:r>
            <a:r>
              <a:rPr lang="en-US" sz="1000" dirty="0" err="1"/>
              <a:t>publik</a:t>
            </a:r>
            <a:r>
              <a:rPr lang="en-US" sz="1000" dirty="0"/>
              <a:t> </a:t>
            </a:r>
            <a:r>
              <a:rPr lang="en-US" sz="1000" dirty="0" err="1"/>
              <a:t>berbasis</a:t>
            </a:r>
            <a:r>
              <a:rPr lang="en-US" sz="1000" dirty="0"/>
              <a:t> </a:t>
            </a:r>
            <a:r>
              <a:rPr lang="en-US" sz="1000" dirty="0" err="1"/>
              <a:t>limbah</a:t>
            </a:r>
            <a:r>
              <a:rPr lang="en-US" sz="1000" dirty="0"/>
              <a:t> </a:t>
            </a:r>
            <a:r>
              <a:rPr lang="en-US" sz="1000" dirty="0" err="1"/>
              <a:t>plastik</a:t>
            </a:r>
            <a:r>
              <a:rPr lang="en-US" sz="1000" dirty="0"/>
              <a:t>, </a:t>
            </a:r>
            <a:r>
              <a:rPr lang="en-US" sz="1000" dirty="0" err="1"/>
              <a:t>beberapa</a:t>
            </a:r>
            <a:r>
              <a:rPr lang="en-US" sz="1000" dirty="0"/>
              <a:t> </a:t>
            </a:r>
            <a:r>
              <a:rPr lang="en-US" sz="1000" dirty="0" err="1"/>
              <a:t>prosedur</a:t>
            </a:r>
            <a:r>
              <a:rPr lang="en-US" sz="1000" dirty="0"/>
              <a:t> </a:t>
            </a:r>
            <a:r>
              <a:rPr lang="en-US" sz="1000" dirty="0" err="1"/>
              <a:t>telah</a:t>
            </a:r>
            <a:r>
              <a:rPr lang="en-US" sz="1000" dirty="0"/>
              <a:t> </a:t>
            </a:r>
            <a:r>
              <a:rPr lang="en-US" sz="1000" dirty="0" err="1"/>
              <a:t>dilakukan</a:t>
            </a:r>
            <a:r>
              <a:rPr lang="en-US" sz="1000" dirty="0"/>
              <a:t>, </a:t>
            </a:r>
            <a:r>
              <a:rPr lang="en-US" sz="1000" dirty="0" err="1"/>
              <a:t>seperti</a:t>
            </a:r>
            <a:r>
              <a:rPr lang="en-US" sz="1000" dirty="0"/>
              <a:t> </a:t>
            </a:r>
            <a:r>
              <a:rPr lang="en-US" sz="1000" dirty="0" err="1"/>
              <a:t>pengamatan</a:t>
            </a:r>
            <a:r>
              <a:rPr lang="en-US" sz="1000" dirty="0"/>
              <a:t> </a:t>
            </a:r>
            <a:r>
              <a:rPr lang="en-US" sz="1000" dirty="0" err="1"/>
              <a:t>ke</a:t>
            </a:r>
            <a:r>
              <a:rPr lang="en-US" sz="1000" dirty="0"/>
              <a:t> </a:t>
            </a:r>
            <a:r>
              <a:rPr lang="en-US" sz="1000" dirty="0" err="1"/>
              <a:t>taman</a:t>
            </a:r>
            <a:r>
              <a:rPr lang="en-US" sz="1000" dirty="0"/>
              <a:t> </a:t>
            </a:r>
            <a:r>
              <a:rPr lang="en-US" sz="1000" dirty="0" err="1"/>
              <a:t>kota</a:t>
            </a:r>
            <a:r>
              <a:rPr lang="en-US" sz="1000" dirty="0"/>
              <a:t>, </a:t>
            </a:r>
            <a:r>
              <a:rPr lang="en-US" sz="1000" dirty="0" err="1"/>
              <a:t>melakukan</a:t>
            </a:r>
            <a:r>
              <a:rPr lang="en-US" sz="1000" dirty="0"/>
              <a:t> </a:t>
            </a:r>
            <a:r>
              <a:rPr lang="en-US" sz="1000" dirty="0" err="1"/>
              <a:t>wawancara</a:t>
            </a:r>
            <a:r>
              <a:rPr lang="en-US" sz="1000" dirty="0"/>
              <a:t> </a:t>
            </a:r>
            <a:r>
              <a:rPr lang="en-US" sz="1000" dirty="0" err="1"/>
              <a:t>dengan</a:t>
            </a:r>
            <a:r>
              <a:rPr lang="en-US" sz="1000" dirty="0"/>
              <a:t> </a:t>
            </a:r>
            <a:r>
              <a:rPr lang="en-US" sz="1000" dirty="0" err="1"/>
              <a:t>pemerintah</a:t>
            </a:r>
            <a:r>
              <a:rPr lang="en-US" sz="1000" dirty="0"/>
              <a:t> </a:t>
            </a:r>
            <a:r>
              <a:rPr lang="en-US" sz="1000" dirty="0" err="1"/>
              <a:t>daerah</a:t>
            </a:r>
            <a:r>
              <a:rPr lang="en-US" sz="1000" dirty="0"/>
              <a:t> (DKRTH) dan </a:t>
            </a:r>
            <a:r>
              <a:rPr lang="en-US" sz="1000" dirty="0" err="1"/>
              <a:t>dengan</a:t>
            </a:r>
            <a:r>
              <a:rPr lang="en-US" sz="1000" dirty="0"/>
              <a:t> </a:t>
            </a:r>
            <a:r>
              <a:rPr lang="en-US" sz="1000" dirty="0" err="1"/>
              <a:t>perusahaan</a:t>
            </a:r>
            <a:r>
              <a:rPr lang="en-US" sz="1000" dirty="0"/>
              <a:t> </a:t>
            </a:r>
            <a:r>
              <a:rPr lang="en-US" sz="1000" dirty="0" err="1"/>
              <a:t>daur</a:t>
            </a:r>
            <a:r>
              <a:rPr lang="en-US" sz="1000" dirty="0"/>
              <a:t> </a:t>
            </a:r>
            <a:r>
              <a:rPr lang="en-US" sz="1000" dirty="0" err="1"/>
              <a:t>ulang</a:t>
            </a:r>
            <a:r>
              <a:rPr lang="en-US" sz="1000" dirty="0"/>
              <a:t> </a:t>
            </a:r>
            <a:r>
              <a:rPr lang="en-US" sz="1000" dirty="0" err="1"/>
              <a:t>plastik</a:t>
            </a:r>
            <a:r>
              <a:rPr lang="en-US" sz="1000" dirty="0"/>
              <a:t> (</a:t>
            </a:r>
            <a:r>
              <a:rPr lang="en-US" sz="1000" dirty="0" err="1"/>
              <a:t>Robries</a:t>
            </a:r>
            <a:r>
              <a:rPr lang="en-US" sz="1000" dirty="0"/>
              <a:t>), </a:t>
            </a:r>
            <a:r>
              <a:rPr lang="en-US" sz="1000" dirty="0" err="1"/>
              <a:t>mempelajari</a:t>
            </a:r>
            <a:r>
              <a:rPr lang="en-US" sz="1000" dirty="0"/>
              <a:t> </a:t>
            </a:r>
            <a:r>
              <a:rPr lang="en-US" sz="1000" dirty="0" err="1"/>
              <a:t>sifat</a:t>
            </a:r>
            <a:r>
              <a:rPr lang="en-US" sz="1000" dirty="0"/>
              <a:t> </a:t>
            </a:r>
            <a:r>
              <a:rPr lang="en-US" sz="1000" dirty="0" err="1"/>
              <a:t>fisik</a:t>
            </a:r>
            <a:r>
              <a:rPr lang="en-US" sz="1000" dirty="0"/>
              <a:t> </a:t>
            </a:r>
            <a:r>
              <a:rPr lang="en-US" sz="1000" dirty="0" err="1"/>
              <a:t>plastik</a:t>
            </a:r>
            <a:r>
              <a:rPr lang="en-US" sz="1000" dirty="0"/>
              <a:t>, </a:t>
            </a:r>
            <a:r>
              <a:rPr lang="en-US" sz="1000" dirty="0" err="1"/>
              <a:t>melakukan</a:t>
            </a:r>
            <a:r>
              <a:rPr lang="en-US" sz="1000" dirty="0"/>
              <a:t> </a:t>
            </a:r>
            <a:r>
              <a:rPr lang="en-US" sz="1000" dirty="0" err="1"/>
              <a:t>percobaan</a:t>
            </a:r>
            <a:r>
              <a:rPr lang="en-US" sz="1000" dirty="0"/>
              <a:t> pada </a:t>
            </a:r>
            <a:r>
              <a:rPr lang="en-US" sz="1000" dirty="0" err="1"/>
              <a:t>pengolahan</a:t>
            </a:r>
            <a:r>
              <a:rPr lang="en-US" sz="1000" dirty="0"/>
              <a:t> </a:t>
            </a:r>
            <a:r>
              <a:rPr lang="en-US" sz="1000" dirty="0" err="1"/>
              <a:t>limbah</a:t>
            </a:r>
            <a:r>
              <a:rPr lang="en-US" sz="1000" dirty="0"/>
              <a:t> </a:t>
            </a:r>
            <a:r>
              <a:rPr lang="en-US" sz="1000" dirty="0" err="1"/>
              <a:t>plastik</a:t>
            </a:r>
            <a:r>
              <a:rPr lang="en-US" sz="1000" dirty="0"/>
              <a:t>, benchmarking </a:t>
            </a:r>
            <a:r>
              <a:rPr lang="en-US" sz="1000" dirty="0" err="1"/>
              <a:t>furnitur</a:t>
            </a:r>
            <a:r>
              <a:rPr lang="en-US" sz="1000" dirty="0"/>
              <a:t> yang </a:t>
            </a:r>
            <a:r>
              <a:rPr lang="en-US" sz="1000" dirty="0" err="1"/>
              <a:t>memanfaatkan</a:t>
            </a:r>
            <a:r>
              <a:rPr lang="en-US" sz="1000" dirty="0"/>
              <a:t> </a:t>
            </a:r>
            <a:r>
              <a:rPr lang="en-US" sz="1000" dirty="0" err="1"/>
              <a:t>limbah</a:t>
            </a:r>
            <a:r>
              <a:rPr lang="en-US" sz="1000" dirty="0"/>
              <a:t> </a:t>
            </a:r>
            <a:r>
              <a:rPr lang="en-US" sz="1000" dirty="0" err="1"/>
              <a:t>plastik</a:t>
            </a:r>
            <a:r>
              <a:rPr lang="en-US" sz="1000" dirty="0"/>
              <a:t>, dan </a:t>
            </a:r>
            <a:r>
              <a:rPr lang="en-US" sz="1000" dirty="0" err="1"/>
              <a:t>menganalisis</a:t>
            </a:r>
            <a:r>
              <a:rPr lang="en-US" sz="1000" dirty="0"/>
              <a:t> </a:t>
            </a:r>
            <a:r>
              <a:rPr lang="en-US" sz="1000" dirty="0" err="1"/>
              <a:t>aktivitas</a:t>
            </a:r>
            <a:r>
              <a:rPr lang="en-US" sz="1000" dirty="0"/>
              <a:t> </a:t>
            </a:r>
            <a:r>
              <a:rPr lang="en-US" sz="1000" dirty="0" err="1"/>
              <a:t>pengunjung</a:t>
            </a:r>
            <a:r>
              <a:rPr lang="en-US" sz="1000" dirty="0"/>
              <a:t> </a:t>
            </a:r>
            <a:r>
              <a:rPr lang="en-US" sz="1000" dirty="0" err="1"/>
              <a:t>taman</a:t>
            </a:r>
            <a:r>
              <a:rPr lang="en-US" sz="1000" dirty="0"/>
              <a:t>. Dari data yang </a:t>
            </a:r>
            <a:r>
              <a:rPr lang="en-US" sz="1000" dirty="0" err="1"/>
              <a:t>diperoleh</a:t>
            </a:r>
            <a:r>
              <a:rPr lang="en-US" sz="1000" dirty="0"/>
              <a:t>, </a:t>
            </a:r>
            <a:r>
              <a:rPr lang="en-US" sz="1000" dirty="0" err="1"/>
              <a:t>analisis</a:t>
            </a:r>
            <a:r>
              <a:rPr lang="en-US" sz="1000" dirty="0"/>
              <a:t> </a:t>
            </a:r>
            <a:r>
              <a:rPr lang="en-US" sz="1000" dirty="0" err="1"/>
              <a:t>pemilihan</a:t>
            </a:r>
            <a:r>
              <a:rPr lang="en-US" sz="1000" dirty="0"/>
              <a:t> </a:t>
            </a:r>
            <a:r>
              <a:rPr lang="en-US" sz="1000" dirty="0" err="1"/>
              <a:t>bahan</a:t>
            </a:r>
            <a:r>
              <a:rPr lang="en-US" sz="1000" dirty="0"/>
              <a:t> </a:t>
            </a:r>
            <a:r>
              <a:rPr lang="en-US" sz="1000" dirty="0" err="1"/>
              <a:t>dilakukan</a:t>
            </a:r>
            <a:r>
              <a:rPr lang="en-US" sz="1000" dirty="0"/>
              <a:t> </a:t>
            </a:r>
            <a:r>
              <a:rPr lang="en-US" sz="1000" dirty="0" err="1"/>
              <a:t>berdasarkan</a:t>
            </a:r>
            <a:r>
              <a:rPr lang="en-US" sz="1000" dirty="0"/>
              <a:t> </a:t>
            </a:r>
            <a:r>
              <a:rPr lang="en-US" sz="1000" dirty="0" err="1"/>
              <a:t>kekuatan</a:t>
            </a:r>
            <a:r>
              <a:rPr lang="en-US" sz="1000" dirty="0"/>
              <a:t> </a:t>
            </a:r>
            <a:r>
              <a:rPr lang="en-US" sz="1000" dirty="0" err="1"/>
              <a:t>tumpuan</a:t>
            </a:r>
            <a:r>
              <a:rPr lang="en-US" sz="1000" dirty="0"/>
              <a:t> dan </a:t>
            </a:r>
            <a:r>
              <a:rPr lang="en-US" sz="1000" dirty="0" err="1"/>
              <a:t>ketahanan</a:t>
            </a:r>
            <a:r>
              <a:rPr lang="en-US" sz="1000" dirty="0"/>
              <a:t> </a:t>
            </a:r>
            <a:r>
              <a:rPr lang="en-US" sz="1000" dirty="0" err="1"/>
              <a:t>terhadap</a:t>
            </a:r>
            <a:r>
              <a:rPr lang="en-US" sz="1000" dirty="0"/>
              <a:t> </a:t>
            </a:r>
            <a:r>
              <a:rPr lang="en-US" sz="1000" dirty="0" err="1"/>
              <a:t>retak</a:t>
            </a:r>
            <a:r>
              <a:rPr lang="en-US" sz="1000" dirty="0"/>
              <a:t> dan </a:t>
            </a:r>
            <a:r>
              <a:rPr lang="en-US" sz="1000" dirty="0" err="1"/>
              <a:t>cuaca</a:t>
            </a:r>
            <a:r>
              <a:rPr lang="en-US" sz="1000" dirty="0"/>
              <a:t>. </a:t>
            </a:r>
            <a:r>
              <a:rPr lang="en-US" sz="1000" dirty="0" err="1"/>
              <a:t>Bahannya</a:t>
            </a:r>
            <a:r>
              <a:rPr lang="en-US" sz="1000" dirty="0"/>
              <a:t> juga </a:t>
            </a:r>
            <a:r>
              <a:rPr lang="en-US" sz="1000" dirty="0" err="1"/>
              <a:t>harus</a:t>
            </a:r>
            <a:r>
              <a:rPr lang="en-US" sz="1000" dirty="0"/>
              <a:t> </a:t>
            </a:r>
            <a:r>
              <a:rPr lang="en-US" sz="1000" dirty="0" err="1"/>
              <a:t>banyak</a:t>
            </a:r>
            <a:r>
              <a:rPr lang="en-US" sz="1000" dirty="0"/>
              <a:t> </a:t>
            </a:r>
            <a:r>
              <a:rPr lang="en-US" sz="1000" dirty="0" err="1"/>
              <a:t>tersedia</a:t>
            </a:r>
            <a:r>
              <a:rPr lang="en-US" sz="1000" dirty="0"/>
              <a:t>. Setelah </a:t>
            </a:r>
            <a:r>
              <a:rPr lang="en-US" sz="1000" dirty="0" err="1"/>
              <a:t>itu</a:t>
            </a:r>
            <a:r>
              <a:rPr lang="en-US" sz="1000" dirty="0"/>
              <a:t>, </a:t>
            </a:r>
            <a:r>
              <a:rPr lang="en-US" sz="1000" dirty="0" err="1"/>
              <a:t>eksplorasi</a:t>
            </a:r>
            <a:r>
              <a:rPr lang="en-US" sz="1000" dirty="0"/>
              <a:t> </a:t>
            </a:r>
            <a:r>
              <a:rPr lang="en-US" sz="1000" dirty="0" err="1"/>
              <a:t>bentuk</a:t>
            </a:r>
            <a:r>
              <a:rPr lang="en-US" sz="1000" dirty="0"/>
              <a:t> </a:t>
            </a:r>
            <a:r>
              <a:rPr lang="en-US" sz="1000" dirty="0" err="1"/>
              <a:t>dilakukan</a:t>
            </a:r>
            <a:r>
              <a:rPr lang="en-US" sz="1000" dirty="0"/>
              <a:t> </a:t>
            </a:r>
            <a:r>
              <a:rPr lang="en-US" sz="1000" dirty="0" err="1"/>
              <a:t>dengan</a:t>
            </a:r>
            <a:r>
              <a:rPr lang="en-US" sz="1000" dirty="0"/>
              <a:t> </a:t>
            </a:r>
            <a:r>
              <a:rPr lang="en-US" sz="1000" dirty="0" err="1"/>
              <a:t>kriteria</a:t>
            </a:r>
            <a:r>
              <a:rPr lang="en-US" sz="1000" dirty="0"/>
              <a:t> modular, </a:t>
            </a:r>
            <a:r>
              <a:rPr lang="en-US" sz="1000" dirty="0" err="1"/>
              <a:t>kokoh</a:t>
            </a:r>
            <a:r>
              <a:rPr lang="en-US" sz="1000" dirty="0"/>
              <a:t>, multi-</a:t>
            </a:r>
            <a:r>
              <a:rPr lang="en-US" sz="1000" dirty="0" err="1"/>
              <a:t>konfigurasi</a:t>
            </a:r>
            <a:r>
              <a:rPr lang="en-US" sz="1000" dirty="0"/>
              <a:t>, dan </a:t>
            </a:r>
            <a:r>
              <a:rPr lang="en-US" sz="1000" dirty="0" err="1"/>
              <a:t>kesatuan</a:t>
            </a:r>
            <a:r>
              <a:rPr lang="en-US" sz="1000" dirty="0"/>
              <a:t>. Hasil </a:t>
            </a:r>
            <a:r>
              <a:rPr lang="en-US" sz="1000" dirty="0" err="1"/>
              <a:t>dari</a:t>
            </a:r>
            <a:r>
              <a:rPr lang="en-US" sz="1000" dirty="0"/>
              <a:t> </a:t>
            </a:r>
            <a:r>
              <a:rPr lang="en-US" sz="1000" dirty="0" err="1"/>
              <a:t>penelitian</a:t>
            </a:r>
            <a:r>
              <a:rPr lang="en-US" sz="1000" dirty="0"/>
              <a:t> </a:t>
            </a:r>
            <a:r>
              <a:rPr lang="en-US" sz="1000" dirty="0" err="1"/>
              <a:t>ini</a:t>
            </a:r>
            <a:r>
              <a:rPr lang="en-US" sz="1000" dirty="0"/>
              <a:t> </a:t>
            </a:r>
            <a:r>
              <a:rPr lang="en-US" sz="1000" dirty="0" err="1"/>
              <a:t>adalah</a:t>
            </a:r>
            <a:r>
              <a:rPr lang="en-US" sz="1000" dirty="0"/>
              <a:t> </a:t>
            </a:r>
            <a:r>
              <a:rPr lang="en-US" sz="1000" dirty="0" err="1"/>
              <a:t>desain</a:t>
            </a:r>
            <a:r>
              <a:rPr lang="en-US" sz="1000" dirty="0"/>
              <a:t> 2 in 1 </a:t>
            </a:r>
            <a:r>
              <a:rPr lang="en-US" sz="1000" dirty="0" err="1"/>
              <a:t>furnitur</a:t>
            </a:r>
            <a:r>
              <a:rPr lang="en-US" sz="1000" dirty="0"/>
              <a:t> </a:t>
            </a:r>
            <a:r>
              <a:rPr lang="en-US" sz="1000" dirty="0" err="1"/>
              <a:t>publik</a:t>
            </a:r>
            <a:r>
              <a:rPr lang="en-US" sz="1000" dirty="0"/>
              <a:t> (</a:t>
            </a:r>
            <a:r>
              <a:rPr lang="en-US" sz="1000" dirty="0" err="1"/>
              <a:t>bangku</a:t>
            </a:r>
            <a:r>
              <a:rPr lang="en-US" sz="1000" dirty="0"/>
              <a:t> </a:t>
            </a:r>
            <a:r>
              <a:rPr lang="en-US" sz="1000" dirty="0" err="1"/>
              <a:t>taman</a:t>
            </a:r>
            <a:r>
              <a:rPr lang="en-US" sz="1000" dirty="0"/>
              <a:t> dan </a:t>
            </a:r>
            <a:r>
              <a:rPr lang="en-US" sz="1000" dirty="0" err="1"/>
              <a:t>perkebunan</a:t>
            </a:r>
            <a:r>
              <a:rPr lang="en-US" sz="1000" dirty="0"/>
              <a:t>) yang </a:t>
            </a:r>
            <a:r>
              <a:rPr lang="en-US" sz="1000" dirty="0" err="1"/>
              <a:t>terdiri</a:t>
            </a:r>
            <a:r>
              <a:rPr lang="en-US" sz="1000" dirty="0"/>
              <a:t> </a:t>
            </a:r>
            <a:r>
              <a:rPr lang="en-US" sz="1000" dirty="0" err="1"/>
              <a:t>dari</a:t>
            </a:r>
            <a:r>
              <a:rPr lang="en-US" sz="1000" dirty="0"/>
              <a:t> 3 </a:t>
            </a:r>
            <a:r>
              <a:rPr lang="en-US" sz="1000" dirty="0" err="1"/>
              <a:t>modul</a:t>
            </a:r>
            <a:r>
              <a:rPr lang="en-US" sz="1000" dirty="0"/>
              <a:t> yang </a:t>
            </a:r>
            <a:r>
              <a:rPr lang="en-US" sz="1000" dirty="0" err="1"/>
              <a:t>dapat</a:t>
            </a:r>
            <a:r>
              <a:rPr lang="en-US" sz="1000" dirty="0"/>
              <a:t> </a:t>
            </a:r>
            <a:r>
              <a:rPr lang="en-US" sz="1000" dirty="0" err="1"/>
              <a:t>diatur</a:t>
            </a:r>
            <a:r>
              <a:rPr lang="en-US" sz="1000" dirty="0"/>
              <a:t> </a:t>
            </a:r>
            <a:r>
              <a:rPr lang="en-US" sz="1000" dirty="0" err="1"/>
              <a:t>sesuai</a:t>
            </a:r>
            <a:r>
              <a:rPr lang="en-US" sz="1000" dirty="0"/>
              <a:t> </a:t>
            </a:r>
            <a:r>
              <a:rPr lang="en-US" sz="1000" dirty="0" err="1"/>
              <a:t>kebutuhan</a:t>
            </a:r>
            <a:r>
              <a:rPr lang="en-US" sz="1000" dirty="0"/>
              <a:t>. Satu set </a:t>
            </a:r>
            <a:r>
              <a:rPr lang="en-US" sz="1000" dirty="0" err="1"/>
              <a:t>modul</a:t>
            </a:r>
            <a:r>
              <a:rPr lang="en-US" sz="1000" dirty="0"/>
              <a:t> </a:t>
            </a:r>
            <a:r>
              <a:rPr lang="en-US" sz="1000" dirty="0" err="1"/>
              <a:t>berbobot</a:t>
            </a:r>
            <a:r>
              <a:rPr lang="en-US" sz="1000" dirty="0"/>
              <a:t> 17 kg.</a:t>
            </a:r>
            <a:endParaRPr lang="en-ID" sz="1000" dirty="0"/>
          </a:p>
          <a:p>
            <a:pPr marL="457200" lvl="0" indent="-298450" algn="l" rtl="0">
              <a:lnSpc>
                <a:spcPct val="105000"/>
              </a:lnSpc>
              <a:spcBef>
                <a:spcPts val="0"/>
              </a:spcBef>
              <a:spcAft>
                <a:spcPts val="0"/>
              </a:spcAft>
              <a:buSzPts val="1100"/>
              <a:buChar char="●"/>
            </a:pPr>
            <a:r>
              <a:rPr lang="en" sz="1100" dirty="0"/>
              <a:t>Output:</a:t>
            </a:r>
            <a:endParaRPr sz="1100" dirty="0"/>
          </a:p>
        </p:txBody>
      </p:sp>
      <p:pic>
        <p:nvPicPr>
          <p:cNvPr id="3" name="Picture 2">
            <a:extLst>
              <a:ext uri="{FF2B5EF4-FFF2-40B4-BE49-F238E27FC236}">
                <a16:creationId xmlns:a16="http://schemas.microsoft.com/office/drawing/2014/main" id="{183E8E72-FB98-B94F-A82D-C3C9AD22E4CC}"/>
              </a:ext>
            </a:extLst>
          </p:cNvPr>
          <p:cNvPicPr>
            <a:picLocks noChangeAspect="1"/>
          </p:cNvPicPr>
          <p:nvPr/>
        </p:nvPicPr>
        <p:blipFill>
          <a:blip r:embed="rId3"/>
          <a:stretch>
            <a:fillRect/>
          </a:stretch>
        </p:blipFill>
        <p:spPr>
          <a:xfrm>
            <a:off x="6494568" y="3725154"/>
            <a:ext cx="1236461" cy="1215143"/>
          </a:xfrm>
          <a:prstGeom prst="rect">
            <a:avLst/>
          </a:prstGeom>
        </p:spPr>
      </p:pic>
      <p:pic>
        <p:nvPicPr>
          <p:cNvPr id="5" name="Picture 4">
            <a:extLst>
              <a:ext uri="{FF2B5EF4-FFF2-40B4-BE49-F238E27FC236}">
                <a16:creationId xmlns:a16="http://schemas.microsoft.com/office/drawing/2014/main" id="{A36401F6-8FA7-F341-A7E8-6D24CD24947E}"/>
              </a:ext>
            </a:extLst>
          </p:cNvPr>
          <p:cNvPicPr>
            <a:picLocks noChangeAspect="1"/>
          </p:cNvPicPr>
          <p:nvPr/>
        </p:nvPicPr>
        <p:blipFill>
          <a:blip r:embed="rId4"/>
          <a:stretch>
            <a:fillRect/>
          </a:stretch>
        </p:blipFill>
        <p:spPr>
          <a:xfrm>
            <a:off x="7742726" y="3723419"/>
            <a:ext cx="1234262" cy="1216878"/>
          </a:xfrm>
          <a:prstGeom prst="rect">
            <a:avLst/>
          </a:prstGeom>
        </p:spPr>
      </p:pic>
      <p:pic>
        <p:nvPicPr>
          <p:cNvPr id="7" name="Picture 6">
            <a:extLst>
              <a:ext uri="{FF2B5EF4-FFF2-40B4-BE49-F238E27FC236}">
                <a16:creationId xmlns:a16="http://schemas.microsoft.com/office/drawing/2014/main" id="{03A91519-4551-7147-A061-3D7A2E4F46DD}"/>
              </a:ext>
            </a:extLst>
          </p:cNvPr>
          <p:cNvPicPr>
            <a:picLocks noChangeAspect="1"/>
          </p:cNvPicPr>
          <p:nvPr/>
        </p:nvPicPr>
        <p:blipFill>
          <a:blip r:embed="rId5"/>
          <a:stretch>
            <a:fillRect/>
          </a:stretch>
        </p:blipFill>
        <p:spPr>
          <a:xfrm>
            <a:off x="5226883" y="3725155"/>
            <a:ext cx="1255988" cy="1215143"/>
          </a:xfrm>
          <a:prstGeom prst="rect">
            <a:avLst/>
          </a:prstGeom>
        </p:spPr>
      </p:pic>
      <p:pic>
        <p:nvPicPr>
          <p:cNvPr id="9" name="Picture 8">
            <a:extLst>
              <a:ext uri="{FF2B5EF4-FFF2-40B4-BE49-F238E27FC236}">
                <a16:creationId xmlns:a16="http://schemas.microsoft.com/office/drawing/2014/main" id="{6A06FE6E-2605-A44C-98A7-DF10BD8F65EF}"/>
              </a:ext>
            </a:extLst>
          </p:cNvPr>
          <p:cNvPicPr>
            <a:picLocks noChangeAspect="1"/>
          </p:cNvPicPr>
          <p:nvPr/>
        </p:nvPicPr>
        <p:blipFill>
          <a:blip r:embed="rId6"/>
          <a:stretch>
            <a:fillRect/>
          </a:stretch>
        </p:blipFill>
        <p:spPr>
          <a:xfrm>
            <a:off x="4000043" y="3725156"/>
            <a:ext cx="1215143" cy="1215143"/>
          </a:xfrm>
          <a:prstGeom prst="rect">
            <a:avLst/>
          </a:prstGeom>
        </p:spPr>
      </p:pic>
      <p:pic>
        <p:nvPicPr>
          <p:cNvPr id="11" name="Picture 10">
            <a:extLst>
              <a:ext uri="{FF2B5EF4-FFF2-40B4-BE49-F238E27FC236}">
                <a16:creationId xmlns:a16="http://schemas.microsoft.com/office/drawing/2014/main" id="{9635C0FD-E0D8-0D48-B122-317D01521146}"/>
              </a:ext>
            </a:extLst>
          </p:cNvPr>
          <p:cNvPicPr>
            <a:picLocks noChangeAspect="1"/>
          </p:cNvPicPr>
          <p:nvPr/>
        </p:nvPicPr>
        <p:blipFill>
          <a:blip r:embed="rId7"/>
          <a:stretch>
            <a:fillRect/>
          </a:stretch>
        </p:blipFill>
        <p:spPr>
          <a:xfrm>
            <a:off x="1769200" y="3725158"/>
            <a:ext cx="2086993" cy="1215142"/>
          </a:xfrm>
          <a:prstGeom prst="rect">
            <a:avLst/>
          </a:prstGeom>
        </p:spPr>
      </p:pic>
      <p:pic>
        <p:nvPicPr>
          <p:cNvPr id="16" name="Picture 15">
            <a:extLst>
              <a:ext uri="{FF2B5EF4-FFF2-40B4-BE49-F238E27FC236}">
                <a16:creationId xmlns:a16="http://schemas.microsoft.com/office/drawing/2014/main" id="{5FA0211D-B7EA-E34C-B0CC-4E9317CF8E7A}"/>
              </a:ext>
            </a:extLst>
          </p:cNvPr>
          <p:cNvPicPr>
            <a:picLocks noChangeAspect="1"/>
          </p:cNvPicPr>
          <p:nvPr/>
        </p:nvPicPr>
        <p:blipFill>
          <a:blip r:embed="rId8"/>
          <a:stretch>
            <a:fillRect/>
          </a:stretch>
        </p:blipFill>
        <p:spPr>
          <a:xfrm>
            <a:off x="176055" y="3723419"/>
            <a:ext cx="1788959" cy="1215142"/>
          </a:xfrm>
          <a:prstGeom prst="rect">
            <a:avLst/>
          </a:prstGeom>
        </p:spPr>
      </p:pic>
    </p:spTree>
    <p:extLst>
      <p:ext uri="{BB962C8B-B14F-4D97-AF65-F5344CB8AC3E}">
        <p14:creationId xmlns:p14="http://schemas.microsoft.com/office/powerpoint/2010/main" val="2856492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237991"/>
            <a:ext cx="8520600" cy="572700"/>
          </a:xfrm>
          <a:prstGeom prst="rect">
            <a:avLst/>
          </a:prstGeom>
        </p:spPr>
        <p:txBody>
          <a:bodyPr spcFirstLastPara="1" wrap="square" lIns="91425" tIns="91425" rIns="91425" bIns="91425" anchor="t" anchorCtr="0">
            <a:noAutofit/>
          </a:bodyPr>
          <a:lstStyle/>
          <a:p>
            <a:r>
              <a:rPr lang="en-US" sz="1400" dirty="0" err="1"/>
              <a:t>Pengembangan</a:t>
            </a:r>
            <a:r>
              <a:rPr lang="en-US" sz="1400" dirty="0"/>
              <a:t> </a:t>
            </a:r>
            <a:r>
              <a:rPr lang="en-US" sz="1400" dirty="0" err="1"/>
              <a:t>Prototipe</a:t>
            </a:r>
            <a:r>
              <a:rPr lang="en-US" sz="1400" dirty="0"/>
              <a:t> </a:t>
            </a:r>
            <a:r>
              <a:rPr lang="en-US" sz="1400" i="1" dirty="0"/>
              <a:t>Safety Bed Mover (SBM)</a:t>
            </a:r>
            <a:r>
              <a:rPr lang="en-US" sz="1400" dirty="0"/>
              <a:t> </a:t>
            </a:r>
            <a:r>
              <a:rPr lang="en-US" sz="1400" dirty="0" err="1"/>
              <a:t>versi</a:t>
            </a:r>
            <a:r>
              <a:rPr lang="en-US" sz="1400" dirty="0"/>
              <a:t> 2.0 </a:t>
            </a:r>
            <a:r>
              <a:rPr lang="en-US" sz="1400" dirty="0" err="1"/>
              <a:t>untuk</a:t>
            </a:r>
            <a:r>
              <a:rPr lang="en-US" sz="1400" dirty="0"/>
              <a:t> </a:t>
            </a:r>
            <a:r>
              <a:rPr lang="en-US" sz="1400" dirty="0" err="1"/>
              <a:t>Meningkatkan</a:t>
            </a:r>
            <a:r>
              <a:rPr lang="en-US" sz="1400" dirty="0"/>
              <a:t> Kinerja </a:t>
            </a:r>
            <a:r>
              <a:rPr lang="en-US" sz="1400" dirty="0" err="1"/>
              <a:t>Pelayanan</a:t>
            </a:r>
            <a:r>
              <a:rPr lang="en-US" sz="1400" dirty="0"/>
              <a:t> </a:t>
            </a:r>
            <a:r>
              <a:rPr lang="en-US" sz="1400" dirty="0" err="1"/>
              <a:t>Rumah</a:t>
            </a:r>
            <a:r>
              <a:rPr lang="en-US" sz="1400" dirty="0"/>
              <a:t> </a:t>
            </a:r>
            <a:r>
              <a:rPr lang="en-US" sz="1400" dirty="0" err="1"/>
              <a:t>Sakit</a:t>
            </a:r>
            <a:endParaRPr lang="en-ID" sz="1400" dirty="0"/>
          </a:p>
        </p:txBody>
      </p:sp>
      <p:sp>
        <p:nvSpPr>
          <p:cNvPr id="91" name="Google Shape;91;p19"/>
          <p:cNvSpPr txBox="1">
            <a:spLocks noGrp="1"/>
          </p:cNvSpPr>
          <p:nvPr>
            <p:ph type="body" idx="1"/>
          </p:nvPr>
        </p:nvSpPr>
        <p:spPr>
          <a:xfrm>
            <a:off x="312538" y="810691"/>
            <a:ext cx="8520600" cy="3168300"/>
          </a:xfrm>
          <a:prstGeom prst="rect">
            <a:avLst/>
          </a:prstGeom>
        </p:spPr>
        <p:txBody>
          <a:bodyPr spcFirstLastPara="1" wrap="square" lIns="91425" tIns="91425" rIns="91425" bIns="91425" anchor="t" anchorCtr="0">
            <a:normAutofit/>
          </a:bodyPr>
          <a:lstStyle/>
          <a:p>
            <a:pPr marL="457200" lvl="0" indent="-298450" algn="l" rtl="0">
              <a:lnSpc>
                <a:spcPct val="105000"/>
              </a:lnSpc>
              <a:spcBef>
                <a:spcPts val="0"/>
              </a:spcBef>
              <a:spcAft>
                <a:spcPts val="0"/>
              </a:spcAft>
              <a:buSzPts val="1100"/>
              <a:buChar char="●"/>
            </a:pPr>
            <a:r>
              <a:rPr lang="en" sz="1100" dirty="0" err="1"/>
              <a:t>Bidang</a:t>
            </a:r>
            <a:r>
              <a:rPr lang="en" sz="1100" dirty="0"/>
              <a:t> </a:t>
            </a:r>
            <a:r>
              <a:rPr lang="en" sz="1100" dirty="0" err="1"/>
              <a:t>penelitian</a:t>
            </a:r>
            <a:r>
              <a:rPr lang="en" sz="1100" dirty="0"/>
              <a:t> : </a:t>
            </a:r>
            <a:r>
              <a:rPr lang="en-US" sz="1100" dirty="0"/>
              <a:t>Transportation</a:t>
            </a:r>
            <a:endParaRPr sz="1100" dirty="0"/>
          </a:p>
          <a:p>
            <a:pPr marL="457200" lvl="0" indent="-298450" algn="l" rtl="0">
              <a:lnSpc>
                <a:spcPct val="105000"/>
              </a:lnSpc>
              <a:spcBef>
                <a:spcPts val="0"/>
              </a:spcBef>
              <a:spcAft>
                <a:spcPts val="0"/>
              </a:spcAft>
              <a:buSzPts val="1100"/>
              <a:buChar char="●"/>
            </a:pPr>
            <a:r>
              <a:rPr lang="en" sz="1100" dirty="0" err="1"/>
              <a:t>Tahun</a:t>
            </a:r>
            <a:r>
              <a:rPr lang="en" sz="1100" dirty="0"/>
              <a:t> </a:t>
            </a:r>
            <a:r>
              <a:rPr lang="en" sz="1100" dirty="0" err="1"/>
              <a:t>berlangsung</a:t>
            </a:r>
            <a:r>
              <a:rPr lang="en" sz="1100" dirty="0"/>
              <a:t> : 2021</a:t>
            </a:r>
          </a:p>
          <a:p>
            <a:pPr marL="457200" lvl="0" indent="-298450" algn="l" rtl="0">
              <a:lnSpc>
                <a:spcPct val="105000"/>
              </a:lnSpc>
              <a:spcBef>
                <a:spcPts val="0"/>
              </a:spcBef>
              <a:spcAft>
                <a:spcPts val="0"/>
              </a:spcAft>
              <a:buSzPts val="1100"/>
              <a:buChar char="●"/>
            </a:pPr>
            <a:r>
              <a:rPr lang="en" sz="1100" dirty="0" err="1"/>
              <a:t>Sumber</a:t>
            </a:r>
            <a:r>
              <a:rPr lang="en" sz="1100" dirty="0"/>
              <a:t> dan </a:t>
            </a:r>
            <a:r>
              <a:rPr lang="en" sz="1100" dirty="0" err="1"/>
              <a:t>besaran</a:t>
            </a:r>
            <a:r>
              <a:rPr lang="en" sz="1100" dirty="0"/>
              <a:t> dana : </a:t>
            </a:r>
            <a:r>
              <a:rPr lang="en-US" sz="1100" dirty="0" err="1"/>
              <a:t>Hibah</a:t>
            </a:r>
            <a:r>
              <a:rPr lang="en-US" sz="1100" dirty="0"/>
              <a:t> </a:t>
            </a:r>
            <a:r>
              <a:rPr lang="en-US" sz="1100" dirty="0" err="1"/>
              <a:t>Inovasi</a:t>
            </a:r>
            <a:r>
              <a:rPr lang="en-US" sz="1100" dirty="0"/>
              <a:t> ITS, 140 Juta Rupiah</a:t>
            </a:r>
          </a:p>
          <a:p>
            <a:pPr lvl="0" indent="-298450">
              <a:lnSpc>
                <a:spcPct val="105000"/>
              </a:lnSpc>
              <a:buSzPts val="1100"/>
            </a:pPr>
            <a:r>
              <a:rPr lang="en" sz="1100" dirty="0" err="1"/>
              <a:t>Deskripsi</a:t>
            </a:r>
            <a:r>
              <a:rPr lang="en" sz="1100" dirty="0"/>
              <a:t> </a:t>
            </a:r>
            <a:r>
              <a:rPr lang="en" sz="1100" dirty="0" err="1"/>
              <a:t>penelitian</a:t>
            </a:r>
            <a:r>
              <a:rPr lang="en" sz="1100" dirty="0"/>
              <a:t> : </a:t>
            </a:r>
            <a:r>
              <a:rPr lang="en-US" sz="900" dirty="0" err="1"/>
              <a:t>Pengembangan</a:t>
            </a:r>
            <a:r>
              <a:rPr lang="en-US" sz="900" dirty="0"/>
              <a:t> </a:t>
            </a:r>
            <a:r>
              <a:rPr lang="en-US" sz="900" dirty="0" err="1"/>
              <a:t>Prototipe</a:t>
            </a:r>
            <a:r>
              <a:rPr lang="en-US" sz="900" dirty="0"/>
              <a:t> </a:t>
            </a:r>
            <a:r>
              <a:rPr lang="en-US" sz="900" i="1" dirty="0"/>
              <a:t>Safety Bed Mover (SBM)</a:t>
            </a:r>
            <a:r>
              <a:rPr lang="en-US" sz="900" dirty="0"/>
              <a:t> </a:t>
            </a:r>
            <a:r>
              <a:rPr lang="en-US" sz="900" dirty="0" err="1"/>
              <a:t>versi</a:t>
            </a:r>
            <a:r>
              <a:rPr lang="en-US" sz="900" dirty="0"/>
              <a:t> 2.0 </a:t>
            </a:r>
            <a:r>
              <a:rPr lang="en-US" sz="900" dirty="0" err="1"/>
              <a:t>ini</a:t>
            </a:r>
            <a:r>
              <a:rPr lang="en-US" sz="900" dirty="0"/>
              <a:t> </a:t>
            </a:r>
            <a:r>
              <a:rPr lang="en-US" sz="900" dirty="0" err="1"/>
              <a:t>merupakan</a:t>
            </a:r>
            <a:r>
              <a:rPr lang="en-US" sz="900" dirty="0"/>
              <a:t> </a:t>
            </a:r>
            <a:r>
              <a:rPr lang="en-US" sz="900" dirty="0" err="1"/>
              <a:t>pengembangan</a:t>
            </a:r>
            <a:r>
              <a:rPr lang="en-US" sz="900" dirty="0"/>
              <a:t> </a:t>
            </a:r>
            <a:r>
              <a:rPr lang="en-US" sz="900" dirty="0" err="1"/>
              <a:t>dari</a:t>
            </a:r>
            <a:r>
              <a:rPr lang="en-US" sz="900" dirty="0"/>
              <a:t> (SBM) </a:t>
            </a:r>
            <a:r>
              <a:rPr lang="en-US" sz="900" dirty="0" err="1"/>
              <a:t>versi</a:t>
            </a:r>
            <a:r>
              <a:rPr lang="en-US" sz="900" dirty="0"/>
              <a:t> 1.0, yang </a:t>
            </a:r>
            <a:r>
              <a:rPr lang="en-US" sz="900" dirty="0" err="1"/>
              <a:t>sudah</a:t>
            </a:r>
            <a:r>
              <a:rPr lang="en-US" sz="900" dirty="0"/>
              <a:t> </a:t>
            </a:r>
            <a:r>
              <a:rPr lang="en-US" sz="900" dirty="0" err="1"/>
              <a:t>dihasilkan</a:t>
            </a:r>
            <a:r>
              <a:rPr lang="en-US" sz="900" dirty="0"/>
              <a:t> dan </a:t>
            </a:r>
            <a:r>
              <a:rPr lang="en-US" sz="900" dirty="0" err="1"/>
              <a:t>diuji</a:t>
            </a:r>
            <a:r>
              <a:rPr lang="en-US" sz="900" dirty="0"/>
              <a:t> </a:t>
            </a:r>
            <a:r>
              <a:rPr lang="en-US" sz="900" dirty="0" err="1"/>
              <a:t>coba</a:t>
            </a:r>
            <a:r>
              <a:rPr lang="en-US" sz="900" dirty="0"/>
              <a:t> pada </a:t>
            </a:r>
            <a:r>
              <a:rPr lang="en-US" sz="900" dirty="0" err="1"/>
              <a:t>tahun</a:t>
            </a:r>
            <a:r>
              <a:rPr lang="en-US" sz="900" dirty="0"/>
              <a:t> 2020 di RSUA.</a:t>
            </a:r>
            <a:r>
              <a:rPr lang="en-ID" sz="900" dirty="0"/>
              <a:t> </a:t>
            </a:r>
            <a:r>
              <a:rPr lang="en-US" sz="1000" dirty="0" err="1"/>
              <a:t>Metode</a:t>
            </a:r>
            <a:r>
              <a:rPr lang="en-US" sz="1000" dirty="0"/>
              <a:t> </a:t>
            </a:r>
            <a:r>
              <a:rPr lang="en-US" sz="1000" dirty="0" err="1"/>
              <a:t>riset</a:t>
            </a:r>
            <a:r>
              <a:rPr lang="en-US" sz="1000" dirty="0"/>
              <a:t> </a:t>
            </a:r>
            <a:r>
              <a:rPr lang="en-US" sz="1000" dirty="0" err="1"/>
              <a:t>inovasi</a:t>
            </a:r>
            <a:r>
              <a:rPr lang="en-US" sz="1000" dirty="0"/>
              <a:t> </a:t>
            </a:r>
            <a:r>
              <a:rPr lang="en-US" sz="1000" dirty="0" err="1"/>
              <a:t>ini</a:t>
            </a:r>
            <a:r>
              <a:rPr lang="en-US" sz="1000" dirty="0"/>
              <a:t> </a:t>
            </a:r>
            <a:r>
              <a:rPr lang="en-US" sz="1000" dirty="0" err="1"/>
              <a:t>berangkat</a:t>
            </a:r>
            <a:r>
              <a:rPr lang="en-US" sz="1000" dirty="0"/>
              <a:t> </a:t>
            </a:r>
            <a:r>
              <a:rPr lang="en-US" sz="1000" dirty="0" err="1"/>
              <a:t>dari</a:t>
            </a:r>
            <a:r>
              <a:rPr lang="en-US" sz="1000" dirty="0"/>
              <a:t> ide </a:t>
            </a:r>
            <a:r>
              <a:rPr lang="en-US" sz="1000" dirty="0" err="1"/>
              <a:t>dasar</a:t>
            </a:r>
            <a:r>
              <a:rPr lang="en-US" sz="1000" dirty="0"/>
              <a:t> </a:t>
            </a:r>
            <a:r>
              <a:rPr lang="en-US" sz="1000" dirty="0" err="1"/>
              <a:t>bahwa</a:t>
            </a:r>
            <a:r>
              <a:rPr lang="en-US" sz="1000" dirty="0"/>
              <a:t> SBM </a:t>
            </a:r>
            <a:r>
              <a:rPr lang="en-US" sz="1000" dirty="0" err="1"/>
              <a:t>harus</a:t>
            </a:r>
            <a:r>
              <a:rPr lang="en-US" sz="1000" dirty="0"/>
              <a:t> </a:t>
            </a:r>
            <a:r>
              <a:rPr lang="en-US" sz="1000" dirty="0" err="1"/>
              <a:t>desain</a:t>
            </a:r>
            <a:r>
              <a:rPr lang="en-US" sz="1000" dirty="0"/>
              <a:t> </a:t>
            </a:r>
            <a:r>
              <a:rPr lang="en-US" sz="1000" dirty="0" err="1"/>
              <a:t>sedemikian</a:t>
            </a:r>
            <a:r>
              <a:rPr lang="en-US" sz="1000" dirty="0"/>
              <a:t> </a:t>
            </a:r>
            <a:r>
              <a:rPr lang="en-US" sz="1000" dirty="0" err="1"/>
              <a:t>hingga</a:t>
            </a:r>
            <a:r>
              <a:rPr lang="en-US" sz="1000" dirty="0"/>
              <a:t> </a:t>
            </a:r>
            <a:r>
              <a:rPr lang="en-US" sz="1000" dirty="0" err="1"/>
              <a:t>dapat</a:t>
            </a:r>
            <a:r>
              <a:rPr lang="en-US" sz="1000" dirty="0"/>
              <a:t> </a:t>
            </a:r>
            <a:r>
              <a:rPr lang="en-US" sz="1000" dirty="0" err="1"/>
              <a:t>meminimalisir</a:t>
            </a:r>
            <a:r>
              <a:rPr lang="en-US" sz="1000" dirty="0"/>
              <a:t> </a:t>
            </a:r>
            <a:r>
              <a:rPr lang="en-US" sz="1000" dirty="0" err="1"/>
              <a:t>intensitas</a:t>
            </a:r>
            <a:r>
              <a:rPr lang="en-US" sz="1000" dirty="0"/>
              <a:t> </a:t>
            </a:r>
            <a:r>
              <a:rPr lang="en-US" sz="1000" dirty="0" err="1"/>
              <a:t>kontak</a:t>
            </a:r>
            <a:r>
              <a:rPr lang="en-US" sz="1000" dirty="0"/>
              <a:t> </a:t>
            </a:r>
            <a:r>
              <a:rPr lang="en-US" sz="1000" dirty="0" err="1"/>
              <a:t>antara</a:t>
            </a:r>
            <a:r>
              <a:rPr lang="en-US" sz="1000" dirty="0"/>
              <a:t> </a:t>
            </a:r>
            <a:r>
              <a:rPr lang="en-US" sz="1000" dirty="0" err="1"/>
              <a:t>tenaga</a:t>
            </a:r>
            <a:r>
              <a:rPr lang="en-US" sz="1000" dirty="0"/>
              <a:t> </a:t>
            </a:r>
            <a:r>
              <a:rPr lang="en-US" sz="1000" dirty="0" err="1"/>
              <a:t>medis</a:t>
            </a:r>
            <a:r>
              <a:rPr lang="en-US" sz="1000" dirty="0"/>
              <a:t> </a:t>
            </a:r>
            <a:r>
              <a:rPr lang="en-US" sz="1000" dirty="0" err="1"/>
              <a:t>dengan</a:t>
            </a:r>
            <a:r>
              <a:rPr lang="en-US" sz="1000" dirty="0"/>
              <a:t> </a:t>
            </a:r>
            <a:r>
              <a:rPr lang="en-US" sz="1000" dirty="0" err="1"/>
              <a:t>pasien</a:t>
            </a:r>
            <a:r>
              <a:rPr lang="en-US" sz="1000" dirty="0"/>
              <a:t> pada </a:t>
            </a:r>
            <a:r>
              <a:rPr lang="en-US" sz="1000" dirty="0" err="1"/>
              <a:t>saat</a:t>
            </a:r>
            <a:r>
              <a:rPr lang="en-US" sz="1000" dirty="0"/>
              <a:t> </a:t>
            </a:r>
            <a:r>
              <a:rPr lang="en-US" sz="1000" dirty="0" err="1"/>
              <a:t>memindahkan</a:t>
            </a:r>
            <a:r>
              <a:rPr lang="en-US" sz="1000" dirty="0"/>
              <a:t> </a:t>
            </a:r>
            <a:r>
              <a:rPr lang="en-US" sz="1000" dirty="0" err="1"/>
              <a:t>tempat</a:t>
            </a:r>
            <a:r>
              <a:rPr lang="en-US" sz="1000" dirty="0"/>
              <a:t> </a:t>
            </a:r>
            <a:r>
              <a:rPr lang="en-US" sz="1000" dirty="0" err="1"/>
              <a:t>tidurnya</a:t>
            </a:r>
            <a:r>
              <a:rPr lang="en-US" sz="1000" dirty="0"/>
              <a:t>. </a:t>
            </a:r>
            <a:r>
              <a:rPr lang="en-US" sz="1000" dirty="0" err="1"/>
              <a:t>Pembuatan</a:t>
            </a:r>
            <a:r>
              <a:rPr lang="en-US" sz="1000" dirty="0"/>
              <a:t> </a:t>
            </a:r>
            <a:r>
              <a:rPr lang="en-US" sz="1000" dirty="0" err="1"/>
              <a:t>produk</a:t>
            </a:r>
            <a:r>
              <a:rPr lang="en-US" sz="1000" dirty="0"/>
              <a:t> </a:t>
            </a:r>
            <a:r>
              <a:rPr lang="en-US" sz="1000" dirty="0" err="1"/>
              <a:t>teknologi</a:t>
            </a:r>
            <a:r>
              <a:rPr lang="en-US" sz="1000" dirty="0"/>
              <a:t> </a:t>
            </a:r>
            <a:r>
              <a:rPr lang="en-US" sz="1000" dirty="0" err="1"/>
              <a:t>ini</a:t>
            </a:r>
            <a:r>
              <a:rPr lang="en-US" sz="1000" dirty="0"/>
              <a:t> </a:t>
            </a:r>
            <a:r>
              <a:rPr lang="en-US" sz="1000" dirty="0" err="1"/>
              <a:t>melibatkan</a:t>
            </a:r>
            <a:r>
              <a:rPr lang="en-US" sz="1000" dirty="0"/>
              <a:t> </a:t>
            </a:r>
            <a:r>
              <a:rPr lang="en-US" sz="1000" dirty="0" err="1"/>
              <a:t>beberapa</a:t>
            </a:r>
            <a:r>
              <a:rPr lang="en-US" sz="1000" dirty="0"/>
              <a:t> </a:t>
            </a:r>
            <a:r>
              <a:rPr lang="en-US" sz="1000" dirty="0" err="1"/>
              <a:t>pihak</a:t>
            </a:r>
            <a:r>
              <a:rPr lang="en-US" sz="1000" dirty="0"/>
              <a:t>, </a:t>
            </a:r>
            <a:r>
              <a:rPr lang="en-US" sz="1000" dirty="0" err="1"/>
              <a:t>diantaranya</a:t>
            </a:r>
            <a:r>
              <a:rPr lang="en-US" sz="1000" dirty="0"/>
              <a:t>, </a:t>
            </a:r>
            <a:r>
              <a:rPr lang="en-US" sz="1000" dirty="0" err="1"/>
              <a:t>tim</a:t>
            </a:r>
            <a:r>
              <a:rPr lang="en-US" sz="1000" dirty="0"/>
              <a:t> </a:t>
            </a:r>
            <a:r>
              <a:rPr lang="en-US" sz="1000" dirty="0" err="1"/>
              <a:t>nnova</a:t>
            </a:r>
            <a:r>
              <a:rPr lang="en-US" sz="1000" dirty="0"/>
              <a:t> </a:t>
            </a:r>
            <a:r>
              <a:rPr lang="en-US" sz="1000" dirty="0" err="1"/>
              <a:t>dari</a:t>
            </a:r>
            <a:r>
              <a:rPr lang="en-US" sz="1000" dirty="0"/>
              <a:t> ITS, </a:t>
            </a:r>
            <a:r>
              <a:rPr lang="en-US" sz="1000" dirty="0" err="1"/>
              <a:t>tim</a:t>
            </a:r>
            <a:r>
              <a:rPr lang="en-US" sz="1000" dirty="0"/>
              <a:t> </a:t>
            </a:r>
            <a:r>
              <a:rPr lang="en-US" sz="1000" dirty="0" err="1"/>
              <a:t>medis</a:t>
            </a:r>
            <a:r>
              <a:rPr lang="en-US" sz="1000" dirty="0"/>
              <a:t> </a:t>
            </a:r>
            <a:r>
              <a:rPr lang="en-US" sz="1000" dirty="0" err="1"/>
              <a:t>dari</a:t>
            </a:r>
            <a:r>
              <a:rPr lang="en-US" sz="1000" dirty="0"/>
              <a:t> </a:t>
            </a:r>
            <a:r>
              <a:rPr lang="en-US" sz="1000" dirty="0" err="1"/>
              <a:t>Unair</a:t>
            </a:r>
            <a:r>
              <a:rPr lang="en-US" sz="1000" dirty="0"/>
              <a:t> dan </a:t>
            </a:r>
            <a:r>
              <a:rPr lang="en-US" sz="1000" dirty="0" err="1"/>
              <a:t>Rumah</a:t>
            </a:r>
            <a:r>
              <a:rPr lang="en-US" sz="1000" dirty="0"/>
              <a:t> </a:t>
            </a:r>
            <a:r>
              <a:rPr lang="en-US" sz="1000" dirty="0" err="1"/>
              <a:t>Sakit</a:t>
            </a:r>
            <a:r>
              <a:rPr lang="en-US" sz="1000" dirty="0"/>
              <a:t>, dan para </a:t>
            </a:r>
            <a:r>
              <a:rPr lang="en-US" sz="1000" dirty="0" err="1"/>
              <a:t>petugas</a:t>
            </a:r>
            <a:r>
              <a:rPr lang="en-US" sz="1000" dirty="0"/>
              <a:t> </a:t>
            </a:r>
            <a:r>
              <a:rPr lang="en-US" sz="1000" dirty="0" err="1"/>
              <a:t>medis</a:t>
            </a:r>
            <a:r>
              <a:rPr lang="en-US" sz="1000" dirty="0"/>
              <a:t> di RSUA. </a:t>
            </a:r>
            <a:r>
              <a:rPr lang="en-US" sz="1000" dirty="0" err="1"/>
              <a:t>Metode</a:t>
            </a:r>
            <a:r>
              <a:rPr lang="en-US" sz="1000" dirty="0"/>
              <a:t> </a:t>
            </a:r>
            <a:r>
              <a:rPr lang="en-US" sz="1000" dirty="0" err="1"/>
              <a:t>perancangan</a:t>
            </a:r>
            <a:r>
              <a:rPr lang="en-US" sz="1000" dirty="0"/>
              <a:t> dan </a:t>
            </a:r>
            <a:r>
              <a:rPr lang="en-US" sz="1000" dirty="0" err="1"/>
              <a:t>pembuatan</a:t>
            </a:r>
            <a:r>
              <a:rPr lang="en-US" sz="1000" dirty="0"/>
              <a:t> bed mover </a:t>
            </a:r>
            <a:r>
              <a:rPr lang="en-US" sz="1000" dirty="0" err="1"/>
              <a:t>ini</a:t>
            </a:r>
            <a:r>
              <a:rPr lang="en-US" sz="1000" dirty="0"/>
              <a:t> </a:t>
            </a:r>
            <a:r>
              <a:rPr lang="en-US" sz="1000" dirty="0" err="1"/>
              <a:t>menggunakan</a:t>
            </a:r>
            <a:r>
              <a:rPr lang="en-US" sz="1000" dirty="0"/>
              <a:t> </a:t>
            </a:r>
            <a:r>
              <a:rPr lang="en-US" sz="1000" dirty="0" err="1"/>
              <a:t>pendekatan</a:t>
            </a:r>
            <a:r>
              <a:rPr lang="en-US" sz="1000" dirty="0"/>
              <a:t> </a:t>
            </a:r>
            <a:r>
              <a:rPr lang="en-US" sz="1000" dirty="0" err="1"/>
              <a:t>rekayasa</a:t>
            </a:r>
            <a:r>
              <a:rPr lang="en-US" sz="1000" dirty="0"/>
              <a:t> </a:t>
            </a:r>
            <a:r>
              <a:rPr lang="en-US" sz="1000" dirty="0" err="1"/>
              <a:t>balik</a:t>
            </a:r>
            <a:r>
              <a:rPr lang="en-US" sz="1000" dirty="0"/>
              <a:t> (</a:t>
            </a:r>
            <a:r>
              <a:rPr lang="en-US" sz="1000" i="1" dirty="0"/>
              <a:t>reverse engineering</a:t>
            </a:r>
            <a:r>
              <a:rPr lang="en-US" sz="1000" dirty="0"/>
              <a:t>). </a:t>
            </a:r>
            <a:r>
              <a:rPr lang="en-US" sz="1000" dirty="0" err="1"/>
              <a:t>Kebaruan</a:t>
            </a:r>
            <a:r>
              <a:rPr lang="en-US" sz="1000" dirty="0"/>
              <a:t> yang </a:t>
            </a:r>
            <a:r>
              <a:rPr lang="en-US" sz="1000" dirty="0" err="1"/>
              <a:t>akan</a:t>
            </a:r>
            <a:r>
              <a:rPr lang="en-US" sz="1000" dirty="0"/>
              <a:t> </a:t>
            </a:r>
            <a:r>
              <a:rPr lang="en-US" sz="1000" dirty="0" err="1"/>
              <a:t>diwujudkan</a:t>
            </a:r>
            <a:r>
              <a:rPr lang="en-US" sz="1000" dirty="0"/>
              <a:t> </a:t>
            </a:r>
            <a:r>
              <a:rPr lang="en-US" sz="1000" dirty="0" err="1"/>
              <a:t>dari</a:t>
            </a:r>
            <a:r>
              <a:rPr lang="en-US" sz="1000" dirty="0"/>
              <a:t> </a:t>
            </a:r>
            <a:r>
              <a:rPr lang="en-US" sz="1000" dirty="0" err="1"/>
              <a:t>usulan</a:t>
            </a:r>
            <a:r>
              <a:rPr lang="en-US" sz="1000" dirty="0"/>
              <a:t> </a:t>
            </a:r>
            <a:r>
              <a:rPr lang="en-US" sz="1000" dirty="0" err="1"/>
              <a:t>riset</a:t>
            </a:r>
            <a:r>
              <a:rPr lang="en-US" sz="1000" dirty="0"/>
              <a:t> </a:t>
            </a:r>
            <a:r>
              <a:rPr lang="en-US" sz="1000" dirty="0" err="1"/>
              <a:t>inovasi</a:t>
            </a:r>
            <a:r>
              <a:rPr lang="en-US" sz="1000" dirty="0"/>
              <a:t> </a:t>
            </a:r>
            <a:r>
              <a:rPr lang="en-US" sz="1000" dirty="0" err="1"/>
              <a:t>ini</a:t>
            </a:r>
            <a:r>
              <a:rPr lang="en-US" sz="1000" dirty="0"/>
              <a:t> </a:t>
            </a:r>
            <a:r>
              <a:rPr lang="en-US" sz="1000" dirty="0" err="1"/>
              <a:t>terutama</a:t>
            </a:r>
            <a:r>
              <a:rPr lang="en-US" sz="1000" dirty="0"/>
              <a:t> pada </a:t>
            </a:r>
            <a:r>
              <a:rPr lang="en-US" sz="1000" dirty="0" err="1"/>
              <a:t>nnova</a:t>
            </a:r>
            <a:r>
              <a:rPr lang="en-US" sz="1000" dirty="0"/>
              <a:t> </a:t>
            </a:r>
            <a:r>
              <a:rPr lang="en-US" sz="1000" dirty="0" err="1"/>
              <a:t>kendali</a:t>
            </a:r>
            <a:r>
              <a:rPr lang="en-US" sz="1000" dirty="0"/>
              <a:t> </a:t>
            </a:r>
            <a:r>
              <a:rPr lang="en-US" sz="1000" dirty="0" err="1"/>
              <a:t>dari</a:t>
            </a:r>
            <a:r>
              <a:rPr lang="en-US" sz="1000" dirty="0"/>
              <a:t> </a:t>
            </a:r>
            <a:r>
              <a:rPr lang="en-US" sz="1000" i="1" dirty="0"/>
              <a:t>bed mover</a:t>
            </a:r>
            <a:r>
              <a:rPr lang="en-US" sz="1000" dirty="0"/>
              <a:t> yang </a:t>
            </a:r>
            <a:r>
              <a:rPr lang="en-US" sz="1000" dirty="0" err="1"/>
              <a:t>otomatis</a:t>
            </a:r>
            <a:r>
              <a:rPr lang="en-US" sz="1000" dirty="0"/>
              <a:t> </a:t>
            </a:r>
            <a:r>
              <a:rPr lang="en-US" sz="1000" dirty="0" err="1"/>
              <a:t>dengan</a:t>
            </a:r>
            <a:r>
              <a:rPr lang="en-US" sz="1000" dirty="0"/>
              <a:t> </a:t>
            </a:r>
            <a:r>
              <a:rPr lang="en-US" sz="1000" dirty="0" err="1"/>
              <a:t>mengutamakan</a:t>
            </a:r>
            <a:r>
              <a:rPr lang="en-US" sz="1000" dirty="0"/>
              <a:t> </a:t>
            </a:r>
            <a:r>
              <a:rPr lang="en-US" sz="1000" dirty="0" err="1"/>
              <a:t>keamanan</a:t>
            </a:r>
            <a:r>
              <a:rPr lang="en-US" sz="1000" dirty="0"/>
              <a:t> dan </a:t>
            </a:r>
            <a:r>
              <a:rPr lang="en-US" sz="1000" dirty="0" err="1"/>
              <a:t>keselamatan</a:t>
            </a:r>
            <a:r>
              <a:rPr lang="en-US" sz="1000" dirty="0"/>
              <a:t>. </a:t>
            </a:r>
            <a:r>
              <a:rPr lang="en-US" sz="1000" dirty="0" err="1"/>
              <a:t>Pengembangan</a:t>
            </a:r>
            <a:r>
              <a:rPr lang="en-US" sz="1000" dirty="0"/>
              <a:t> SMB </a:t>
            </a:r>
            <a:r>
              <a:rPr lang="en-US" sz="1000" dirty="0" err="1"/>
              <a:t>menyesuaikan</a:t>
            </a:r>
            <a:r>
              <a:rPr lang="en-US" sz="1000" dirty="0"/>
              <a:t> </a:t>
            </a:r>
            <a:r>
              <a:rPr lang="en-US" sz="1000" dirty="0" err="1"/>
              <a:t>dengan</a:t>
            </a:r>
            <a:r>
              <a:rPr lang="en-US" sz="1000" dirty="0"/>
              <a:t> </a:t>
            </a:r>
            <a:r>
              <a:rPr lang="en-US" sz="1000" dirty="0" err="1"/>
              <a:t>beberapa</a:t>
            </a:r>
            <a:r>
              <a:rPr lang="en-US" sz="1000" dirty="0"/>
              <a:t> </a:t>
            </a:r>
            <a:r>
              <a:rPr lang="en-US" sz="1000" dirty="0" err="1"/>
              <a:t>jenis</a:t>
            </a:r>
            <a:r>
              <a:rPr lang="en-US" sz="1000" dirty="0"/>
              <a:t> </a:t>
            </a:r>
            <a:r>
              <a:rPr lang="en-US" sz="1000" dirty="0" err="1"/>
              <a:t>produk</a:t>
            </a:r>
            <a:r>
              <a:rPr lang="en-US" sz="1000" dirty="0"/>
              <a:t> </a:t>
            </a:r>
            <a:r>
              <a:rPr lang="en-US" sz="1000" dirty="0" err="1"/>
              <a:t>tempat</a:t>
            </a:r>
            <a:r>
              <a:rPr lang="en-US" sz="1000" dirty="0"/>
              <a:t> </a:t>
            </a:r>
            <a:r>
              <a:rPr lang="en-US" sz="1000" dirty="0" err="1"/>
              <a:t>tidur</a:t>
            </a:r>
            <a:r>
              <a:rPr lang="en-US" sz="1000" dirty="0"/>
              <a:t> </a:t>
            </a:r>
            <a:r>
              <a:rPr lang="en-US" sz="1000" dirty="0" err="1"/>
              <a:t>pasien</a:t>
            </a:r>
            <a:r>
              <a:rPr lang="en-US" sz="1000" dirty="0"/>
              <a:t> manual yang </a:t>
            </a:r>
            <a:r>
              <a:rPr lang="en-US" sz="1000" dirty="0" err="1"/>
              <a:t>tersedia</a:t>
            </a:r>
            <a:r>
              <a:rPr lang="en-US" sz="1000" dirty="0"/>
              <a:t> di </a:t>
            </a:r>
            <a:r>
              <a:rPr lang="en-US" sz="1000" dirty="0" err="1"/>
              <a:t>rumah</a:t>
            </a:r>
            <a:r>
              <a:rPr lang="en-US" sz="1000" dirty="0"/>
              <a:t> </a:t>
            </a:r>
            <a:r>
              <a:rPr lang="en-US" sz="1000" dirty="0" err="1"/>
              <a:t>sakit</a:t>
            </a:r>
            <a:r>
              <a:rPr lang="en-US" sz="1000" dirty="0"/>
              <a:t>. SBM </a:t>
            </a:r>
            <a:r>
              <a:rPr lang="en-US" sz="1000" dirty="0" err="1"/>
              <a:t>ini</a:t>
            </a:r>
            <a:r>
              <a:rPr lang="en-US" sz="1000" dirty="0"/>
              <a:t> </a:t>
            </a:r>
            <a:r>
              <a:rPr lang="en-US" sz="1000" dirty="0" err="1"/>
              <a:t>dikembangkan</a:t>
            </a:r>
            <a:r>
              <a:rPr lang="en-US" sz="1000" dirty="0"/>
              <a:t> agar </a:t>
            </a:r>
            <a:r>
              <a:rPr lang="en-US" sz="1000" dirty="0" err="1"/>
              <a:t>dapat</a:t>
            </a:r>
            <a:r>
              <a:rPr lang="en-US" sz="1000" dirty="0"/>
              <a:t> </a:t>
            </a:r>
            <a:r>
              <a:rPr lang="en-US" sz="1000" dirty="0" err="1"/>
              <a:t>berfungsi</a:t>
            </a:r>
            <a:r>
              <a:rPr lang="en-US" sz="1000" dirty="0"/>
              <a:t> </a:t>
            </a:r>
            <a:r>
              <a:rPr lang="en-US" sz="1000" dirty="0" err="1"/>
              <a:t>menggerakkan</a:t>
            </a:r>
            <a:r>
              <a:rPr lang="en-US" sz="1000" dirty="0"/>
              <a:t>, </a:t>
            </a:r>
            <a:r>
              <a:rPr lang="en-US" sz="1000" dirty="0" err="1"/>
              <a:t>mendorong</a:t>
            </a:r>
            <a:r>
              <a:rPr lang="en-US" sz="1000" dirty="0"/>
              <a:t>, dan </a:t>
            </a:r>
            <a:r>
              <a:rPr lang="en-US" sz="1000" dirty="0" err="1"/>
              <a:t>atau</a:t>
            </a:r>
            <a:r>
              <a:rPr lang="en-US" sz="1000" dirty="0"/>
              <a:t> </a:t>
            </a:r>
            <a:r>
              <a:rPr lang="en-US" sz="1000" dirty="0" err="1"/>
              <a:t>menarik</a:t>
            </a:r>
            <a:r>
              <a:rPr lang="en-US" sz="1000" dirty="0"/>
              <a:t> bed </a:t>
            </a:r>
            <a:r>
              <a:rPr lang="en-US" sz="1000" dirty="0" err="1"/>
              <a:t>pasien</a:t>
            </a:r>
            <a:r>
              <a:rPr lang="en-US" sz="1000" dirty="0"/>
              <a:t>. </a:t>
            </a:r>
            <a:r>
              <a:rPr lang="en-US" sz="1000" dirty="0" err="1"/>
              <a:t>Selain</a:t>
            </a:r>
            <a:r>
              <a:rPr lang="en-US" sz="1000" dirty="0"/>
              <a:t> </a:t>
            </a:r>
            <a:r>
              <a:rPr lang="en-US" sz="1000" dirty="0" err="1"/>
              <a:t>itu</a:t>
            </a:r>
            <a:r>
              <a:rPr lang="en-US" sz="1000" dirty="0"/>
              <a:t>, juga </a:t>
            </a:r>
            <a:r>
              <a:rPr lang="en-US" sz="1000" dirty="0" err="1"/>
              <a:t>memiliki</a:t>
            </a:r>
            <a:r>
              <a:rPr lang="en-US" sz="1000" dirty="0"/>
              <a:t> </a:t>
            </a:r>
            <a:r>
              <a:rPr lang="en-US" sz="1000" dirty="0" err="1"/>
              <a:t>kemampuan</a:t>
            </a:r>
            <a:r>
              <a:rPr lang="en-US" sz="1000" dirty="0"/>
              <a:t> </a:t>
            </a:r>
            <a:r>
              <a:rPr lang="en-US" sz="1000" dirty="0" err="1"/>
              <a:t>manuver</a:t>
            </a:r>
            <a:r>
              <a:rPr lang="en-US" sz="1000" dirty="0"/>
              <a:t>, </a:t>
            </a:r>
            <a:r>
              <a:rPr lang="en-US" sz="1000" dirty="0" err="1"/>
              <a:t>kompatibilitas</a:t>
            </a:r>
            <a:r>
              <a:rPr lang="en-US" sz="1000" dirty="0"/>
              <a:t>, dan </a:t>
            </a:r>
            <a:r>
              <a:rPr lang="en-US" sz="1000" dirty="0" err="1"/>
              <a:t>fleksibilitas</a:t>
            </a:r>
            <a:r>
              <a:rPr lang="en-US" sz="1000" dirty="0"/>
              <a:t> yang optimal </a:t>
            </a:r>
            <a:r>
              <a:rPr lang="en-US" sz="1000" dirty="0" err="1"/>
              <a:t>dengan</a:t>
            </a:r>
            <a:r>
              <a:rPr lang="en-US" sz="1000" dirty="0"/>
              <a:t> </a:t>
            </a:r>
            <a:r>
              <a:rPr lang="en-US" sz="1000" dirty="0" err="1"/>
              <a:t>tipe</a:t>
            </a:r>
            <a:r>
              <a:rPr lang="en-US" sz="1000" dirty="0"/>
              <a:t> bed </a:t>
            </a:r>
            <a:r>
              <a:rPr lang="en-US" sz="1000" dirty="0" err="1"/>
              <a:t>pasien</a:t>
            </a:r>
            <a:r>
              <a:rPr lang="en-US" sz="1000" dirty="0"/>
              <a:t> dan </a:t>
            </a:r>
            <a:r>
              <a:rPr lang="en-US" sz="1000" dirty="0" err="1"/>
              <a:t>lingkungan</a:t>
            </a:r>
            <a:r>
              <a:rPr lang="en-US" sz="1000" dirty="0"/>
              <a:t> di </a:t>
            </a:r>
            <a:r>
              <a:rPr lang="en-US" sz="1000" dirty="0" err="1"/>
              <a:t>rumah</a:t>
            </a:r>
            <a:r>
              <a:rPr lang="en-US" sz="1000" dirty="0"/>
              <a:t> </a:t>
            </a:r>
            <a:r>
              <a:rPr lang="en-US" sz="1000" dirty="0" err="1"/>
              <a:t>sakit</a:t>
            </a:r>
            <a:r>
              <a:rPr lang="en-US" sz="1000" dirty="0"/>
              <a:t>. </a:t>
            </a:r>
            <a:r>
              <a:rPr lang="en-US" sz="1000" dirty="0" err="1"/>
              <a:t>Kemampuan</a:t>
            </a:r>
            <a:r>
              <a:rPr lang="en-US" sz="1000" dirty="0"/>
              <a:t> SBM </a:t>
            </a:r>
            <a:r>
              <a:rPr lang="en-US" sz="1000" dirty="0" err="1"/>
              <a:t>dirancang</a:t>
            </a:r>
            <a:r>
              <a:rPr lang="en-US" sz="1000" dirty="0"/>
              <a:t> </a:t>
            </a:r>
            <a:r>
              <a:rPr lang="en-US" sz="1000" dirty="0" err="1"/>
              <a:t>untuk</a:t>
            </a:r>
            <a:r>
              <a:rPr lang="en-US" sz="1000" dirty="0"/>
              <a:t> </a:t>
            </a:r>
            <a:r>
              <a:rPr lang="en-US" sz="1000" dirty="0" err="1"/>
              <a:t>beban</a:t>
            </a:r>
            <a:r>
              <a:rPr lang="en-US" sz="1000" dirty="0"/>
              <a:t> </a:t>
            </a:r>
            <a:r>
              <a:rPr lang="en-US" sz="1000" dirty="0" err="1"/>
              <a:t>hingga</a:t>
            </a:r>
            <a:r>
              <a:rPr lang="en-US" sz="1000" dirty="0"/>
              <a:t> 500 kg. Fitur-</a:t>
            </a:r>
            <a:r>
              <a:rPr lang="en-US" sz="1000" dirty="0" err="1"/>
              <a:t>fiturnya</a:t>
            </a:r>
            <a:r>
              <a:rPr lang="en-US" sz="1000" dirty="0"/>
              <a:t> </a:t>
            </a:r>
            <a:r>
              <a:rPr lang="en-US" sz="1000" dirty="0" err="1"/>
              <a:t>disediakan</a:t>
            </a:r>
            <a:r>
              <a:rPr lang="en-US" sz="1000" dirty="0"/>
              <a:t> agar </a:t>
            </a:r>
            <a:r>
              <a:rPr lang="en-US" sz="1000" dirty="0" err="1"/>
              <a:t>adaptif</a:t>
            </a:r>
            <a:r>
              <a:rPr lang="en-US" sz="1000" dirty="0"/>
              <a:t> </a:t>
            </a:r>
            <a:r>
              <a:rPr lang="en-US" sz="1000" dirty="0" err="1"/>
              <a:t>dengan</a:t>
            </a:r>
            <a:r>
              <a:rPr lang="en-US" sz="1000" dirty="0"/>
              <a:t> bed </a:t>
            </a:r>
            <a:r>
              <a:rPr lang="en-US" sz="1000" dirty="0" err="1"/>
              <a:t>pasien</a:t>
            </a:r>
            <a:r>
              <a:rPr lang="en-US" sz="1000" dirty="0"/>
              <a:t> </a:t>
            </a:r>
            <a:r>
              <a:rPr lang="en-US" sz="1000" dirty="0" err="1"/>
              <a:t>tanpa</a:t>
            </a:r>
            <a:r>
              <a:rPr lang="en-US" sz="1000" dirty="0"/>
              <a:t> </a:t>
            </a:r>
            <a:r>
              <a:rPr lang="en-US" sz="1000" dirty="0" err="1"/>
              <a:t>perlu</a:t>
            </a:r>
            <a:r>
              <a:rPr lang="en-US" sz="1000" dirty="0"/>
              <a:t> </a:t>
            </a:r>
            <a:r>
              <a:rPr lang="en-US" sz="1000" dirty="0" err="1"/>
              <a:t>dimodifikasi</a:t>
            </a:r>
            <a:r>
              <a:rPr lang="en-US" sz="1000" dirty="0"/>
              <a:t> </a:t>
            </a:r>
            <a:r>
              <a:rPr lang="en-US" sz="1000" dirty="0" err="1"/>
              <a:t>terlebih</a:t>
            </a:r>
            <a:r>
              <a:rPr lang="en-US" sz="1000" dirty="0"/>
              <a:t> </a:t>
            </a:r>
            <a:r>
              <a:rPr lang="en-US" sz="1000" dirty="0" err="1"/>
              <a:t>dahulu</a:t>
            </a:r>
            <a:r>
              <a:rPr lang="en-US" sz="1000" dirty="0"/>
              <a:t>. </a:t>
            </a:r>
            <a:endParaRPr sz="1000" dirty="0"/>
          </a:p>
        </p:txBody>
      </p:sp>
      <p:pic>
        <p:nvPicPr>
          <p:cNvPr id="10" name="Picture 9" descr="T Atas">
            <a:extLst>
              <a:ext uri="{FF2B5EF4-FFF2-40B4-BE49-F238E27FC236}">
                <a16:creationId xmlns:a16="http://schemas.microsoft.com/office/drawing/2014/main" id="{07F998BE-F618-3A40-A24A-BA16CAB8A0F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3612069"/>
            <a:ext cx="1370747" cy="1269909"/>
          </a:xfrm>
          <a:prstGeom prst="rect">
            <a:avLst/>
          </a:prstGeom>
          <a:noFill/>
        </p:spPr>
      </p:pic>
      <p:pic>
        <p:nvPicPr>
          <p:cNvPr id="12" name="Picture 11" descr="Iso 1">
            <a:extLst>
              <a:ext uri="{FF2B5EF4-FFF2-40B4-BE49-F238E27FC236}">
                <a16:creationId xmlns:a16="http://schemas.microsoft.com/office/drawing/2014/main" id="{9BA2187D-B76A-394E-954A-3BFA52C51D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44560" y="3603112"/>
            <a:ext cx="2004907" cy="1190284"/>
          </a:xfrm>
          <a:prstGeom prst="rect">
            <a:avLst/>
          </a:prstGeom>
          <a:noFill/>
        </p:spPr>
      </p:pic>
      <p:pic>
        <p:nvPicPr>
          <p:cNvPr id="13" name="Picture 12" descr="Seethru 2">
            <a:extLst>
              <a:ext uri="{FF2B5EF4-FFF2-40B4-BE49-F238E27FC236}">
                <a16:creationId xmlns:a16="http://schemas.microsoft.com/office/drawing/2014/main" id="{69D46487-1BF7-B544-8ABD-FA6F86ADB14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62215" y="3603112"/>
            <a:ext cx="1890877" cy="1190284"/>
          </a:xfrm>
          <a:prstGeom prst="rect">
            <a:avLst/>
          </a:prstGeom>
          <a:noFill/>
        </p:spPr>
      </p:pic>
      <p:pic>
        <p:nvPicPr>
          <p:cNvPr id="4" name="Picture 3">
            <a:extLst>
              <a:ext uri="{FF2B5EF4-FFF2-40B4-BE49-F238E27FC236}">
                <a16:creationId xmlns:a16="http://schemas.microsoft.com/office/drawing/2014/main" id="{08BEF5F8-22D7-524E-B4A9-75E189982B5A}"/>
              </a:ext>
            </a:extLst>
          </p:cNvPr>
          <p:cNvPicPr>
            <a:picLocks noChangeAspect="1"/>
          </p:cNvPicPr>
          <p:nvPr/>
        </p:nvPicPr>
        <p:blipFill rotWithShape="1">
          <a:blip r:embed="rId6"/>
          <a:srcRect l="22264" r="26659"/>
          <a:stretch/>
        </p:blipFill>
        <p:spPr>
          <a:xfrm>
            <a:off x="5540935" y="3598474"/>
            <a:ext cx="1321784" cy="1164509"/>
          </a:xfrm>
          <a:prstGeom prst="rect">
            <a:avLst/>
          </a:prstGeom>
        </p:spPr>
      </p:pic>
      <p:pic>
        <p:nvPicPr>
          <p:cNvPr id="8" name="Picture 7">
            <a:extLst>
              <a:ext uri="{FF2B5EF4-FFF2-40B4-BE49-F238E27FC236}">
                <a16:creationId xmlns:a16="http://schemas.microsoft.com/office/drawing/2014/main" id="{D08CCDFD-96D3-D140-B8A2-08AFDBEE4CA2}"/>
              </a:ext>
            </a:extLst>
          </p:cNvPr>
          <p:cNvPicPr>
            <a:picLocks noChangeAspect="1"/>
          </p:cNvPicPr>
          <p:nvPr/>
        </p:nvPicPr>
        <p:blipFill rotWithShape="1">
          <a:blip r:embed="rId7"/>
          <a:srcRect l="13203"/>
          <a:stretch/>
        </p:blipFill>
        <p:spPr>
          <a:xfrm>
            <a:off x="6907649" y="3598474"/>
            <a:ext cx="2246118" cy="1164509"/>
          </a:xfrm>
          <a:prstGeom prst="rect">
            <a:avLst/>
          </a:prstGeom>
        </p:spPr>
      </p:pic>
    </p:spTree>
    <p:extLst>
      <p:ext uri="{BB962C8B-B14F-4D97-AF65-F5344CB8AC3E}">
        <p14:creationId xmlns:p14="http://schemas.microsoft.com/office/powerpoint/2010/main" val="3430348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13" y="206486"/>
            <a:ext cx="8520600" cy="572700"/>
          </a:xfrm>
        </p:spPr>
        <p:txBody>
          <a:bodyPr>
            <a:noAutofit/>
          </a:bodyPr>
          <a:lstStyle/>
          <a:p>
            <a:r>
              <a:rPr lang="en-ID" sz="1600" b="1" dirty="0" smtClean="0"/>
              <a:t>DESAIN WORKSTATION PERAJIN PERHIASAN EMAS DAN PERAK UNTUK IKM DENGAN KONSEP KOMPAK DAN TERORGANISASI</a:t>
            </a:r>
            <a:r>
              <a:rPr lang="id-ID" sz="1600" dirty="0" smtClean="0"/>
              <a:t/>
            </a:r>
            <a:br>
              <a:rPr lang="id-ID" sz="1600" dirty="0" smtClean="0"/>
            </a:br>
            <a:r>
              <a:rPr lang="en-ID" sz="1600" b="1" dirty="0" err="1" smtClean="0"/>
              <a:t>Lokasi</a:t>
            </a:r>
            <a:r>
              <a:rPr lang="en-ID" sz="1600" b="1" dirty="0" smtClean="0"/>
              <a:t> : </a:t>
            </a:r>
            <a:r>
              <a:rPr lang="en-ID" sz="1600" b="1" dirty="0" err="1" smtClean="0"/>
              <a:t>Gading</a:t>
            </a:r>
            <a:r>
              <a:rPr lang="en-ID" sz="1600" b="1" dirty="0" smtClean="0"/>
              <a:t>, </a:t>
            </a:r>
            <a:r>
              <a:rPr lang="en-ID" sz="1600" b="1" dirty="0" err="1" smtClean="0"/>
              <a:t>Tambaksari</a:t>
            </a:r>
            <a:r>
              <a:rPr lang="en-ID" sz="1600" b="1" dirty="0" smtClean="0"/>
              <a:t>, Surabaya, </a:t>
            </a:r>
            <a:r>
              <a:rPr lang="en-ID" sz="1600" b="1" dirty="0" err="1" smtClean="0"/>
              <a:t>Jawa</a:t>
            </a:r>
            <a:r>
              <a:rPr lang="en-ID" sz="1600" b="1" dirty="0" smtClean="0"/>
              <a:t> </a:t>
            </a:r>
            <a:r>
              <a:rPr lang="en-ID" sz="1600" b="1" dirty="0" err="1" smtClean="0"/>
              <a:t>Timur</a:t>
            </a:r>
            <a:r>
              <a:rPr lang="id-ID" sz="1600" dirty="0" smtClean="0"/>
              <a:t/>
            </a:r>
            <a:br>
              <a:rPr lang="id-ID" sz="1600" dirty="0" smtClean="0"/>
            </a:br>
            <a:endParaRPr lang="id-ID" sz="1600" dirty="0"/>
          </a:p>
        </p:txBody>
      </p:sp>
      <p:sp>
        <p:nvSpPr>
          <p:cNvPr id="3" name="Text Placeholder 2"/>
          <p:cNvSpPr>
            <a:spLocks noGrp="1"/>
          </p:cNvSpPr>
          <p:nvPr>
            <p:ph type="body" idx="1"/>
          </p:nvPr>
        </p:nvSpPr>
        <p:spPr/>
        <p:txBody>
          <a:bodyPr>
            <a:normAutofit/>
          </a:bodyPr>
          <a:lstStyle/>
          <a:p>
            <a:pPr lvl="0" indent="-298450">
              <a:lnSpc>
                <a:spcPct val="105000"/>
              </a:lnSpc>
              <a:buSzPts val="1100"/>
            </a:pPr>
            <a:r>
              <a:rPr lang="id-ID" sz="1050" dirty="0"/>
              <a:t>Bidang penelitian : </a:t>
            </a:r>
            <a:r>
              <a:rPr lang="id-ID" sz="1050" dirty="0" smtClean="0"/>
              <a:t>Desain Furnitur</a:t>
            </a:r>
            <a:endParaRPr lang="id-ID" sz="1050" dirty="0"/>
          </a:p>
          <a:p>
            <a:pPr lvl="0" indent="-298450">
              <a:lnSpc>
                <a:spcPct val="105000"/>
              </a:lnSpc>
              <a:buSzPts val="1100"/>
            </a:pPr>
            <a:r>
              <a:rPr lang="id-ID" sz="1050" dirty="0"/>
              <a:t>Tahun berlangsung : </a:t>
            </a:r>
            <a:r>
              <a:rPr lang="id-ID" sz="1050" dirty="0" smtClean="0"/>
              <a:t>2023</a:t>
            </a:r>
            <a:endParaRPr lang="id-ID" sz="1050" dirty="0"/>
          </a:p>
          <a:p>
            <a:pPr lvl="0" indent="-298450">
              <a:lnSpc>
                <a:spcPct val="105000"/>
              </a:lnSpc>
              <a:buSzPts val="1100"/>
            </a:pPr>
            <a:r>
              <a:rPr lang="id-ID" sz="1050" dirty="0"/>
              <a:t>Sumber dan besaran dana : </a:t>
            </a:r>
            <a:r>
              <a:rPr lang="id-ID" sz="1050" dirty="0" smtClean="0"/>
              <a:t>Pengabdian Masyarakat Berbasis Produk, 50 </a:t>
            </a:r>
            <a:r>
              <a:rPr lang="id-ID" sz="1050" dirty="0"/>
              <a:t>Juta Rupiah</a:t>
            </a:r>
          </a:p>
          <a:p>
            <a:pPr indent="-298450">
              <a:lnSpc>
                <a:spcPct val="105000"/>
              </a:lnSpc>
              <a:buSzPts val="1100"/>
            </a:pPr>
            <a:r>
              <a:rPr lang="id-ID" sz="1050" dirty="0"/>
              <a:t>Deskripsi </a:t>
            </a:r>
            <a:r>
              <a:rPr lang="id-ID" sz="1050" dirty="0" smtClean="0"/>
              <a:t>penelitian : </a:t>
            </a:r>
            <a:r>
              <a:rPr lang="en-ID" sz="900" dirty="0" err="1"/>
              <a:t>Pasca</a:t>
            </a:r>
            <a:r>
              <a:rPr lang="en-ID" sz="900" dirty="0"/>
              <a:t> </a:t>
            </a:r>
            <a:r>
              <a:rPr lang="en-ID" sz="900" dirty="0" err="1"/>
              <a:t>pandemi</a:t>
            </a:r>
            <a:r>
              <a:rPr lang="en-ID" sz="900" dirty="0"/>
              <a:t> yang </a:t>
            </a:r>
            <a:r>
              <a:rPr lang="en-ID" sz="900" dirty="0" err="1"/>
              <a:t>terjadi</a:t>
            </a:r>
            <a:r>
              <a:rPr lang="en-ID" sz="900" dirty="0"/>
              <a:t> </a:t>
            </a:r>
            <a:r>
              <a:rPr lang="en-ID" sz="900" dirty="0" err="1"/>
              <a:t>pada</a:t>
            </a:r>
            <a:r>
              <a:rPr lang="en-ID" sz="900" dirty="0"/>
              <a:t> </a:t>
            </a:r>
            <a:r>
              <a:rPr lang="en-ID" sz="900" dirty="0" err="1"/>
              <a:t>tahun</a:t>
            </a:r>
            <a:r>
              <a:rPr lang="en-ID" sz="900" dirty="0"/>
              <a:t> </a:t>
            </a:r>
            <a:r>
              <a:rPr lang="en-ID" sz="900" dirty="0" err="1"/>
              <a:t>sebelumnya</a:t>
            </a:r>
            <a:r>
              <a:rPr lang="en-ID" sz="900" dirty="0"/>
              <a:t> </a:t>
            </a:r>
            <a:r>
              <a:rPr lang="en-ID" sz="900" dirty="0" err="1"/>
              <a:t>memberikan</a:t>
            </a:r>
            <a:r>
              <a:rPr lang="en-ID" sz="900" dirty="0"/>
              <a:t> </a:t>
            </a:r>
            <a:r>
              <a:rPr lang="en-ID" sz="900" dirty="0" err="1"/>
              <a:t>dampak</a:t>
            </a:r>
            <a:r>
              <a:rPr lang="en-ID" sz="900" dirty="0"/>
              <a:t> yang </a:t>
            </a:r>
            <a:r>
              <a:rPr lang="en-ID" sz="900" dirty="0" err="1"/>
              <a:t>cukup</a:t>
            </a:r>
            <a:r>
              <a:rPr lang="en-ID" sz="900" dirty="0"/>
              <a:t> </a:t>
            </a:r>
            <a:r>
              <a:rPr lang="en-ID" sz="900" dirty="0" err="1"/>
              <a:t>mengena</a:t>
            </a:r>
            <a:r>
              <a:rPr lang="en-ID" sz="900" dirty="0"/>
              <a:t> </a:t>
            </a:r>
            <a:r>
              <a:rPr lang="en-ID" sz="900" dirty="0" err="1"/>
              <a:t>bagi</a:t>
            </a:r>
            <a:r>
              <a:rPr lang="en-ID" sz="900" dirty="0"/>
              <a:t> </a:t>
            </a:r>
            <a:r>
              <a:rPr lang="en-ID" sz="900" dirty="0" err="1"/>
              <a:t>pelaku</a:t>
            </a:r>
            <a:r>
              <a:rPr lang="en-ID" sz="900" dirty="0"/>
              <a:t> IKM </a:t>
            </a:r>
            <a:r>
              <a:rPr lang="en-ID" sz="900" dirty="0" err="1"/>
              <a:t>khususnya</a:t>
            </a:r>
            <a:r>
              <a:rPr lang="en-ID" sz="900" dirty="0"/>
              <a:t> </a:t>
            </a:r>
            <a:r>
              <a:rPr lang="en-ID" sz="900" dirty="0" err="1"/>
              <a:t>perajin</a:t>
            </a:r>
            <a:r>
              <a:rPr lang="en-ID" sz="900" dirty="0"/>
              <a:t> </a:t>
            </a:r>
            <a:r>
              <a:rPr lang="en-ID" sz="900" dirty="0" err="1"/>
              <a:t>perhiasan</a:t>
            </a:r>
            <a:r>
              <a:rPr lang="en-ID" sz="900" dirty="0"/>
              <a:t> </a:t>
            </a:r>
            <a:r>
              <a:rPr lang="en-ID" sz="900" dirty="0" err="1"/>
              <a:t>emas</a:t>
            </a:r>
            <a:r>
              <a:rPr lang="en-ID" sz="900" dirty="0"/>
              <a:t> </a:t>
            </a:r>
            <a:r>
              <a:rPr lang="en-ID" sz="900" dirty="0" err="1"/>
              <a:t>dan</a:t>
            </a:r>
            <a:r>
              <a:rPr lang="en-ID" sz="900" dirty="0"/>
              <a:t> </a:t>
            </a:r>
            <a:r>
              <a:rPr lang="en-ID" sz="900" dirty="0" err="1"/>
              <a:t>perak</a:t>
            </a:r>
            <a:r>
              <a:rPr lang="en-ID" sz="900" dirty="0"/>
              <a:t>. </a:t>
            </a:r>
            <a:r>
              <a:rPr lang="en-ID" sz="900" dirty="0" err="1"/>
              <a:t>Untuk</a:t>
            </a:r>
            <a:r>
              <a:rPr lang="en-ID" sz="900" dirty="0"/>
              <a:t> </a:t>
            </a:r>
            <a:r>
              <a:rPr lang="en-ID" sz="900" dirty="0" err="1"/>
              <a:t>dapat</a:t>
            </a:r>
            <a:r>
              <a:rPr lang="en-ID" sz="900" dirty="0"/>
              <a:t> </a:t>
            </a:r>
            <a:r>
              <a:rPr lang="en-ID" sz="900" dirty="0" err="1"/>
              <a:t>terus</a:t>
            </a:r>
            <a:r>
              <a:rPr lang="en-ID" sz="900" dirty="0"/>
              <a:t> </a:t>
            </a:r>
            <a:r>
              <a:rPr lang="en-ID" sz="900" dirty="0" err="1"/>
              <a:t>berlanjut</a:t>
            </a:r>
            <a:r>
              <a:rPr lang="en-ID" sz="900" dirty="0"/>
              <a:t>, </a:t>
            </a:r>
            <a:r>
              <a:rPr lang="en-ID" sz="900" dirty="0" err="1"/>
              <a:t>banyak</a:t>
            </a:r>
            <a:r>
              <a:rPr lang="en-ID" sz="900" dirty="0"/>
              <a:t> </a:t>
            </a:r>
            <a:r>
              <a:rPr lang="en-ID" sz="900" dirty="0" err="1"/>
              <a:t>upaya</a:t>
            </a:r>
            <a:r>
              <a:rPr lang="en-ID" sz="900" dirty="0"/>
              <a:t> </a:t>
            </a:r>
            <a:r>
              <a:rPr lang="en-ID" sz="900" dirty="0" err="1"/>
              <a:t>dilakukan</a:t>
            </a:r>
            <a:r>
              <a:rPr lang="en-ID" sz="900" dirty="0"/>
              <a:t> </a:t>
            </a:r>
            <a:r>
              <a:rPr lang="en-ID" sz="900" dirty="0" err="1"/>
              <a:t>dengan</a:t>
            </a:r>
            <a:r>
              <a:rPr lang="en-ID" sz="900" dirty="0"/>
              <a:t> </a:t>
            </a:r>
            <a:r>
              <a:rPr lang="en-ID" sz="900" dirty="0" err="1"/>
              <a:t>cara</a:t>
            </a:r>
            <a:r>
              <a:rPr lang="en-ID" sz="900" dirty="0"/>
              <a:t> </a:t>
            </a:r>
            <a:r>
              <a:rPr lang="en-ID" sz="900" dirty="0" err="1"/>
              <a:t>tetap</a:t>
            </a:r>
            <a:r>
              <a:rPr lang="en-ID" sz="900" dirty="0"/>
              <a:t> </a:t>
            </a:r>
            <a:r>
              <a:rPr lang="en-ID" sz="900" dirty="0" err="1"/>
              <a:t>berusaha</a:t>
            </a:r>
            <a:r>
              <a:rPr lang="en-ID" sz="900" dirty="0"/>
              <a:t> </a:t>
            </a:r>
            <a:r>
              <a:rPr lang="en-ID" sz="900" dirty="0" err="1"/>
              <a:t>berdaya</a:t>
            </a:r>
            <a:r>
              <a:rPr lang="en-ID" sz="900" dirty="0"/>
              <a:t> </a:t>
            </a:r>
            <a:r>
              <a:rPr lang="en-ID" sz="900" dirty="0" err="1"/>
              <a:t>upaya</a:t>
            </a:r>
            <a:r>
              <a:rPr lang="en-ID" sz="900" dirty="0"/>
              <a:t> </a:t>
            </a:r>
            <a:r>
              <a:rPr lang="en-ID" sz="900" dirty="0" err="1"/>
              <a:t>meskipun</a:t>
            </a:r>
            <a:r>
              <a:rPr lang="en-ID" sz="900" dirty="0"/>
              <a:t> </a:t>
            </a:r>
            <a:r>
              <a:rPr lang="en-ID" sz="900" dirty="0" err="1"/>
              <a:t>sudah</a:t>
            </a:r>
            <a:r>
              <a:rPr lang="en-ID" sz="900" dirty="0"/>
              <a:t> </a:t>
            </a:r>
            <a:r>
              <a:rPr lang="en-ID" sz="900" dirty="0" err="1"/>
              <a:t>tidak</a:t>
            </a:r>
            <a:r>
              <a:rPr lang="en-ID" sz="900" dirty="0"/>
              <a:t> </a:t>
            </a:r>
            <a:r>
              <a:rPr lang="en-ID" sz="900" dirty="0" err="1"/>
              <a:t>lagi</a:t>
            </a:r>
            <a:r>
              <a:rPr lang="en-ID" sz="900" dirty="0"/>
              <a:t> </a:t>
            </a:r>
            <a:r>
              <a:rPr lang="en-ID" sz="900" dirty="0" err="1"/>
              <a:t>berada</a:t>
            </a:r>
            <a:r>
              <a:rPr lang="en-ID" sz="900" dirty="0"/>
              <a:t> di </a:t>
            </a:r>
            <a:r>
              <a:rPr lang="en-ID" sz="900" dirty="0" err="1"/>
              <a:t>pabrik</a:t>
            </a:r>
            <a:r>
              <a:rPr lang="en-ID" sz="900" dirty="0"/>
              <a:t>. </a:t>
            </a:r>
            <a:r>
              <a:rPr lang="en-ID" sz="900" dirty="0" err="1"/>
              <a:t>Tidak</a:t>
            </a:r>
            <a:r>
              <a:rPr lang="en-ID" sz="900" dirty="0"/>
              <a:t> </a:t>
            </a:r>
            <a:r>
              <a:rPr lang="en-ID" sz="900" dirty="0" err="1"/>
              <a:t>sedikit</a:t>
            </a:r>
            <a:r>
              <a:rPr lang="en-ID" sz="900" dirty="0"/>
              <a:t> pula yang </a:t>
            </a:r>
            <a:r>
              <a:rPr lang="en-ID" sz="900" dirty="0" err="1"/>
              <a:t>terpaksa</a:t>
            </a:r>
            <a:r>
              <a:rPr lang="en-ID" sz="900" dirty="0"/>
              <a:t> </a:t>
            </a:r>
            <a:r>
              <a:rPr lang="en-ID" sz="900" dirty="0" err="1"/>
              <a:t>bekerja</a:t>
            </a:r>
            <a:r>
              <a:rPr lang="en-ID" sz="900" dirty="0"/>
              <a:t> </a:t>
            </a:r>
            <a:r>
              <a:rPr lang="en-ID" sz="900" dirty="0" err="1"/>
              <a:t>permanen</a:t>
            </a:r>
            <a:r>
              <a:rPr lang="en-ID" sz="900" dirty="0"/>
              <a:t> di </a:t>
            </a:r>
            <a:r>
              <a:rPr lang="en-ID" sz="900" dirty="0" err="1"/>
              <a:t>rumah</a:t>
            </a:r>
            <a:r>
              <a:rPr lang="en-ID" sz="900" dirty="0"/>
              <a:t> </a:t>
            </a:r>
            <a:r>
              <a:rPr lang="en-ID" sz="900" dirty="0" err="1"/>
              <a:t>karena</a:t>
            </a:r>
            <a:r>
              <a:rPr lang="en-ID" sz="900" dirty="0"/>
              <a:t> </a:t>
            </a:r>
            <a:r>
              <a:rPr lang="en-ID" sz="900" dirty="0" err="1"/>
              <a:t>perusahaan</a:t>
            </a:r>
            <a:r>
              <a:rPr lang="en-ID" sz="900" dirty="0"/>
              <a:t> </a:t>
            </a:r>
            <a:r>
              <a:rPr lang="en-ID" sz="900" dirty="0" err="1"/>
              <a:t>atau</a:t>
            </a:r>
            <a:r>
              <a:rPr lang="en-ID" sz="900" dirty="0"/>
              <a:t> </a:t>
            </a:r>
            <a:r>
              <a:rPr lang="en-ID" sz="900" dirty="0" err="1"/>
              <a:t>pabrik</a:t>
            </a:r>
            <a:r>
              <a:rPr lang="en-ID" sz="900" dirty="0"/>
              <a:t> yang </a:t>
            </a:r>
            <a:r>
              <a:rPr lang="en-ID" sz="900" dirty="0" err="1"/>
              <a:t>menaungi</a:t>
            </a:r>
            <a:r>
              <a:rPr lang="en-ID" sz="900" dirty="0"/>
              <a:t> </a:t>
            </a:r>
            <a:r>
              <a:rPr lang="en-ID" sz="900" dirty="0" err="1"/>
              <a:t>mereka</a:t>
            </a:r>
            <a:r>
              <a:rPr lang="en-ID" sz="900" dirty="0"/>
              <a:t> di masa </a:t>
            </a:r>
            <a:r>
              <a:rPr lang="en-ID" sz="900" dirty="0" err="1"/>
              <a:t>sebelumnya</a:t>
            </a:r>
            <a:r>
              <a:rPr lang="en-ID" sz="900" dirty="0"/>
              <a:t> </a:t>
            </a:r>
            <a:r>
              <a:rPr lang="en-ID" sz="900" dirty="0" err="1"/>
              <a:t>tidak</a:t>
            </a:r>
            <a:r>
              <a:rPr lang="en-ID" sz="900" dirty="0"/>
              <a:t> </a:t>
            </a:r>
            <a:r>
              <a:rPr lang="en-ID" sz="900" dirty="0" err="1"/>
              <a:t>dapat</a:t>
            </a:r>
            <a:r>
              <a:rPr lang="en-ID" sz="900" dirty="0"/>
              <a:t> </a:t>
            </a:r>
            <a:r>
              <a:rPr lang="en-ID" sz="900" dirty="0" err="1"/>
              <a:t>memberikan</a:t>
            </a:r>
            <a:r>
              <a:rPr lang="en-ID" sz="900" dirty="0"/>
              <a:t> </a:t>
            </a:r>
            <a:r>
              <a:rPr lang="en-ID" sz="900" dirty="0" err="1"/>
              <a:t>keberlanjutan</a:t>
            </a:r>
            <a:r>
              <a:rPr lang="en-ID" sz="900" dirty="0"/>
              <a:t> </a:t>
            </a:r>
            <a:r>
              <a:rPr lang="en-ID" sz="900" dirty="0" err="1"/>
              <a:t>untuk</a:t>
            </a:r>
            <a:r>
              <a:rPr lang="en-ID" sz="900" dirty="0"/>
              <a:t> </a:t>
            </a:r>
            <a:r>
              <a:rPr lang="en-ID" sz="900" dirty="0" err="1"/>
              <a:t>keberlangsungan</a:t>
            </a:r>
            <a:r>
              <a:rPr lang="en-ID" sz="900" dirty="0"/>
              <a:t> </a:t>
            </a:r>
            <a:r>
              <a:rPr lang="en-ID" sz="900" dirty="0" err="1"/>
              <a:t>hidup</a:t>
            </a:r>
            <a:r>
              <a:rPr lang="en-ID" sz="900" dirty="0"/>
              <a:t> </a:t>
            </a:r>
            <a:r>
              <a:rPr lang="en-ID" sz="900" dirty="0" err="1"/>
              <a:t>sehari-hari</a:t>
            </a:r>
            <a:r>
              <a:rPr lang="en-ID" sz="900" dirty="0"/>
              <a:t>. </a:t>
            </a:r>
            <a:r>
              <a:rPr lang="en-ID" sz="900" dirty="0" err="1"/>
              <a:t>Sambil</a:t>
            </a:r>
            <a:r>
              <a:rPr lang="en-ID" sz="900" dirty="0"/>
              <a:t> </a:t>
            </a:r>
            <a:r>
              <a:rPr lang="en-ID" sz="900" dirty="0" err="1"/>
              <a:t>tetap</a:t>
            </a:r>
            <a:r>
              <a:rPr lang="en-ID" sz="900" dirty="0"/>
              <a:t> </a:t>
            </a:r>
            <a:r>
              <a:rPr lang="en-ID" sz="900" dirty="0" err="1"/>
              <a:t>berusaha</a:t>
            </a:r>
            <a:r>
              <a:rPr lang="en-ID" sz="900" dirty="0"/>
              <a:t> </a:t>
            </a:r>
            <a:r>
              <a:rPr lang="en-ID" sz="900" dirty="0" err="1"/>
              <a:t>menyambung</a:t>
            </a:r>
            <a:r>
              <a:rPr lang="en-ID" sz="900" dirty="0"/>
              <a:t> </a:t>
            </a:r>
            <a:r>
              <a:rPr lang="en-ID" sz="900" dirty="0" err="1"/>
              <a:t>hidup</a:t>
            </a:r>
            <a:r>
              <a:rPr lang="en-ID" sz="900" dirty="0"/>
              <a:t> </a:t>
            </a:r>
            <a:r>
              <a:rPr lang="en-ID" sz="900" dirty="0" err="1"/>
              <a:t>dan</a:t>
            </a:r>
            <a:r>
              <a:rPr lang="en-ID" sz="900" dirty="0"/>
              <a:t> </a:t>
            </a:r>
            <a:r>
              <a:rPr lang="en-ID" sz="900" dirty="0" err="1"/>
              <a:t>tetap</a:t>
            </a:r>
            <a:r>
              <a:rPr lang="en-ID" sz="900" dirty="0"/>
              <a:t> </a:t>
            </a:r>
            <a:r>
              <a:rPr lang="en-ID" sz="900" dirty="0" err="1"/>
              <a:t>melakukan</a:t>
            </a:r>
            <a:r>
              <a:rPr lang="en-ID" sz="900" dirty="0"/>
              <a:t> yang </a:t>
            </a:r>
            <a:r>
              <a:rPr lang="en-ID" sz="900" dirty="0" err="1"/>
              <a:t>dibisai</a:t>
            </a:r>
            <a:r>
              <a:rPr lang="en-ID" sz="900" dirty="0"/>
              <a:t>, </a:t>
            </a:r>
            <a:r>
              <a:rPr lang="en-ID" sz="900" dirty="0" err="1"/>
              <a:t>perajin</a:t>
            </a:r>
            <a:r>
              <a:rPr lang="en-ID" sz="900" dirty="0"/>
              <a:t> </a:t>
            </a:r>
            <a:r>
              <a:rPr lang="en-ID" sz="900" dirty="0" err="1"/>
              <a:t>tersebut</a:t>
            </a:r>
            <a:r>
              <a:rPr lang="en-ID" sz="900" dirty="0"/>
              <a:t> </a:t>
            </a:r>
            <a:r>
              <a:rPr lang="en-ID" sz="900" dirty="0" err="1"/>
              <a:t>menyesuaikan</a:t>
            </a:r>
            <a:r>
              <a:rPr lang="en-ID" sz="900" dirty="0"/>
              <a:t> </a:t>
            </a:r>
            <a:r>
              <a:rPr lang="en-ID" sz="900" dirty="0" err="1"/>
              <a:t>diri</a:t>
            </a:r>
            <a:r>
              <a:rPr lang="en-ID" sz="900" dirty="0"/>
              <a:t> </a:t>
            </a:r>
            <a:r>
              <a:rPr lang="en-ID" sz="900" dirty="0" err="1"/>
              <a:t>dengan</a:t>
            </a:r>
            <a:r>
              <a:rPr lang="en-ID" sz="900" dirty="0"/>
              <a:t> </a:t>
            </a:r>
            <a:r>
              <a:rPr lang="en-ID" sz="900" dirty="0" err="1"/>
              <a:t>membuat</a:t>
            </a:r>
            <a:r>
              <a:rPr lang="en-ID" sz="900" dirty="0"/>
              <a:t> workshop </a:t>
            </a:r>
            <a:r>
              <a:rPr lang="en-ID" sz="900" dirty="0" err="1"/>
              <a:t>kecil</a:t>
            </a:r>
            <a:r>
              <a:rPr lang="en-ID" sz="900" dirty="0"/>
              <a:t> agar </a:t>
            </a:r>
            <a:r>
              <a:rPr lang="en-ID" sz="900" dirty="0" err="1"/>
              <a:t>masih</a:t>
            </a:r>
            <a:r>
              <a:rPr lang="en-ID" sz="900" dirty="0"/>
              <a:t> </a:t>
            </a:r>
            <a:r>
              <a:rPr lang="en-ID" sz="900" dirty="0" err="1"/>
              <a:t>dapat</a:t>
            </a:r>
            <a:r>
              <a:rPr lang="en-ID" sz="900" dirty="0"/>
              <a:t> </a:t>
            </a:r>
            <a:r>
              <a:rPr lang="en-ID" sz="900" dirty="0" err="1"/>
              <a:t>berkarya</a:t>
            </a:r>
            <a:r>
              <a:rPr lang="en-ID" sz="900" dirty="0"/>
              <a:t> di </a:t>
            </a:r>
            <a:r>
              <a:rPr lang="en-ID" sz="900" dirty="0" err="1"/>
              <a:t>rumah</a:t>
            </a:r>
            <a:r>
              <a:rPr lang="en-ID" sz="900" dirty="0"/>
              <a:t>. Hal </a:t>
            </a:r>
            <a:r>
              <a:rPr lang="en-ID" sz="900" dirty="0" err="1"/>
              <a:t>tersebut</a:t>
            </a:r>
            <a:r>
              <a:rPr lang="en-ID" sz="900" dirty="0"/>
              <a:t> </a:t>
            </a:r>
            <a:r>
              <a:rPr lang="en-ID" sz="900" dirty="0" err="1"/>
              <a:t>berlanjut</a:t>
            </a:r>
            <a:r>
              <a:rPr lang="en-ID" sz="900" dirty="0"/>
              <a:t> </a:t>
            </a:r>
            <a:r>
              <a:rPr lang="en-ID" sz="900" dirty="0" err="1"/>
              <a:t>hingga</a:t>
            </a:r>
            <a:r>
              <a:rPr lang="en-ID" sz="900" dirty="0"/>
              <a:t> </a:t>
            </a:r>
            <a:r>
              <a:rPr lang="en-ID" sz="900" dirty="0" err="1"/>
              <a:t>sekarang</a:t>
            </a:r>
            <a:r>
              <a:rPr lang="en-ID" sz="900" dirty="0"/>
              <a:t>. </a:t>
            </a:r>
            <a:r>
              <a:rPr lang="en-ID" sz="900" dirty="0" err="1"/>
              <a:t>Keadaan</a:t>
            </a:r>
            <a:r>
              <a:rPr lang="en-ID" sz="900" dirty="0"/>
              <a:t> </a:t>
            </a:r>
            <a:r>
              <a:rPr lang="en-ID" sz="900" dirty="0" err="1"/>
              <a:t>rumah</a:t>
            </a:r>
            <a:r>
              <a:rPr lang="en-ID" sz="900" dirty="0"/>
              <a:t> yang </a:t>
            </a:r>
            <a:r>
              <a:rPr lang="en-ID" sz="900" dirty="0" err="1"/>
              <a:t>terkadang</a:t>
            </a:r>
            <a:r>
              <a:rPr lang="en-ID" sz="900" dirty="0"/>
              <a:t> </a:t>
            </a:r>
            <a:r>
              <a:rPr lang="en-ID" sz="900" dirty="0" err="1"/>
              <a:t>cukup</a:t>
            </a:r>
            <a:r>
              <a:rPr lang="en-ID" sz="900" dirty="0"/>
              <a:t> </a:t>
            </a:r>
            <a:r>
              <a:rPr lang="en-ID" sz="900" dirty="0" err="1"/>
              <a:t>sempit</a:t>
            </a:r>
            <a:r>
              <a:rPr lang="en-ID" sz="900" dirty="0"/>
              <a:t> </a:t>
            </a:r>
            <a:r>
              <a:rPr lang="en-ID" sz="900" dirty="0" err="1"/>
              <a:t>atau</a:t>
            </a:r>
            <a:r>
              <a:rPr lang="en-ID" sz="900" dirty="0"/>
              <a:t> workshop yang </a:t>
            </a:r>
            <a:r>
              <a:rPr lang="en-ID" sz="900" dirty="0" err="1"/>
              <a:t>tidak</a:t>
            </a:r>
            <a:r>
              <a:rPr lang="en-ID" sz="900" dirty="0"/>
              <a:t> </a:t>
            </a:r>
            <a:r>
              <a:rPr lang="en-ID" sz="900" dirty="0" err="1"/>
              <a:t>banyak</a:t>
            </a:r>
            <a:r>
              <a:rPr lang="en-ID" sz="900" dirty="0"/>
              <a:t> </a:t>
            </a:r>
            <a:r>
              <a:rPr lang="en-ID" sz="900" dirty="0" err="1"/>
              <a:t>menampung</a:t>
            </a:r>
            <a:r>
              <a:rPr lang="en-ID" sz="900" dirty="0"/>
              <a:t> </a:t>
            </a:r>
            <a:r>
              <a:rPr lang="en-ID" sz="900" dirty="0" err="1"/>
              <a:t>beberapa</a:t>
            </a:r>
            <a:r>
              <a:rPr lang="en-ID" sz="900" dirty="0"/>
              <a:t> </a:t>
            </a:r>
            <a:r>
              <a:rPr lang="en-ID" sz="900" dirty="0" err="1"/>
              <a:t>perajin</a:t>
            </a:r>
            <a:r>
              <a:rPr lang="en-ID" sz="900" dirty="0"/>
              <a:t> </a:t>
            </a:r>
            <a:r>
              <a:rPr lang="en-ID" sz="900" dirty="0" err="1"/>
              <a:t>membutuhkan</a:t>
            </a:r>
            <a:r>
              <a:rPr lang="en-ID" sz="900" dirty="0"/>
              <a:t> </a:t>
            </a:r>
            <a:r>
              <a:rPr lang="en-ID" sz="900" dirty="0" err="1"/>
              <a:t>sebuah</a:t>
            </a:r>
            <a:r>
              <a:rPr lang="en-ID" sz="900" dirty="0"/>
              <a:t> </a:t>
            </a:r>
            <a:r>
              <a:rPr lang="en-ID" sz="900" dirty="0" err="1"/>
              <a:t>rancangan</a:t>
            </a:r>
            <a:r>
              <a:rPr lang="en-ID" sz="900" dirty="0"/>
              <a:t> </a:t>
            </a:r>
            <a:r>
              <a:rPr lang="en-ID" sz="900" dirty="0" err="1"/>
              <a:t>stasiun</a:t>
            </a:r>
            <a:r>
              <a:rPr lang="en-ID" sz="900" dirty="0"/>
              <a:t> </a:t>
            </a:r>
            <a:r>
              <a:rPr lang="en-ID" sz="900" dirty="0" err="1"/>
              <a:t>kerja</a:t>
            </a:r>
            <a:r>
              <a:rPr lang="en-ID" sz="900" dirty="0"/>
              <a:t> yang </a:t>
            </a:r>
            <a:r>
              <a:rPr lang="en-ID" sz="900" dirty="0" err="1"/>
              <a:t>kompak</a:t>
            </a:r>
            <a:r>
              <a:rPr lang="en-ID" sz="900" dirty="0"/>
              <a:t>, </a:t>
            </a:r>
            <a:r>
              <a:rPr lang="en-ID" sz="900" dirty="0" err="1"/>
              <a:t>dapat</a:t>
            </a:r>
            <a:r>
              <a:rPr lang="en-ID" sz="900" dirty="0"/>
              <a:t> </a:t>
            </a:r>
            <a:r>
              <a:rPr lang="en-ID" sz="900" dirty="0" err="1"/>
              <a:t>menampung</a:t>
            </a:r>
            <a:r>
              <a:rPr lang="en-ID" sz="900" dirty="0"/>
              <a:t> </a:t>
            </a:r>
            <a:r>
              <a:rPr lang="en-ID" sz="900" dirty="0" err="1"/>
              <a:t>banyak</a:t>
            </a:r>
            <a:r>
              <a:rPr lang="en-ID" sz="900" dirty="0"/>
              <a:t> </a:t>
            </a:r>
            <a:r>
              <a:rPr lang="en-ID" sz="900" dirty="0" err="1"/>
              <a:t>peralatan</a:t>
            </a:r>
            <a:r>
              <a:rPr lang="en-ID" sz="900" dirty="0"/>
              <a:t>, </a:t>
            </a:r>
            <a:r>
              <a:rPr lang="en-ID" sz="900" dirty="0" err="1"/>
              <a:t>memiliki</a:t>
            </a:r>
            <a:r>
              <a:rPr lang="en-ID" sz="900" dirty="0"/>
              <a:t> </a:t>
            </a:r>
            <a:r>
              <a:rPr lang="en-ID" sz="900" dirty="0" err="1"/>
              <a:t>sumber</a:t>
            </a:r>
            <a:r>
              <a:rPr lang="en-ID" sz="900" dirty="0"/>
              <a:t> </a:t>
            </a:r>
            <a:r>
              <a:rPr lang="en-ID" sz="900" dirty="0" err="1"/>
              <a:t>pencahayaan</a:t>
            </a:r>
            <a:r>
              <a:rPr lang="en-ID" sz="900" dirty="0"/>
              <a:t> yang </a:t>
            </a:r>
            <a:r>
              <a:rPr lang="en-ID" sz="900" dirty="0" err="1"/>
              <a:t>cukup</a:t>
            </a:r>
            <a:r>
              <a:rPr lang="en-ID" sz="900" dirty="0"/>
              <a:t> </a:t>
            </a:r>
            <a:r>
              <a:rPr lang="en-ID" sz="900" dirty="0" err="1"/>
              <a:t>dan</a:t>
            </a:r>
            <a:r>
              <a:rPr lang="en-ID" sz="900" dirty="0"/>
              <a:t> </a:t>
            </a:r>
            <a:r>
              <a:rPr lang="en-ID" sz="900" dirty="0" err="1"/>
              <a:t>memfasilitasi</a:t>
            </a:r>
            <a:r>
              <a:rPr lang="en-ID" sz="900" dirty="0"/>
              <a:t> </a:t>
            </a:r>
            <a:r>
              <a:rPr lang="en-ID" sz="900" dirty="0" err="1"/>
              <a:t>semua</a:t>
            </a:r>
            <a:r>
              <a:rPr lang="en-ID" sz="900" dirty="0"/>
              <a:t> </a:t>
            </a:r>
            <a:r>
              <a:rPr lang="en-ID" sz="900" dirty="0" err="1"/>
              <a:t>aktivitas</a:t>
            </a:r>
            <a:r>
              <a:rPr lang="en-ID" sz="900" dirty="0"/>
              <a:t> proses </a:t>
            </a:r>
            <a:r>
              <a:rPr lang="en-ID" sz="900" dirty="0" err="1"/>
              <a:t>pembentukan</a:t>
            </a:r>
            <a:r>
              <a:rPr lang="en-ID" sz="900" dirty="0"/>
              <a:t> </a:t>
            </a:r>
            <a:r>
              <a:rPr lang="en-ID" sz="900" dirty="0" err="1"/>
              <a:t>perhiasan</a:t>
            </a:r>
            <a:r>
              <a:rPr lang="en-ID" sz="900" dirty="0"/>
              <a:t> </a:t>
            </a:r>
            <a:r>
              <a:rPr lang="en-ID" sz="900" dirty="0" err="1"/>
              <a:t>emas</a:t>
            </a:r>
            <a:r>
              <a:rPr lang="en-ID" sz="900" dirty="0"/>
              <a:t> </a:t>
            </a:r>
            <a:r>
              <a:rPr lang="en-ID" sz="900" dirty="0" err="1"/>
              <a:t>dan</a:t>
            </a:r>
            <a:r>
              <a:rPr lang="en-ID" sz="900" dirty="0"/>
              <a:t> </a:t>
            </a:r>
            <a:r>
              <a:rPr lang="en-ID" sz="900" dirty="0" err="1"/>
              <a:t>perak</a:t>
            </a:r>
            <a:r>
              <a:rPr lang="en-ID" sz="900" dirty="0"/>
              <a:t>. </a:t>
            </a:r>
            <a:r>
              <a:rPr lang="en-ID" sz="900" dirty="0" err="1"/>
              <a:t>Selain</a:t>
            </a:r>
            <a:r>
              <a:rPr lang="en-ID" sz="900" dirty="0"/>
              <a:t> </a:t>
            </a:r>
            <a:r>
              <a:rPr lang="en-ID" sz="900" dirty="0" err="1"/>
              <a:t>upaya</a:t>
            </a:r>
            <a:r>
              <a:rPr lang="en-ID" sz="900" dirty="0"/>
              <a:t> </a:t>
            </a:r>
            <a:r>
              <a:rPr lang="en-ID" sz="900" dirty="0" err="1"/>
              <a:t>pemenuhan</a:t>
            </a:r>
            <a:r>
              <a:rPr lang="en-ID" sz="900" dirty="0"/>
              <a:t> </a:t>
            </a:r>
            <a:r>
              <a:rPr lang="en-ID" sz="900" dirty="0" err="1"/>
              <a:t>kebutuhan</a:t>
            </a:r>
            <a:r>
              <a:rPr lang="en-ID" sz="900" dirty="0"/>
              <a:t> </a:t>
            </a:r>
            <a:r>
              <a:rPr lang="en-ID" sz="900" dirty="0" err="1"/>
              <a:t>pemfasilitasan</a:t>
            </a:r>
            <a:r>
              <a:rPr lang="en-ID" sz="900" dirty="0"/>
              <a:t> </a:t>
            </a:r>
            <a:r>
              <a:rPr lang="en-ID" sz="900" dirty="0" err="1"/>
              <a:t>aktivitas</a:t>
            </a:r>
            <a:r>
              <a:rPr lang="en-ID" sz="900" dirty="0"/>
              <a:t>, </a:t>
            </a:r>
            <a:r>
              <a:rPr lang="en-ID" sz="900" dirty="0" err="1"/>
              <a:t>ditarget</a:t>
            </a:r>
            <a:r>
              <a:rPr lang="en-ID" sz="900" dirty="0"/>
              <a:t> </a:t>
            </a:r>
            <a:r>
              <a:rPr lang="en-ID" sz="900" dirty="0" err="1"/>
              <a:t>lebih</a:t>
            </a:r>
            <a:r>
              <a:rPr lang="en-ID" sz="900" dirty="0"/>
              <a:t> </a:t>
            </a:r>
            <a:r>
              <a:rPr lang="en-ID" sz="900" dirty="0" err="1"/>
              <a:t>ergonomis</a:t>
            </a:r>
            <a:r>
              <a:rPr lang="en-ID" sz="900" dirty="0"/>
              <a:t>, </a:t>
            </a:r>
            <a:r>
              <a:rPr lang="en-ID" sz="900" dirty="0" err="1"/>
              <a:t>mampu</a:t>
            </a:r>
            <a:r>
              <a:rPr lang="en-ID" sz="900" dirty="0"/>
              <a:t> </a:t>
            </a:r>
            <a:r>
              <a:rPr lang="en-ID" sz="900" dirty="0" err="1"/>
              <a:t>ringkas</a:t>
            </a:r>
            <a:r>
              <a:rPr lang="en-ID" sz="900" dirty="0"/>
              <a:t> </a:t>
            </a:r>
            <a:r>
              <a:rPr lang="en-ID" sz="900" dirty="0" err="1"/>
              <a:t>bahkan</a:t>
            </a:r>
            <a:r>
              <a:rPr lang="en-ID" sz="900" dirty="0"/>
              <a:t> </a:t>
            </a:r>
            <a:r>
              <a:rPr lang="en-ID" sz="900" dirty="0" err="1"/>
              <a:t>hingga</a:t>
            </a:r>
            <a:r>
              <a:rPr lang="en-ID" sz="900" dirty="0"/>
              <a:t> </a:t>
            </a:r>
            <a:r>
              <a:rPr lang="en-ID" sz="900" dirty="0" err="1"/>
              <a:t>sambungan</a:t>
            </a:r>
            <a:r>
              <a:rPr lang="en-ID" sz="900" dirty="0"/>
              <a:t> </a:t>
            </a:r>
            <a:r>
              <a:rPr lang="en-ID" sz="900" dirty="0" err="1"/>
              <a:t>untuk</a:t>
            </a:r>
            <a:r>
              <a:rPr lang="en-ID" sz="900" dirty="0"/>
              <a:t> </a:t>
            </a:r>
            <a:r>
              <a:rPr lang="en-ID" sz="900" dirty="0" err="1"/>
              <a:t>patri</a:t>
            </a:r>
            <a:r>
              <a:rPr lang="en-ID" sz="900" dirty="0"/>
              <a:t>, </a:t>
            </a:r>
            <a:r>
              <a:rPr lang="en-ID" sz="900" dirty="0" err="1"/>
              <a:t>lini</a:t>
            </a:r>
            <a:r>
              <a:rPr lang="en-ID" sz="900" dirty="0"/>
              <a:t> </a:t>
            </a:r>
            <a:r>
              <a:rPr lang="en-ID" sz="900" dirty="0" err="1"/>
              <a:t>gerinda</a:t>
            </a:r>
            <a:r>
              <a:rPr lang="en-ID" sz="900" dirty="0"/>
              <a:t> mini </a:t>
            </a:r>
            <a:r>
              <a:rPr lang="en-ID" sz="900" dirty="0" err="1"/>
              <a:t>dan</a:t>
            </a:r>
            <a:r>
              <a:rPr lang="en-ID" sz="900" dirty="0"/>
              <a:t> </a:t>
            </a:r>
            <a:r>
              <a:rPr lang="en-ID" sz="900" dirty="0" err="1"/>
              <a:t>periferalnya</a:t>
            </a:r>
            <a:r>
              <a:rPr lang="en-ID" sz="900" dirty="0"/>
              <a:t>. </a:t>
            </a:r>
            <a:r>
              <a:rPr lang="en-ID" sz="900" dirty="0" err="1"/>
              <a:t>Dihadapkan</a:t>
            </a:r>
            <a:r>
              <a:rPr lang="en-ID" sz="900" dirty="0"/>
              <a:t> </a:t>
            </a:r>
            <a:r>
              <a:rPr lang="en-ID" sz="900" dirty="0" err="1"/>
              <a:t>sebuah</a:t>
            </a:r>
            <a:r>
              <a:rPr lang="en-ID" sz="900" dirty="0"/>
              <a:t> </a:t>
            </a:r>
            <a:r>
              <a:rPr lang="en-ID" sz="900" dirty="0" err="1"/>
              <a:t>permasalahan</a:t>
            </a:r>
            <a:r>
              <a:rPr lang="en-ID" sz="900" dirty="0"/>
              <a:t> </a:t>
            </a:r>
            <a:r>
              <a:rPr lang="en-ID" sz="900" dirty="0" err="1"/>
              <a:t>aktivitas</a:t>
            </a:r>
            <a:r>
              <a:rPr lang="en-ID" sz="900" dirty="0"/>
              <a:t> </a:t>
            </a:r>
            <a:r>
              <a:rPr lang="en-ID" sz="900" dirty="0" err="1"/>
              <a:t>operasionalnya</a:t>
            </a:r>
            <a:r>
              <a:rPr lang="en-ID" sz="900" dirty="0"/>
              <a:t>, </a:t>
            </a:r>
            <a:r>
              <a:rPr lang="en-ID" sz="900" dirty="0" err="1"/>
              <a:t>direncanakan</a:t>
            </a:r>
            <a:r>
              <a:rPr lang="en-ID" sz="900" dirty="0"/>
              <a:t> </a:t>
            </a:r>
            <a:r>
              <a:rPr lang="en-ID" sz="900" dirty="0" err="1"/>
              <a:t>dilakukan</a:t>
            </a:r>
            <a:r>
              <a:rPr lang="en-ID" sz="900" dirty="0"/>
              <a:t> </a:t>
            </a:r>
            <a:r>
              <a:rPr lang="en-ID" sz="900" dirty="0" err="1"/>
              <a:t>observasi</a:t>
            </a:r>
            <a:r>
              <a:rPr lang="en-ID" sz="900" dirty="0"/>
              <a:t> </a:t>
            </a:r>
            <a:r>
              <a:rPr lang="en-ID" sz="900" dirty="0" err="1"/>
              <a:t>gestur</a:t>
            </a:r>
            <a:r>
              <a:rPr lang="en-ID" sz="900" dirty="0"/>
              <a:t> </a:t>
            </a:r>
            <a:r>
              <a:rPr lang="en-ID" sz="900" dirty="0" err="1"/>
              <a:t>mikro</a:t>
            </a:r>
            <a:r>
              <a:rPr lang="en-ID" sz="900" dirty="0"/>
              <a:t> </a:t>
            </a:r>
            <a:r>
              <a:rPr lang="en-ID" sz="900" dirty="0" err="1"/>
              <a:t>maupun</a:t>
            </a:r>
            <a:r>
              <a:rPr lang="en-ID" sz="900" dirty="0"/>
              <a:t> </a:t>
            </a:r>
            <a:r>
              <a:rPr lang="en-ID" sz="900" dirty="0" err="1"/>
              <a:t>makro</a:t>
            </a:r>
            <a:r>
              <a:rPr lang="en-ID" sz="900" dirty="0"/>
              <a:t>, </a:t>
            </a:r>
            <a:r>
              <a:rPr lang="en-ID" sz="900" dirty="0" err="1"/>
              <a:t>wawancara</a:t>
            </a:r>
            <a:r>
              <a:rPr lang="en-ID" sz="900" dirty="0"/>
              <a:t> </a:t>
            </a:r>
            <a:r>
              <a:rPr lang="en-ID" sz="900" dirty="0" err="1"/>
              <a:t>terkait</a:t>
            </a:r>
            <a:r>
              <a:rPr lang="en-ID" sz="900" dirty="0"/>
              <a:t> </a:t>
            </a:r>
            <a:r>
              <a:rPr lang="en-ID" sz="900" dirty="0" err="1"/>
              <a:t>kebutuhan</a:t>
            </a:r>
            <a:r>
              <a:rPr lang="en-ID" sz="900" dirty="0"/>
              <a:t>, </a:t>
            </a:r>
            <a:r>
              <a:rPr lang="en-ID" sz="900" dirty="0" err="1"/>
              <a:t>studi</a:t>
            </a:r>
            <a:r>
              <a:rPr lang="en-ID" sz="900" dirty="0"/>
              <a:t> </a:t>
            </a:r>
            <a:r>
              <a:rPr lang="en-ID" sz="900" dirty="0" err="1"/>
              <a:t>dan</a:t>
            </a:r>
            <a:r>
              <a:rPr lang="en-ID" sz="900" dirty="0"/>
              <a:t> </a:t>
            </a:r>
            <a:r>
              <a:rPr lang="en-ID" sz="900" dirty="0" err="1"/>
              <a:t>analisis</a:t>
            </a:r>
            <a:r>
              <a:rPr lang="en-ID" sz="900" dirty="0"/>
              <a:t> </a:t>
            </a:r>
            <a:r>
              <a:rPr lang="en-ID" sz="900" dirty="0" err="1"/>
              <a:t>terkait</a:t>
            </a:r>
            <a:r>
              <a:rPr lang="en-ID" sz="900" dirty="0"/>
              <a:t>. </a:t>
            </a:r>
            <a:r>
              <a:rPr lang="en-ID" sz="900" dirty="0" err="1"/>
              <a:t>Diharapkan</a:t>
            </a:r>
            <a:r>
              <a:rPr lang="en-ID" sz="900" dirty="0"/>
              <a:t> </a:t>
            </a:r>
            <a:r>
              <a:rPr lang="en-ID" sz="900" dirty="0" err="1"/>
              <a:t>dari</a:t>
            </a:r>
            <a:r>
              <a:rPr lang="en-ID" sz="900" dirty="0"/>
              <a:t> </a:t>
            </a:r>
            <a:r>
              <a:rPr lang="en-ID" sz="900" dirty="0" err="1"/>
              <a:t>penelitian</a:t>
            </a:r>
            <a:r>
              <a:rPr lang="en-ID" sz="900" dirty="0"/>
              <a:t> </a:t>
            </a:r>
            <a:r>
              <a:rPr lang="en-ID" sz="900" dirty="0" err="1"/>
              <a:t>ini</a:t>
            </a:r>
            <a:r>
              <a:rPr lang="en-ID" sz="900" dirty="0"/>
              <a:t> </a:t>
            </a:r>
            <a:r>
              <a:rPr lang="en-ID" sz="900" dirty="0" err="1"/>
              <a:t>mampu</a:t>
            </a:r>
            <a:r>
              <a:rPr lang="en-ID" sz="900" dirty="0"/>
              <a:t> </a:t>
            </a:r>
            <a:r>
              <a:rPr lang="en-ID" sz="900" dirty="0" err="1"/>
              <a:t>menghasilkan</a:t>
            </a:r>
            <a:r>
              <a:rPr lang="en-ID" sz="900" dirty="0"/>
              <a:t> </a:t>
            </a:r>
            <a:r>
              <a:rPr lang="en-ID" sz="900" dirty="0" err="1"/>
              <a:t>sebuah</a:t>
            </a:r>
            <a:r>
              <a:rPr lang="en-ID" sz="900" dirty="0"/>
              <a:t> </a:t>
            </a:r>
            <a:r>
              <a:rPr lang="en-ID" sz="900" dirty="0" err="1"/>
              <a:t>produk</a:t>
            </a:r>
            <a:r>
              <a:rPr lang="en-ID" sz="900" dirty="0"/>
              <a:t> </a:t>
            </a:r>
            <a:r>
              <a:rPr lang="en-ID" sz="900" dirty="0" err="1"/>
              <a:t>stasiun</a:t>
            </a:r>
            <a:r>
              <a:rPr lang="en-ID" sz="900" dirty="0"/>
              <a:t> </a:t>
            </a:r>
            <a:r>
              <a:rPr lang="en-ID" sz="900" dirty="0" err="1"/>
              <a:t>kerja</a:t>
            </a:r>
            <a:r>
              <a:rPr lang="en-ID" sz="900" dirty="0"/>
              <a:t> </a:t>
            </a:r>
            <a:r>
              <a:rPr lang="en-ID" sz="900" dirty="0" err="1"/>
              <a:t>baru</a:t>
            </a:r>
            <a:r>
              <a:rPr lang="en-ID" sz="900" dirty="0"/>
              <a:t> yang </a:t>
            </a:r>
            <a:r>
              <a:rPr lang="en-ID" sz="900" dirty="0" err="1"/>
              <a:t>lebih</a:t>
            </a:r>
            <a:r>
              <a:rPr lang="en-ID" sz="900" dirty="0"/>
              <a:t> </a:t>
            </a:r>
            <a:r>
              <a:rPr lang="en-ID" sz="900" dirty="0" err="1"/>
              <a:t>nyaman</a:t>
            </a:r>
            <a:r>
              <a:rPr lang="en-ID" sz="900" dirty="0"/>
              <a:t>, </a:t>
            </a:r>
            <a:r>
              <a:rPr lang="en-ID" sz="900" dirty="0" err="1"/>
              <a:t>aman</a:t>
            </a:r>
            <a:r>
              <a:rPr lang="en-ID" sz="900" dirty="0"/>
              <a:t> </a:t>
            </a:r>
            <a:r>
              <a:rPr lang="en-ID" sz="900" dirty="0" err="1"/>
              <a:t>dan</a:t>
            </a:r>
            <a:r>
              <a:rPr lang="en-ID" sz="900" dirty="0"/>
              <a:t> </a:t>
            </a:r>
            <a:r>
              <a:rPr lang="en-ID" sz="900" dirty="0" err="1"/>
              <a:t>ringkas</a:t>
            </a:r>
            <a:r>
              <a:rPr lang="en-ID" sz="900" dirty="0"/>
              <a:t>, </a:t>
            </a:r>
            <a:r>
              <a:rPr lang="en-ID" sz="900" dirty="0" err="1"/>
              <a:t>berdimensi</a:t>
            </a:r>
            <a:r>
              <a:rPr lang="en-ID" sz="900" dirty="0"/>
              <a:t> </a:t>
            </a:r>
            <a:r>
              <a:rPr lang="en-ID" sz="900" dirty="0" err="1"/>
              <a:t>kompak</a:t>
            </a:r>
            <a:r>
              <a:rPr lang="en-ID" sz="900" dirty="0"/>
              <a:t> </a:t>
            </a:r>
            <a:r>
              <a:rPr lang="en-ID" sz="900" dirty="0" err="1"/>
              <a:t>dan</a:t>
            </a:r>
            <a:r>
              <a:rPr lang="en-ID" sz="900" dirty="0"/>
              <a:t> </a:t>
            </a:r>
            <a:r>
              <a:rPr lang="en-ID" sz="900" dirty="0" err="1"/>
              <a:t>memfasilitasi</a:t>
            </a:r>
            <a:r>
              <a:rPr lang="en-ID" sz="900" dirty="0"/>
              <a:t> </a:t>
            </a:r>
            <a:r>
              <a:rPr lang="en-ID" sz="900" dirty="0" err="1"/>
              <a:t>semua</a:t>
            </a:r>
            <a:r>
              <a:rPr lang="en-ID" sz="900" dirty="0"/>
              <a:t> </a:t>
            </a:r>
            <a:r>
              <a:rPr lang="en-ID" sz="900" dirty="0" err="1"/>
              <a:t>kebutuhan</a:t>
            </a:r>
            <a:r>
              <a:rPr lang="en-ID" sz="900" dirty="0"/>
              <a:t> </a:t>
            </a:r>
            <a:r>
              <a:rPr lang="en-ID" sz="900" dirty="0" err="1"/>
              <a:t>aktivitas</a:t>
            </a:r>
            <a:r>
              <a:rPr lang="en-ID" sz="900" dirty="0"/>
              <a:t> </a:t>
            </a:r>
            <a:r>
              <a:rPr lang="en-ID" sz="900" dirty="0" err="1"/>
              <a:t>perajin</a:t>
            </a:r>
            <a:r>
              <a:rPr lang="en-ID" sz="900" dirty="0"/>
              <a:t>. </a:t>
            </a:r>
            <a:endParaRPr lang="id-ID" sz="1600" dirty="0"/>
          </a:p>
          <a:p>
            <a:pPr lvl="0" indent="-298450">
              <a:lnSpc>
                <a:spcPct val="105000"/>
              </a:lnSpc>
              <a:buSzPts val="1100"/>
            </a:pPr>
            <a:endParaRPr lang="id-ID" sz="1200" dirty="0"/>
          </a:p>
        </p:txBody>
      </p:sp>
      <p:grpSp>
        <p:nvGrpSpPr>
          <p:cNvPr id="4" name="Grup 30"/>
          <p:cNvGrpSpPr/>
          <p:nvPr/>
        </p:nvGrpSpPr>
        <p:grpSpPr>
          <a:xfrm>
            <a:off x="1563755" y="3428792"/>
            <a:ext cx="3097487" cy="1661699"/>
            <a:chOff x="0" y="0"/>
            <a:chExt cx="5610225" cy="3048000"/>
          </a:xfrm>
        </p:grpSpPr>
        <p:pic>
          <p:nvPicPr>
            <p:cNvPr id="5" name="Gambar 27" descr="Sebuah gambar berisi dalam ruangan&#10;&#10;Deskripsi dibuat secara otomatis"/>
            <p:cNvPicPr>
              <a:picLocks noChangeAspect="1"/>
            </p:cNvPicPr>
            <p:nvPr/>
          </p:nvPicPr>
          <p:blipFill rotWithShape="1">
            <a:blip r:embed="rId2">
              <a:extLst>
                <a:ext uri="{28A0092B-C50C-407E-A947-70E740481C1C}">
                  <a14:useLocalDpi xmlns:a14="http://schemas.microsoft.com/office/drawing/2010/main" val="0"/>
                </a:ext>
              </a:extLst>
            </a:blip>
            <a:srcRect l="17250" t="1825" r="18971" b="2765"/>
            <a:stretch/>
          </p:blipFill>
          <p:spPr bwMode="auto">
            <a:xfrm>
              <a:off x="0" y="9525"/>
              <a:ext cx="2129155" cy="3038475"/>
            </a:xfrm>
            <a:prstGeom prst="rect">
              <a:avLst/>
            </a:prstGeom>
            <a:ln>
              <a:noFill/>
            </a:ln>
            <a:extLst>
              <a:ext uri="{53640926-AAD7-44D8-BBD7-CCE9431645EC}">
                <a14:shadowObscured xmlns:a14="http://schemas.microsoft.com/office/drawing/2010/main"/>
              </a:ext>
            </a:extLst>
          </p:spPr>
        </p:pic>
        <p:pic>
          <p:nvPicPr>
            <p:cNvPr id="6" name="Gambar 28" descr="Sebuah gambar berisi dalam ruangan, dinding, cermin&#10;&#10;Deskripsi dibuat secara otomatis"/>
            <p:cNvPicPr>
              <a:picLocks noChangeAspect="1"/>
            </p:cNvPicPr>
            <p:nvPr/>
          </p:nvPicPr>
          <p:blipFill rotWithShape="1">
            <a:blip r:embed="rId3" cstate="print">
              <a:extLst>
                <a:ext uri="{28A0092B-C50C-407E-A947-70E740481C1C}">
                  <a14:useLocalDpi xmlns:a14="http://schemas.microsoft.com/office/drawing/2010/main" val="0"/>
                </a:ext>
              </a:extLst>
            </a:blip>
            <a:srcRect l="9813" t="4550" r="24825" b="3604"/>
            <a:stretch/>
          </p:blipFill>
          <p:spPr bwMode="auto">
            <a:xfrm>
              <a:off x="2105025" y="0"/>
              <a:ext cx="2045335" cy="2600325"/>
            </a:xfrm>
            <a:prstGeom prst="rect">
              <a:avLst/>
            </a:prstGeom>
            <a:ln>
              <a:noFill/>
            </a:ln>
            <a:extLst>
              <a:ext uri="{53640926-AAD7-44D8-BBD7-CCE9431645EC}">
                <a14:shadowObscured xmlns:a14="http://schemas.microsoft.com/office/drawing/2010/main"/>
              </a:ext>
            </a:extLst>
          </p:spPr>
        </p:pic>
        <p:pic>
          <p:nvPicPr>
            <p:cNvPr id="7" name="Gambar 29" descr="Sebuah gambar berisi mebel, deasin, seni&#10;&#10;Deskripsi dibuat secara otomatis"/>
            <p:cNvPicPr>
              <a:picLocks noChangeAspect="1"/>
            </p:cNvPicPr>
            <p:nvPr/>
          </p:nvPicPr>
          <p:blipFill rotWithShape="1">
            <a:blip r:embed="rId4">
              <a:extLst>
                <a:ext uri="{28A0092B-C50C-407E-A947-70E740481C1C}">
                  <a14:useLocalDpi xmlns:a14="http://schemas.microsoft.com/office/drawing/2010/main" val="0"/>
                </a:ext>
              </a:extLst>
            </a:blip>
            <a:srcRect l="29120" t="12259" r="29732" b="11443"/>
            <a:stretch/>
          </p:blipFill>
          <p:spPr bwMode="auto">
            <a:xfrm>
              <a:off x="4191000" y="9525"/>
              <a:ext cx="1419225" cy="2581275"/>
            </a:xfrm>
            <a:prstGeom prst="rect">
              <a:avLst/>
            </a:prstGeom>
            <a:ln>
              <a:noFill/>
            </a:ln>
            <a:extLst>
              <a:ext uri="{53640926-AAD7-44D8-BBD7-CCE9431645EC}">
                <a14:shadowObscured xmlns:a14="http://schemas.microsoft.com/office/drawing/2010/main"/>
              </a:ext>
            </a:extLst>
          </p:spPr>
        </p:pic>
      </p:grpSp>
      <p:grpSp>
        <p:nvGrpSpPr>
          <p:cNvPr id="8" name="Grup 35"/>
          <p:cNvGrpSpPr/>
          <p:nvPr/>
        </p:nvGrpSpPr>
        <p:grpSpPr>
          <a:xfrm>
            <a:off x="4768354" y="3585830"/>
            <a:ext cx="2344808" cy="1255406"/>
            <a:chOff x="0" y="0"/>
            <a:chExt cx="4704715" cy="2461260"/>
          </a:xfrm>
        </p:grpSpPr>
        <p:pic>
          <p:nvPicPr>
            <p:cNvPr id="9" name="Gambar 33" descr="Sebuah gambar berisi mebel, kursi&#10;&#10;Deskripsi dibuat secara otomatis"/>
            <p:cNvPicPr>
              <a:picLocks noChangeAspect="1"/>
            </p:cNvPicPr>
            <p:nvPr/>
          </p:nvPicPr>
          <p:blipFill rotWithShape="1">
            <a:blip r:embed="rId5">
              <a:extLst>
                <a:ext uri="{28A0092B-C50C-407E-A947-70E740481C1C}">
                  <a14:useLocalDpi xmlns:a14="http://schemas.microsoft.com/office/drawing/2010/main" val="0"/>
                </a:ext>
              </a:extLst>
            </a:blip>
            <a:srcRect l="21048" t="14103" r="17862" b="11375"/>
            <a:stretch/>
          </p:blipFill>
          <p:spPr bwMode="auto">
            <a:xfrm>
              <a:off x="0" y="0"/>
              <a:ext cx="2219325" cy="2461260"/>
            </a:xfrm>
            <a:prstGeom prst="rect">
              <a:avLst/>
            </a:prstGeom>
            <a:ln>
              <a:noFill/>
            </a:ln>
            <a:extLst>
              <a:ext uri="{53640926-AAD7-44D8-BBD7-CCE9431645EC}">
                <a14:shadowObscured xmlns:a14="http://schemas.microsoft.com/office/drawing/2010/main"/>
              </a:ext>
            </a:extLst>
          </p:spPr>
        </p:pic>
        <p:pic>
          <p:nvPicPr>
            <p:cNvPr id="10" name="Gambar 34" descr="Sebuah gambar berisi mebel, kursi&#10;&#10;Deskripsi dibuat secara otomatis"/>
            <p:cNvPicPr>
              <a:picLocks noChangeAspect="1"/>
            </p:cNvPicPr>
            <p:nvPr/>
          </p:nvPicPr>
          <p:blipFill rotWithShape="1">
            <a:blip r:embed="rId6">
              <a:extLst>
                <a:ext uri="{28A0092B-C50C-407E-A947-70E740481C1C}">
                  <a14:useLocalDpi xmlns:a14="http://schemas.microsoft.com/office/drawing/2010/main" val="0"/>
                </a:ext>
              </a:extLst>
            </a:blip>
            <a:srcRect l="13134" t="9987" r="21029" b="12261"/>
            <a:stretch/>
          </p:blipFill>
          <p:spPr bwMode="auto">
            <a:xfrm>
              <a:off x="2209800" y="28575"/>
              <a:ext cx="2494915" cy="238125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60037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d-ID" sz="1600" b="1" dirty="0" smtClean="0"/>
              <a:t>D</a:t>
            </a:r>
            <a:r>
              <a:rPr lang="en-ID" sz="1600" b="1" dirty="0" err="1" smtClean="0"/>
              <a:t>esain</a:t>
            </a:r>
            <a:r>
              <a:rPr lang="en-ID" sz="1600" b="1" dirty="0" smtClean="0"/>
              <a:t> </a:t>
            </a:r>
            <a:r>
              <a:rPr lang="id-ID" sz="1600" b="1" dirty="0" smtClean="0"/>
              <a:t>Display Pamer Produk Perhiasan Untuk Ukm Dengan Konsep Portable Dan Turntable 360 Degree</a:t>
            </a:r>
            <a:r>
              <a:rPr lang="id-ID" sz="1600" dirty="0" smtClean="0"/>
              <a:t/>
            </a:r>
            <a:br>
              <a:rPr lang="id-ID" sz="1600" dirty="0" smtClean="0"/>
            </a:br>
            <a:endParaRPr lang="id-ID" sz="1600" dirty="0"/>
          </a:p>
        </p:txBody>
      </p:sp>
      <p:sp>
        <p:nvSpPr>
          <p:cNvPr id="3" name="Text Placeholder 2"/>
          <p:cNvSpPr>
            <a:spLocks noGrp="1"/>
          </p:cNvSpPr>
          <p:nvPr>
            <p:ph type="body" idx="1"/>
          </p:nvPr>
        </p:nvSpPr>
        <p:spPr/>
        <p:txBody>
          <a:bodyPr>
            <a:normAutofit/>
          </a:bodyPr>
          <a:lstStyle/>
          <a:p>
            <a:pPr lvl="0" indent="-298450">
              <a:lnSpc>
                <a:spcPct val="105000"/>
              </a:lnSpc>
              <a:buSzPts val="1100"/>
            </a:pPr>
            <a:r>
              <a:rPr lang="id-ID" sz="1000" dirty="0"/>
              <a:t>Bidang penelitian : Desain Furnitur</a:t>
            </a:r>
          </a:p>
          <a:p>
            <a:pPr lvl="0" indent="-298450">
              <a:lnSpc>
                <a:spcPct val="105000"/>
              </a:lnSpc>
              <a:buSzPts val="1100"/>
            </a:pPr>
            <a:r>
              <a:rPr lang="id-ID" sz="1000" dirty="0"/>
              <a:t>Tahun berlangsung : 2023</a:t>
            </a:r>
          </a:p>
          <a:p>
            <a:pPr lvl="0" indent="-298450">
              <a:lnSpc>
                <a:spcPct val="105000"/>
              </a:lnSpc>
              <a:buSzPts val="1100"/>
            </a:pPr>
            <a:r>
              <a:rPr lang="id-ID" sz="1000" dirty="0"/>
              <a:t>Sumber dan besaran dana : Pengabdian Masyarakat Berbasis Produk, 50 Juta Rupiah</a:t>
            </a:r>
          </a:p>
          <a:p>
            <a:pPr indent="-298450">
              <a:lnSpc>
                <a:spcPct val="105000"/>
              </a:lnSpc>
              <a:buSzPts val="1100"/>
            </a:pPr>
            <a:r>
              <a:rPr lang="id-ID" sz="1000" dirty="0"/>
              <a:t>Deskripsi penelitian </a:t>
            </a:r>
            <a:r>
              <a:rPr lang="id-ID" sz="1000" dirty="0" smtClean="0"/>
              <a:t>: </a:t>
            </a:r>
            <a:r>
              <a:rPr lang="en-ID" sz="800" dirty="0" err="1"/>
              <a:t>Perkembangan</a:t>
            </a:r>
            <a:r>
              <a:rPr lang="en-ID" sz="800" dirty="0"/>
              <a:t> </a:t>
            </a:r>
            <a:r>
              <a:rPr lang="en-ID" sz="800" dirty="0" err="1"/>
              <a:t>industri</a:t>
            </a:r>
            <a:r>
              <a:rPr lang="en-ID" sz="800" dirty="0"/>
              <a:t> </a:t>
            </a:r>
            <a:r>
              <a:rPr lang="en-ID" sz="800" dirty="0" err="1"/>
              <a:t>kreatif</a:t>
            </a:r>
            <a:r>
              <a:rPr lang="en-ID" sz="800" dirty="0"/>
              <a:t> di Indonesia </a:t>
            </a:r>
            <a:r>
              <a:rPr lang="en-ID" sz="800" dirty="0" err="1"/>
              <a:t>semakin</a:t>
            </a:r>
            <a:r>
              <a:rPr lang="en-ID" sz="800" dirty="0"/>
              <a:t> </a:t>
            </a:r>
            <a:r>
              <a:rPr lang="en-ID" sz="800" dirty="0" err="1"/>
              <a:t>pesat</a:t>
            </a:r>
            <a:r>
              <a:rPr lang="en-ID" sz="800" dirty="0"/>
              <a:t> </a:t>
            </a:r>
            <a:r>
              <a:rPr lang="en-ID" sz="800" dirty="0" err="1"/>
              <a:t>dan</a:t>
            </a:r>
            <a:r>
              <a:rPr lang="en-ID" sz="800" dirty="0"/>
              <a:t> </a:t>
            </a:r>
            <a:r>
              <a:rPr lang="en-ID" sz="800" dirty="0" err="1"/>
              <a:t>beragam.Hal</a:t>
            </a:r>
            <a:r>
              <a:rPr lang="en-ID" sz="800" dirty="0"/>
              <a:t> </a:t>
            </a:r>
            <a:r>
              <a:rPr lang="en-ID" sz="800" dirty="0" err="1"/>
              <a:t>ini</a:t>
            </a:r>
            <a:r>
              <a:rPr lang="en-ID" sz="800" dirty="0"/>
              <a:t> </a:t>
            </a:r>
            <a:r>
              <a:rPr lang="en-ID" sz="800" dirty="0" err="1"/>
              <a:t>dikarenakan</a:t>
            </a:r>
            <a:r>
              <a:rPr lang="en-ID" sz="800" dirty="0"/>
              <a:t> </a:t>
            </a:r>
            <a:r>
              <a:rPr lang="en-ID" sz="800" dirty="0" err="1"/>
              <a:t>dukungan</a:t>
            </a:r>
            <a:r>
              <a:rPr lang="en-ID" sz="800" dirty="0"/>
              <a:t> </a:t>
            </a:r>
            <a:r>
              <a:rPr lang="en-ID" sz="800" dirty="0" err="1"/>
              <a:t>dari</a:t>
            </a:r>
            <a:r>
              <a:rPr lang="en-ID" sz="800" dirty="0"/>
              <a:t> </a:t>
            </a:r>
            <a:r>
              <a:rPr lang="en-ID" sz="800" dirty="0" err="1"/>
              <a:t>pemerintah</a:t>
            </a:r>
            <a:r>
              <a:rPr lang="en-ID" sz="800" dirty="0"/>
              <a:t> yang </a:t>
            </a:r>
            <a:r>
              <a:rPr lang="en-ID" sz="800" dirty="0" err="1"/>
              <a:t>juga</a:t>
            </a:r>
            <a:r>
              <a:rPr lang="en-ID" sz="800" dirty="0"/>
              <a:t> </a:t>
            </a:r>
            <a:r>
              <a:rPr lang="en-ID" sz="800" dirty="0" err="1"/>
              <a:t>semakin</a:t>
            </a:r>
            <a:r>
              <a:rPr lang="en-ID" sz="800" dirty="0"/>
              <a:t> </a:t>
            </a:r>
            <a:r>
              <a:rPr lang="en-ID" sz="800" dirty="0" err="1"/>
              <a:t>gencar</a:t>
            </a:r>
            <a:r>
              <a:rPr lang="en-ID" sz="800" dirty="0"/>
              <a:t> </a:t>
            </a:r>
            <a:r>
              <a:rPr lang="en-ID" sz="800" dirty="0" err="1"/>
              <a:t>untuk</a:t>
            </a:r>
            <a:r>
              <a:rPr lang="en-ID" sz="800" dirty="0"/>
              <a:t> </a:t>
            </a:r>
            <a:r>
              <a:rPr lang="en-ID" sz="800" dirty="0" err="1"/>
              <a:t>memberdayakan</a:t>
            </a:r>
            <a:r>
              <a:rPr lang="en-ID" sz="800" dirty="0"/>
              <a:t> </a:t>
            </a:r>
            <a:r>
              <a:rPr lang="en-ID" sz="800" dirty="0" err="1"/>
              <a:t>industi</a:t>
            </a:r>
            <a:r>
              <a:rPr lang="en-ID" sz="800" dirty="0"/>
              <a:t> </a:t>
            </a:r>
            <a:r>
              <a:rPr lang="en-ID" sz="800" dirty="0" err="1"/>
              <a:t>kreatif</a:t>
            </a:r>
            <a:r>
              <a:rPr lang="en-ID" sz="800" dirty="0"/>
              <a:t> di Indonesia. Salah </a:t>
            </a:r>
            <a:r>
              <a:rPr lang="en-ID" sz="800" dirty="0" err="1"/>
              <a:t>satu</a:t>
            </a:r>
            <a:r>
              <a:rPr lang="en-ID" sz="800" dirty="0"/>
              <a:t> </a:t>
            </a:r>
            <a:r>
              <a:rPr lang="en-ID" sz="800" dirty="0" err="1"/>
              <a:t>industri</a:t>
            </a:r>
            <a:r>
              <a:rPr lang="en-ID" sz="800" dirty="0"/>
              <a:t> </a:t>
            </a:r>
            <a:r>
              <a:rPr lang="en-ID" sz="800" dirty="0" err="1"/>
              <a:t>kreatif</a:t>
            </a:r>
            <a:r>
              <a:rPr lang="en-ID" sz="800" dirty="0"/>
              <a:t> yang </a:t>
            </a:r>
            <a:r>
              <a:rPr lang="en-ID" sz="800" dirty="0" err="1"/>
              <a:t>saat</a:t>
            </a:r>
            <a:r>
              <a:rPr lang="en-ID" sz="800" dirty="0"/>
              <a:t> </a:t>
            </a:r>
            <a:r>
              <a:rPr lang="en-ID" sz="800" dirty="0" err="1"/>
              <a:t>ini</a:t>
            </a:r>
            <a:r>
              <a:rPr lang="en-ID" sz="800" dirty="0"/>
              <a:t> </a:t>
            </a:r>
            <a:r>
              <a:rPr lang="en-ID" sz="800" dirty="0" err="1"/>
              <a:t>terlihat</a:t>
            </a:r>
            <a:r>
              <a:rPr lang="en-ID" sz="800" dirty="0"/>
              <a:t> </a:t>
            </a:r>
            <a:r>
              <a:rPr lang="en-ID" sz="800" dirty="0" err="1"/>
              <a:t>mendominasi</a:t>
            </a:r>
            <a:r>
              <a:rPr lang="en-ID" sz="800" dirty="0"/>
              <a:t> </a:t>
            </a:r>
            <a:r>
              <a:rPr lang="en-ID" sz="800" dirty="0" err="1"/>
              <a:t>adalah</a:t>
            </a:r>
            <a:r>
              <a:rPr lang="en-ID" sz="800" dirty="0"/>
              <a:t> </a:t>
            </a:r>
            <a:r>
              <a:rPr lang="en-ID" sz="800" dirty="0" err="1"/>
              <a:t>industri</a:t>
            </a:r>
            <a:r>
              <a:rPr lang="en-ID" sz="800" dirty="0"/>
              <a:t> </a:t>
            </a:r>
            <a:r>
              <a:rPr lang="en-ID" sz="800" dirty="0" err="1"/>
              <a:t>kreatif</a:t>
            </a:r>
            <a:r>
              <a:rPr lang="en-ID" sz="800" dirty="0"/>
              <a:t> di </a:t>
            </a:r>
            <a:r>
              <a:rPr lang="en-ID" sz="800" dirty="0" err="1"/>
              <a:t>bidang</a:t>
            </a:r>
            <a:r>
              <a:rPr lang="en-ID" sz="800" dirty="0"/>
              <a:t> </a:t>
            </a:r>
            <a:r>
              <a:rPr lang="en-ID" sz="800" dirty="0" err="1"/>
              <a:t>perhiasan</a:t>
            </a:r>
            <a:r>
              <a:rPr lang="en-ID" sz="800" dirty="0"/>
              <a:t>. </a:t>
            </a:r>
            <a:r>
              <a:rPr lang="en-ID" sz="800" dirty="0" err="1"/>
              <a:t>Berkembangnya</a:t>
            </a:r>
            <a:r>
              <a:rPr lang="en-ID" sz="800" dirty="0"/>
              <a:t> </a:t>
            </a:r>
            <a:r>
              <a:rPr lang="en-ID" sz="800" dirty="0" err="1"/>
              <a:t>industri</a:t>
            </a:r>
            <a:r>
              <a:rPr lang="en-ID" sz="800" dirty="0"/>
              <a:t> </a:t>
            </a:r>
            <a:r>
              <a:rPr lang="en-ID" sz="800" dirty="0" err="1"/>
              <a:t>kreatif</a:t>
            </a:r>
            <a:r>
              <a:rPr lang="en-ID" sz="800" dirty="0"/>
              <a:t> </a:t>
            </a:r>
            <a:r>
              <a:rPr lang="en-ID" sz="800" dirty="0" err="1"/>
              <a:t>perhiasan</a:t>
            </a:r>
            <a:r>
              <a:rPr lang="en-ID" sz="800" dirty="0"/>
              <a:t> di Indonesia </a:t>
            </a:r>
            <a:r>
              <a:rPr lang="en-ID" sz="800" dirty="0" err="1"/>
              <a:t>mendorong</a:t>
            </a:r>
            <a:r>
              <a:rPr lang="en-ID" sz="800" dirty="0"/>
              <a:t> </a:t>
            </a:r>
            <a:r>
              <a:rPr lang="en-ID" sz="800" dirty="0" err="1"/>
              <a:t>pemerintah</a:t>
            </a:r>
            <a:r>
              <a:rPr lang="en-ID" sz="800" dirty="0"/>
              <a:t> </a:t>
            </a:r>
            <a:r>
              <a:rPr lang="en-ID" sz="800" dirty="0" err="1"/>
              <a:t>untuk</a:t>
            </a:r>
            <a:r>
              <a:rPr lang="en-ID" sz="800" dirty="0"/>
              <a:t> </a:t>
            </a:r>
            <a:r>
              <a:rPr lang="en-ID" sz="800" dirty="0" err="1"/>
              <a:t>mengadakan</a:t>
            </a:r>
            <a:r>
              <a:rPr lang="en-ID" sz="800" dirty="0"/>
              <a:t> </a:t>
            </a:r>
            <a:r>
              <a:rPr lang="en-ID" sz="800" dirty="0" err="1"/>
              <a:t>pameran</a:t>
            </a:r>
            <a:r>
              <a:rPr lang="en-ID" sz="800" dirty="0"/>
              <a:t> </a:t>
            </a:r>
            <a:r>
              <a:rPr lang="en-ID" sz="800" dirty="0" err="1"/>
              <a:t>atau</a:t>
            </a:r>
            <a:r>
              <a:rPr lang="en-ID" sz="800" dirty="0"/>
              <a:t> </a:t>
            </a:r>
            <a:r>
              <a:rPr lang="en-ID" sz="800" i="1" dirty="0"/>
              <a:t>event-event</a:t>
            </a:r>
            <a:r>
              <a:rPr lang="en-ID" sz="800" dirty="0"/>
              <a:t> </a:t>
            </a:r>
            <a:r>
              <a:rPr lang="en-ID" sz="800" dirty="0" err="1"/>
              <a:t>tertentu</a:t>
            </a:r>
            <a:r>
              <a:rPr lang="en-ID" sz="800" dirty="0"/>
              <a:t> </a:t>
            </a:r>
            <a:r>
              <a:rPr lang="en-ID" sz="800" dirty="0" err="1"/>
              <a:t>untuk</a:t>
            </a:r>
            <a:r>
              <a:rPr lang="en-ID" sz="800" dirty="0"/>
              <a:t> UKM </a:t>
            </a:r>
            <a:r>
              <a:rPr lang="en-ID" sz="800" dirty="0" err="1"/>
              <a:t>guna</a:t>
            </a:r>
            <a:r>
              <a:rPr lang="en-ID" sz="800" dirty="0"/>
              <a:t> </a:t>
            </a:r>
            <a:r>
              <a:rPr lang="en-ID" sz="800" dirty="0" err="1"/>
              <a:t>mengenalkan</a:t>
            </a:r>
            <a:r>
              <a:rPr lang="en-ID" sz="800" dirty="0"/>
              <a:t> </a:t>
            </a:r>
            <a:r>
              <a:rPr lang="en-ID" sz="800" dirty="0" err="1"/>
              <a:t>karya-karya</a:t>
            </a:r>
            <a:r>
              <a:rPr lang="en-ID" sz="800" dirty="0"/>
              <a:t> UKM di </a:t>
            </a:r>
            <a:r>
              <a:rPr lang="en-ID" sz="800" dirty="0" err="1"/>
              <a:t>masyarakat</a:t>
            </a:r>
            <a:r>
              <a:rPr lang="en-ID" sz="800" dirty="0"/>
              <a:t>. </a:t>
            </a:r>
            <a:r>
              <a:rPr lang="en-ID" sz="800" dirty="0" err="1"/>
              <a:t>Pada</a:t>
            </a:r>
            <a:r>
              <a:rPr lang="en-ID" sz="800" dirty="0"/>
              <a:t> </a:t>
            </a:r>
            <a:r>
              <a:rPr lang="en-ID" sz="800" dirty="0" err="1"/>
              <a:t>saat</a:t>
            </a:r>
            <a:r>
              <a:rPr lang="en-ID" sz="800" dirty="0"/>
              <a:t> </a:t>
            </a:r>
            <a:r>
              <a:rPr lang="en-ID" sz="800" dirty="0" err="1"/>
              <a:t>mengikuti</a:t>
            </a:r>
            <a:r>
              <a:rPr lang="en-ID" sz="800" dirty="0"/>
              <a:t> </a:t>
            </a:r>
            <a:r>
              <a:rPr lang="en-ID" sz="800" dirty="0" err="1"/>
              <a:t>pameran</a:t>
            </a:r>
            <a:r>
              <a:rPr lang="en-ID" sz="800" dirty="0"/>
              <a:t> </a:t>
            </a:r>
            <a:r>
              <a:rPr lang="en-ID" sz="800" dirty="0" err="1"/>
              <a:t>maupun</a:t>
            </a:r>
            <a:r>
              <a:rPr lang="en-ID" sz="800" dirty="0"/>
              <a:t> </a:t>
            </a:r>
            <a:r>
              <a:rPr lang="en-ID" sz="800" i="1" dirty="0"/>
              <a:t>event </a:t>
            </a:r>
            <a:r>
              <a:rPr lang="en-ID" sz="800" dirty="0"/>
              <a:t>UKM </a:t>
            </a:r>
            <a:r>
              <a:rPr lang="en-ID" sz="800" dirty="0" err="1"/>
              <a:t>tersebut</a:t>
            </a:r>
            <a:r>
              <a:rPr lang="en-ID" sz="800" dirty="0"/>
              <a:t>, </a:t>
            </a:r>
            <a:r>
              <a:rPr lang="en-ID" sz="800" dirty="0" err="1"/>
              <a:t>banyak</a:t>
            </a:r>
            <a:r>
              <a:rPr lang="en-ID" sz="800" dirty="0"/>
              <a:t> </a:t>
            </a:r>
            <a:r>
              <a:rPr lang="en-ID" sz="800" dirty="0" err="1"/>
              <a:t>barang</a:t>
            </a:r>
            <a:r>
              <a:rPr lang="en-ID" sz="800" dirty="0"/>
              <a:t> </a:t>
            </a:r>
            <a:r>
              <a:rPr lang="en-ID" sz="800" dirty="0" err="1"/>
              <a:t>pendukung</a:t>
            </a:r>
            <a:r>
              <a:rPr lang="en-ID" sz="800" dirty="0"/>
              <a:t> yang </a:t>
            </a:r>
            <a:r>
              <a:rPr lang="en-ID" sz="800" dirty="0" err="1"/>
              <a:t>dibutuhkan</a:t>
            </a:r>
            <a:r>
              <a:rPr lang="en-ID" sz="800" dirty="0"/>
              <a:t> </a:t>
            </a:r>
            <a:r>
              <a:rPr lang="en-ID" sz="800" dirty="0" err="1"/>
              <a:t>oleh</a:t>
            </a:r>
            <a:r>
              <a:rPr lang="en-ID" sz="800" dirty="0"/>
              <a:t> UKM </a:t>
            </a:r>
            <a:r>
              <a:rPr lang="en-ID" sz="800" dirty="0" err="1"/>
              <a:t>selain</a:t>
            </a:r>
            <a:r>
              <a:rPr lang="en-ID" sz="800" dirty="0"/>
              <a:t> </a:t>
            </a:r>
            <a:r>
              <a:rPr lang="en-ID" sz="800" dirty="0" err="1"/>
              <a:t>perhiasan</a:t>
            </a:r>
            <a:r>
              <a:rPr lang="en-ID" sz="800" dirty="0"/>
              <a:t> yang </a:t>
            </a:r>
            <a:r>
              <a:rPr lang="en-ID" sz="800" dirty="0" err="1"/>
              <a:t>dibawa</a:t>
            </a:r>
            <a:r>
              <a:rPr lang="en-ID" sz="800" dirty="0"/>
              <a:t>, </a:t>
            </a:r>
            <a:r>
              <a:rPr lang="en-ID" sz="800" dirty="0" err="1"/>
              <a:t>seperti</a:t>
            </a:r>
            <a:r>
              <a:rPr lang="en-ID" sz="800" dirty="0"/>
              <a:t> display, </a:t>
            </a:r>
            <a:r>
              <a:rPr lang="en-ID" sz="800" dirty="0" err="1"/>
              <a:t>lampu</a:t>
            </a:r>
            <a:r>
              <a:rPr lang="en-ID" sz="800" dirty="0"/>
              <a:t>, </a:t>
            </a:r>
            <a:r>
              <a:rPr lang="en-ID" sz="800" dirty="0" err="1"/>
              <a:t>meja</a:t>
            </a:r>
            <a:r>
              <a:rPr lang="en-ID" sz="800" dirty="0"/>
              <a:t> </a:t>
            </a:r>
            <a:r>
              <a:rPr lang="en-ID" sz="800" dirty="0" err="1"/>
              <a:t>lipat</a:t>
            </a:r>
            <a:r>
              <a:rPr lang="en-ID" sz="800" dirty="0"/>
              <a:t> </a:t>
            </a:r>
            <a:r>
              <a:rPr lang="en-ID" sz="800" dirty="0" err="1"/>
              <a:t>dan</a:t>
            </a:r>
            <a:r>
              <a:rPr lang="en-ID" sz="800" dirty="0"/>
              <a:t> </a:t>
            </a:r>
            <a:r>
              <a:rPr lang="en-ID" sz="800" dirty="0" err="1"/>
              <a:t>lainnya</a:t>
            </a:r>
            <a:r>
              <a:rPr lang="en-ID" sz="800" dirty="0"/>
              <a:t>. UKM </a:t>
            </a:r>
            <a:r>
              <a:rPr lang="en-ID" sz="800" dirty="0" err="1"/>
              <a:t>membutuhkan</a:t>
            </a:r>
            <a:r>
              <a:rPr lang="en-ID" sz="800" dirty="0"/>
              <a:t> </a:t>
            </a:r>
            <a:r>
              <a:rPr lang="en-ID" sz="800" dirty="0" err="1"/>
              <a:t>sarana</a:t>
            </a:r>
            <a:r>
              <a:rPr lang="en-ID" sz="800" dirty="0"/>
              <a:t> yang </a:t>
            </a:r>
            <a:r>
              <a:rPr lang="en-ID" sz="800" dirty="0" err="1"/>
              <a:t>dapat</a:t>
            </a:r>
            <a:r>
              <a:rPr lang="en-ID" sz="800" dirty="0"/>
              <a:t> </a:t>
            </a:r>
            <a:r>
              <a:rPr lang="en-ID" sz="800" dirty="0" err="1"/>
              <a:t>memudahkan</a:t>
            </a:r>
            <a:r>
              <a:rPr lang="en-ID" sz="800" dirty="0"/>
              <a:t> </a:t>
            </a:r>
            <a:r>
              <a:rPr lang="en-ID" sz="800" dirty="0" err="1"/>
              <a:t>mereka</a:t>
            </a:r>
            <a:r>
              <a:rPr lang="en-ID" sz="800" dirty="0"/>
              <a:t> </a:t>
            </a:r>
            <a:r>
              <a:rPr lang="en-ID" sz="800" dirty="0" err="1"/>
              <a:t>dalam</a:t>
            </a:r>
            <a:r>
              <a:rPr lang="en-ID" sz="800" dirty="0"/>
              <a:t> </a:t>
            </a:r>
            <a:r>
              <a:rPr lang="en-ID" sz="800" dirty="0" err="1"/>
              <a:t>membawa</a:t>
            </a:r>
            <a:r>
              <a:rPr lang="en-ID" sz="800" dirty="0"/>
              <a:t> </a:t>
            </a:r>
            <a:r>
              <a:rPr lang="en-ID" sz="800" dirty="0" err="1"/>
              <a:t>keperluan</a:t>
            </a:r>
            <a:r>
              <a:rPr lang="en-ID" sz="800" dirty="0"/>
              <a:t> </a:t>
            </a:r>
            <a:r>
              <a:rPr lang="en-ID" sz="800" dirty="0" err="1"/>
              <a:t>pameran</a:t>
            </a:r>
            <a:r>
              <a:rPr lang="en-ID" sz="800" dirty="0"/>
              <a:t> </a:t>
            </a:r>
            <a:r>
              <a:rPr lang="en-ID" sz="800" dirty="0" err="1"/>
              <a:t>serta</a:t>
            </a:r>
            <a:r>
              <a:rPr lang="en-ID" sz="800" dirty="0"/>
              <a:t> </a:t>
            </a:r>
            <a:r>
              <a:rPr lang="en-ID" sz="800" dirty="0" err="1"/>
              <a:t>mendisplay</a:t>
            </a:r>
            <a:r>
              <a:rPr lang="en-ID" sz="800" dirty="0"/>
              <a:t> </a:t>
            </a:r>
            <a:r>
              <a:rPr lang="en-ID" sz="800" dirty="0" err="1"/>
              <a:t>perhiasan</a:t>
            </a:r>
            <a:r>
              <a:rPr lang="en-ID" sz="800" dirty="0"/>
              <a:t>. </a:t>
            </a:r>
            <a:r>
              <a:rPr lang="en-ID" sz="800" dirty="0" err="1"/>
              <a:t>Metode</a:t>
            </a:r>
            <a:r>
              <a:rPr lang="en-ID" sz="800" dirty="0"/>
              <a:t> yang </a:t>
            </a:r>
            <a:r>
              <a:rPr lang="en-ID" sz="800" dirty="0" err="1"/>
              <a:t>digunakan</a:t>
            </a:r>
            <a:r>
              <a:rPr lang="en-ID" sz="800" dirty="0"/>
              <a:t> </a:t>
            </a:r>
            <a:r>
              <a:rPr lang="en-ID" sz="800" dirty="0" err="1"/>
              <a:t>pada</a:t>
            </a:r>
            <a:r>
              <a:rPr lang="en-ID" sz="800" dirty="0"/>
              <a:t> </a:t>
            </a:r>
            <a:r>
              <a:rPr lang="en-ID" sz="800" dirty="0" err="1"/>
              <a:t>penelitian</a:t>
            </a:r>
            <a:r>
              <a:rPr lang="en-ID" sz="800" dirty="0"/>
              <a:t> </a:t>
            </a:r>
            <a:r>
              <a:rPr lang="en-ID" sz="800" dirty="0" err="1"/>
              <a:t>ini</a:t>
            </a:r>
            <a:r>
              <a:rPr lang="en-ID" sz="800" dirty="0"/>
              <a:t> </a:t>
            </a:r>
            <a:r>
              <a:rPr lang="en-ID" sz="800" dirty="0" err="1"/>
              <a:t>ialah</a:t>
            </a:r>
            <a:r>
              <a:rPr lang="en-ID" sz="800" dirty="0"/>
              <a:t> </a:t>
            </a:r>
            <a:r>
              <a:rPr lang="en-ID" sz="800" dirty="0" err="1"/>
              <a:t>dengan</a:t>
            </a:r>
            <a:r>
              <a:rPr lang="en-ID" sz="800" dirty="0"/>
              <a:t> </a:t>
            </a:r>
            <a:r>
              <a:rPr lang="en-ID" sz="800" dirty="0" err="1"/>
              <a:t>tinjauan</a:t>
            </a:r>
            <a:r>
              <a:rPr lang="en-ID" sz="800" dirty="0"/>
              <a:t> </a:t>
            </a:r>
            <a:r>
              <a:rPr lang="en-ID" sz="800" dirty="0" err="1"/>
              <a:t>langsung</a:t>
            </a:r>
            <a:r>
              <a:rPr lang="en-ID" sz="800" dirty="0"/>
              <a:t> </a:t>
            </a:r>
            <a:r>
              <a:rPr lang="en-ID" sz="800" dirty="0" err="1"/>
              <a:t>pada</a:t>
            </a:r>
            <a:r>
              <a:rPr lang="en-ID" sz="800" dirty="0"/>
              <a:t> UKM </a:t>
            </a:r>
            <a:r>
              <a:rPr lang="en-ID" sz="800" dirty="0" err="1"/>
              <a:t>perhiasan</a:t>
            </a:r>
            <a:r>
              <a:rPr lang="en-ID" sz="800" dirty="0"/>
              <a:t> </a:t>
            </a:r>
            <a:r>
              <a:rPr lang="en-ID" sz="800" dirty="0" err="1"/>
              <a:t>dan</a:t>
            </a:r>
            <a:r>
              <a:rPr lang="en-ID" sz="800" dirty="0"/>
              <a:t> </a:t>
            </a:r>
            <a:r>
              <a:rPr lang="en-ID" sz="800" dirty="0" err="1"/>
              <a:t>melihat</a:t>
            </a:r>
            <a:r>
              <a:rPr lang="en-ID" sz="800" dirty="0"/>
              <a:t> </a:t>
            </a:r>
            <a:r>
              <a:rPr lang="en-ID" sz="800" dirty="0" err="1"/>
              <a:t>kebutuhan</a:t>
            </a:r>
            <a:r>
              <a:rPr lang="en-ID" sz="800" dirty="0"/>
              <a:t> </a:t>
            </a:r>
            <a:r>
              <a:rPr lang="en-ID" sz="800" dirty="0" err="1"/>
              <a:t>serta</a:t>
            </a:r>
            <a:r>
              <a:rPr lang="en-ID" sz="800" dirty="0"/>
              <a:t> proses yang </a:t>
            </a:r>
            <a:r>
              <a:rPr lang="en-ID" sz="800" dirty="0" err="1"/>
              <a:t>dilakukan</a:t>
            </a:r>
            <a:r>
              <a:rPr lang="en-ID" sz="800" dirty="0"/>
              <a:t> </a:t>
            </a:r>
            <a:r>
              <a:rPr lang="en-ID" sz="800" dirty="0" err="1"/>
              <a:t>selama</a:t>
            </a:r>
            <a:r>
              <a:rPr lang="en-ID" sz="800" dirty="0"/>
              <a:t> </a:t>
            </a:r>
            <a:r>
              <a:rPr lang="en-ID" sz="800" dirty="0" err="1"/>
              <a:t>mengikuti</a:t>
            </a:r>
            <a:r>
              <a:rPr lang="en-ID" sz="800" dirty="0"/>
              <a:t> </a:t>
            </a:r>
            <a:r>
              <a:rPr lang="en-ID" sz="800" dirty="0" err="1"/>
              <a:t>pameran</a:t>
            </a:r>
            <a:r>
              <a:rPr lang="en-ID" sz="800" dirty="0"/>
              <a:t> </a:t>
            </a:r>
            <a:r>
              <a:rPr lang="en-ID" sz="800" dirty="0" err="1"/>
              <a:t>hingga</a:t>
            </a:r>
            <a:r>
              <a:rPr lang="en-ID" sz="800" dirty="0"/>
              <a:t> acara </a:t>
            </a:r>
            <a:r>
              <a:rPr lang="en-ID" sz="800" dirty="0" err="1"/>
              <a:t>selesai</a:t>
            </a:r>
            <a:r>
              <a:rPr lang="en-ID" sz="800" dirty="0"/>
              <a:t>. </a:t>
            </a:r>
            <a:r>
              <a:rPr lang="en-ID" sz="800" dirty="0" err="1"/>
              <a:t>Selain</a:t>
            </a:r>
            <a:r>
              <a:rPr lang="en-ID" sz="800" dirty="0"/>
              <a:t> </a:t>
            </a:r>
            <a:r>
              <a:rPr lang="en-ID" sz="800" dirty="0" err="1"/>
              <a:t>itu</a:t>
            </a:r>
            <a:r>
              <a:rPr lang="en-ID" sz="800" dirty="0"/>
              <a:t> </a:t>
            </a:r>
            <a:r>
              <a:rPr lang="en-ID" sz="800" dirty="0" err="1"/>
              <a:t>juga</a:t>
            </a:r>
            <a:r>
              <a:rPr lang="en-ID" sz="800" dirty="0"/>
              <a:t> </a:t>
            </a:r>
            <a:r>
              <a:rPr lang="en-ID" sz="800" dirty="0" err="1"/>
              <a:t>dilakukan</a:t>
            </a:r>
            <a:r>
              <a:rPr lang="en-ID" sz="800" dirty="0"/>
              <a:t> </a:t>
            </a:r>
            <a:r>
              <a:rPr lang="en-ID" sz="800" dirty="0" err="1"/>
              <a:t>studi</a:t>
            </a:r>
            <a:r>
              <a:rPr lang="en-ID" sz="800" dirty="0"/>
              <a:t> </a:t>
            </a:r>
            <a:r>
              <a:rPr lang="en-ID" sz="800" dirty="0" err="1"/>
              <a:t>pustaka</a:t>
            </a:r>
            <a:r>
              <a:rPr lang="en-ID" sz="800" dirty="0"/>
              <a:t> </a:t>
            </a:r>
            <a:r>
              <a:rPr lang="en-ID" sz="800" dirty="0" err="1"/>
              <a:t>untuk</a:t>
            </a:r>
            <a:r>
              <a:rPr lang="en-ID" sz="800" dirty="0"/>
              <a:t> </a:t>
            </a:r>
            <a:r>
              <a:rPr lang="en-ID" sz="800" dirty="0" err="1"/>
              <a:t>mencari</a:t>
            </a:r>
            <a:r>
              <a:rPr lang="en-ID" sz="800" dirty="0"/>
              <a:t> data-data </a:t>
            </a:r>
            <a:r>
              <a:rPr lang="en-ID" sz="800" dirty="0" err="1"/>
              <a:t>pendukung</a:t>
            </a:r>
            <a:r>
              <a:rPr lang="en-ID" sz="800" dirty="0"/>
              <a:t>. </a:t>
            </a:r>
            <a:r>
              <a:rPr lang="en-ID" sz="800" dirty="0" err="1"/>
              <a:t>Studi</a:t>
            </a:r>
            <a:r>
              <a:rPr lang="en-ID" sz="800" dirty="0"/>
              <a:t> </a:t>
            </a:r>
            <a:r>
              <a:rPr lang="en-ID" sz="800" dirty="0" err="1"/>
              <a:t>dan</a:t>
            </a:r>
            <a:r>
              <a:rPr lang="en-ID" sz="800" dirty="0"/>
              <a:t> </a:t>
            </a:r>
            <a:r>
              <a:rPr lang="en-ID" sz="800" dirty="0" err="1"/>
              <a:t>analisa</a:t>
            </a:r>
            <a:r>
              <a:rPr lang="en-ID" sz="800" dirty="0"/>
              <a:t> yang </a:t>
            </a:r>
            <a:r>
              <a:rPr lang="en-ID" sz="800" dirty="0" err="1"/>
              <a:t>dilakukan</a:t>
            </a:r>
            <a:r>
              <a:rPr lang="en-ID" sz="800" dirty="0"/>
              <a:t> </a:t>
            </a:r>
            <a:r>
              <a:rPr lang="en-ID" sz="800" dirty="0" err="1"/>
              <a:t>meliputi</a:t>
            </a:r>
            <a:r>
              <a:rPr lang="en-ID" sz="800" dirty="0"/>
              <a:t> </a:t>
            </a:r>
            <a:r>
              <a:rPr lang="en-ID" sz="800" dirty="0" err="1"/>
              <a:t>studi</a:t>
            </a:r>
            <a:r>
              <a:rPr lang="en-ID" sz="800" dirty="0"/>
              <a:t> </a:t>
            </a:r>
            <a:r>
              <a:rPr lang="en-ID" sz="800" i="1" dirty="0"/>
              <a:t>user experience,</a:t>
            </a:r>
            <a:r>
              <a:rPr lang="en-ID" sz="800" dirty="0"/>
              <a:t> </a:t>
            </a:r>
            <a:r>
              <a:rPr lang="en-ID" sz="800" i="1" dirty="0"/>
              <a:t>market research, </a:t>
            </a:r>
            <a:r>
              <a:rPr lang="en-ID" sz="800" dirty="0" err="1"/>
              <a:t>serta</a:t>
            </a:r>
            <a:r>
              <a:rPr lang="en-ID" sz="800" dirty="0"/>
              <a:t> </a:t>
            </a:r>
            <a:r>
              <a:rPr lang="en-ID" sz="800" dirty="0" err="1"/>
              <a:t>studi</a:t>
            </a:r>
            <a:r>
              <a:rPr lang="en-ID" sz="800" dirty="0"/>
              <a:t> material </a:t>
            </a:r>
            <a:r>
              <a:rPr lang="en-ID" sz="800" dirty="0" err="1"/>
              <a:t>dan</a:t>
            </a:r>
            <a:r>
              <a:rPr lang="en-ID" sz="800" dirty="0"/>
              <a:t> </a:t>
            </a:r>
            <a:r>
              <a:rPr lang="en-ID" sz="800" dirty="0" err="1"/>
              <a:t>struktur</a:t>
            </a:r>
            <a:r>
              <a:rPr lang="en-ID" sz="800" dirty="0"/>
              <a:t> </a:t>
            </a:r>
            <a:r>
              <a:rPr lang="en-ID" sz="800" dirty="0" err="1"/>
              <a:t>sehingga</a:t>
            </a:r>
            <a:r>
              <a:rPr lang="en-ID" sz="800" dirty="0"/>
              <a:t> </a:t>
            </a:r>
            <a:r>
              <a:rPr lang="en-ID" sz="800" dirty="0" err="1"/>
              <a:t>menghasilkan</a:t>
            </a:r>
            <a:r>
              <a:rPr lang="en-ID" sz="800" dirty="0"/>
              <a:t> </a:t>
            </a:r>
            <a:r>
              <a:rPr lang="en-ID" sz="800" dirty="0" err="1"/>
              <a:t>konsep</a:t>
            </a:r>
            <a:r>
              <a:rPr lang="en-ID" sz="800" dirty="0"/>
              <a:t> </a:t>
            </a:r>
            <a:r>
              <a:rPr lang="en-ID" sz="800" dirty="0" err="1"/>
              <a:t>desain</a:t>
            </a:r>
            <a:r>
              <a:rPr lang="en-ID" sz="800" dirty="0"/>
              <a:t> </a:t>
            </a:r>
            <a:r>
              <a:rPr lang="en-ID" sz="800" dirty="0" err="1"/>
              <a:t>dengan</a:t>
            </a:r>
            <a:r>
              <a:rPr lang="en-ID" sz="800" dirty="0"/>
              <a:t> </a:t>
            </a:r>
            <a:r>
              <a:rPr lang="en-ID" sz="800" dirty="0" err="1"/>
              <a:t>prinsip</a:t>
            </a:r>
            <a:r>
              <a:rPr lang="en-ID" sz="800" dirty="0"/>
              <a:t> </a:t>
            </a:r>
            <a:r>
              <a:rPr lang="en-ID" sz="800" i="1" dirty="0"/>
              <a:t>form follow function</a:t>
            </a:r>
            <a:r>
              <a:rPr lang="en-ID" sz="800" dirty="0"/>
              <a:t>. </a:t>
            </a:r>
            <a:r>
              <a:rPr lang="en-ID" sz="800" dirty="0" err="1"/>
              <a:t>Konsep</a:t>
            </a:r>
            <a:r>
              <a:rPr lang="en-ID" sz="800" dirty="0"/>
              <a:t> </a:t>
            </a:r>
            <a:r>
              <a:rPr lang="en-ID" sz="800" dirty="0" err="1"/>
              <a:t>desain</a:t>
            </a:r>
            <a:r>
              <a:rPr lang="en-ID" sz="800" dirty="0"/>
              <a:t> yang </a:t>
            </a:r>
            <a:r>
              <a:rPr lang="en-ID" sz="800" dirty="0" err="1"/>
              <a:t>dirumuskan</a:t>
            </a:r>
            <a:r>
              <a:rPr lang="en-ID" sz="800" dirty="0"/>
              <a:t> </a:t>
            </a:r>
            <a:r>
              <a:rPr lang="en-ID" sz="800" dirty="0" err="1"/>
              <a:t>dan</a:t>
            </a:r>
            <a:r>
              <a:rPr lang="en-ID" sz="800" dirty="0"/>
              <a:t> </a:t>
            </a:r>
            <a:r>
              <a:rPr lang="en-ID" sz="800" dirty="0" err="1"/>
              <a:t>sesuai</a:t>
            </a:r>
            <a:r>
              <a:rPr lang="en-ID" sz="800" dirty="0"/>
              <a:t> </a:t>
            </a:r>
            <a:r>
              <a:rPr lang="en-ID" sz="800" dirty="0" err="1"/>
              <a:t>dengan</a:t>
            </a:r>
            <a:r>
              <a:rPr lang="en-ID" sz="800" dirty="0"/>
              <a:t> </a:t>
            </a:r>
            <a:r>
              <a:rPr lang="en-ID" sz="800" dirty="0" err="1"/>
              <a:t>kebutuhan</a:t>
            </a:r>
            <a:r>
              <a:rPr lang="en-ID" sz="800" dirty="0"/>
              <a:t> </a:t>
            </a:r>
            <a:r>
              <a:rPr lang="en-ID" sz="800" dirty="0" err="1"/>
              <a:t>pengguna</a:t>
            </a:r>
            <a:r>
              <a:rPr lang="en-ID" sz="800" dirty="0"/>
              <a:t> </a:t>
            </a:r>
            <a:r>
              <a:rPr lang="en-ID" sz="800" dirty="0" err="1"/>
              <a:t>adalah</a:t>
            </a:r>
            <a:r>
              <a:rPr lang="en-ID" sz="800" dirty="0"/>
              <a:t> </a:t>
            </a:r>
            <a:r>
              <a:rPr lang="en-ID" sz="800" dirty="0" err="1"/>
              <a:t>konsep</a:t>
            </a:r>
            <a:r>
              <a:rPr lang="en-ID" sz="800" dirty="0"/>
              <a:t> display </a:t>
            </a:r>
            <a:r>
              <a:rPr lang="en-ID" sz="800" i="1" dirty="0"/>
              <a:t>portable</a:t>
            </a:r>
            <a:r>
              <a:rPr lang="en-ID" sz="800" dirty="0"/>
              <a:t>, </a:t>
            </a:r>
            <a:r>
              <a:rPr lang="en-ID" sz="800" dirty="0" err="1"/>
              <a:t>minimalis</a:t>
            </a:r>
            <a:r>
              <a:rPr lang="en-ID" sz="800" dirty="0"/>
              <a:t>, modern, </a:t>
            </a:r>
            <a:r>
              <a:rPr lang="en-ID" sz="800" dirty="0" err="1"/>
              <a:t>dan</a:t>
            </a:r>
            <a:r>
              <a:rPr lang="en-ID" sz="800" dirty="0"/>
              <a:t> </a:t>
            </a:r>
            <a:r>
              <a:rPr lang="en-ID" sz="800" i="1" dirty="0"/>
              <a:t>natural.</a:t>
            </a:r>
            <a:r>
              <a:rPr lang="en-ID" sz="800" dirty="0"/>
              <a:t> Display </a:t>
            </a:r>
            <a:r>
              <a:rPr lang="en-ID" sz="800" i="1" dirty="0"/>
              <a:t>portable</a:t>
            </a:r>
            <a:r>
              <a:rPr lang="en-ID" sz="800" dirty="0"/>
              <a:t> </a:t>
            </a:r>
            <a:r>
              <a:rPr lang="en-ID" sz="800" dirty="0" err="1"/>
              <a:t>dipilih</a:t>
            </a:r>
            <a:r>
              <a:rPr lang="en-ID" sz="800" dirty="0"/>
              <a:t> </a:t>
            </a:r>
            <a:r>
              <a:rPr lang="en-ID" sz="800" dirty="0" err="1"/>
              <a:t>karena</a:t>
            </a:r>
            <a:r>
              <a:rPr lang="en-ID" sz="800" dirty="0"/>
              <a:t> UKM </a:t>
            </a:r>
            <a:r>
              <a:rPr lang="en-ID" sz="800" dirty="0" err="1"/>
              <a:t>membutuhkan</a:t>
            </a:r>
            <a:r>
              <a:rPr lang="en-ID" sz="800" dirty="0"/>
              <a:t> </a:t>
            </a:r>
            <a:r>
              <a:rPr lang="en-ID" sz="800" dirty="0" err="1"/>
              <a:t>kemudahan</a:t>
            </a:r>
            <a:r>
              <a:rPr lang="en-ID" sz="800" dirty="0"/>
              <a:t> </a:t>
            </a:r>
            <a:r>
              <a:rPr lang="en-ID" sz="800" dirty="0" err="1"/>
              <a:t>dalam</a:t>
            </a:r>
            <a:r>
              <a:rPr lang="en-ID" sz="800" dirty="0"/>
              <a:t> </a:t>
            </a:r>
            <a:r>
              <a:rPr lang="en-ID" sz="800" dirty="0" err="1"/>
              <a:t>mobilisasi</a:t>
            </a:r>
            <a:r>
              <a:rPr lang="en-ID" sz="800" dirty="0"/>
              <a:t> </a:t>
            </a:r>
            <a:r>
              <a:rPr lang="en-ID" sz="800" dirty="0" err="1"/>
              <a:t>saat</a:t>
            </a:r>
            <a:r>
              <a:rPr lang="en-ID" sz="800" dirty="0"/>
              <a:t> </a:t>
            </a:r>
            <a:r>
              <a:rPr lang="en-ID" sz="800" dirty="0" err="1"/>
              <a:t>mengikuti</a:t>
            </a:r>
            <a:r>
              <a:rPr lang="en-ID" sz="800" dirty="0"/>
              <a:t> </a:t>
            </a:r>
            <a:r>
              <a:rPr lang="en-ID" sz="800" dirty="0" err="1"/>
              <a:t>pameran</a:t>
            </a:r>
            <a:r>
              <a:rPr lang="en-ID" sz="800" dirty="0"/>
              <a:t>. </a:t>
            </a:r>
            <a:r>
              <a:rPr lang="en-ID" sz="800" dirty="0" err="1"/>
              <a:t>Konsep</a:t>
            </a:r>
            <a:r>
              <a:rPr lang="en-ID" sz="800" dirty="0"/>
              <a:t> </a:t>
            </a:r>
            <a:r>
              <a:rPr lang="en-ID" sz="800" dirty="0" err="1"/>
              <a:t>desain</a:t>
            </a:r>
            <a:r>
              <a:rPr lang="en-ID" sz="800" dirty="0"/>
              <a:t> display yang </a:t>
            </a:r>
            <a:r>
              <a:rPr lang="en-ID" sz="800" dirty="0" err="1"/>
              <a:t>minimalis</a:t>
            </a:r>
            <a:r>
              <a:rPr lang="en-ID" sz="800" dirty="0"/>
              <a:t>, modern, </a:t>
            </a:r>
            <a:r>
              <a:rPr lang="en-ID" sz="800" dirty="0" err="1"/>
              <a:t>dan</a:t>
            </a:r>
            <a:r>
              <a:rPr lang="en-ID" sz="800" dirty="0"/>
              <a:t> natural </a:t>
            </a:r>
            <a:r>
              <a:rPr lang="en-ID" sz="800" dirty="0" err="1"/>
              <a:t>dipilih</a:t>
            </a:r>
            <a:r>
              <a:rPr lang="en-ID" sz="800" dirty="0"/>
              <a:t> agar </a:t>
            </a:r>
            <a:r>
              <a:rPr lang="en-ID" sz="800" dirty="0" err="1"/>
              <a:t>perhiasan</a:t>
            </a:r>
            <a:r>
              <a:rPr lang="en-ID" sz="800" dirty="0"/>
              <a:t> yang </a:t>
            </a:r>
            <a:r>
              <a:rPr lang="en-ID" sz="800" dirty="0" err="1"/>
              <a:t>dipamerkan</a:t>
            </a:r>
            <a:r>
              <a:rPr lang="en-ID" sz="800" dirty="0"/>
              <a:t> </a:t>
            </a:r>
            <a:r>
              <a:rPr lang="en-ID" sz="800" dirty="0" err="1"/>
              <a:t>dapat</a:t>
            </a:r>
            <a:r>
              <a:rPr lang="en-ID" sz="800" dirty="0"/>
              <a:t> </a:t>
            </a:r>
            <a:r>
              <a:rPr lang="en-ID" sz="800" dirty="0" err="1"/>
              <a:t>terlihat</a:t>
            </a:r>
            <a:r>
              <a:rPr lang="en-ID" sz="800" dirty="0"/>
              <a:t> </a:t>
            </a:r>
            <a:r>
              <a:rPr lang="en-ID" sz="800" dirty="0" err="1"/>
              <a:t>dengan</a:t>
            </a:r>
            <a:r>
              <a:rPr lang="en-ID" sz="800" dirty="0"/>
              <a:t> </a:t>
            </a:r>
            <a:r>
              <a:rPr lang="en-ID" sz="800" dirty="0" err="1"/>
              <a:t>jelas</a:t>
            </a:r>
            <a:r>
              <a:rPr lang="en-ID" sz="800" dirty="0"/>
              <a:t> </a:t>
            </a:r>
            <a:r>
              <a:rPr lang="en-ID" sz="800" dirty="0" err="1"/>
              <a:t>dan</a:t>
            </a:r>
            <a:r>
              <a:rPr lang="en-ID" sz="800" dirty="0"/>
              <a:t> </a:t>
            </a:r>
            <a:r>
              <a:rPr lang="en-ID" sz="800" dirty="0" err="1"/>
              <a:t>menonjol</a:t>
            </a:r>
            <a:r>
              <a:rPr lang="en-ID" sz="800" dirty="0"/>
              <a:t> </a:t>
            </a:r>
            <a:r>
              <a:rPr lang="en-ID" sz="800" dirty="0" err="1"/>
              <a:t>saat</a:t>
            </a:r>
            <a:r>
              <a:rPr lang="en-ID" sz="800" dirty="0"/>
              <a:t> </a:t>
            </a:r>
            <a:r>
              <a:rPr lang="en-ID" sz="800" dirty="0" err="1"/>
              <a:t>dipamerkan</a:t>
            </a:r>
            <a:r>
              <a:rPr lang="en-ID" sz="800" dirty="0"/>
              <a:t>. </a:t>
            </a:r>
            <a:r>
              <a:rPr lang="en-ID" sz="800" dirty="0" err="1"/>
              <a:t>Sehingga</a:t>
            </a:r>
            <a:r>
              <a:rPr lang="en-ID" sz="800" dirty="0"/>
              <a:t> </a:t>
            </a:r>
            <a:r>
              <a:rPr lang="en-ID" sz="800" dirty="0" err="1"/>
              <a:t>fokus</a:t>
            </a:r>
            <a:r>
              <a:rPr lang="en-ID" sz="800" dirty="0"/>
              <a:t> </a:t>
            </a:r>
            <a:r>
              <a:rPr lang="en-ID" sz="800" dirty="0" err="1"/>
              <a:t>dari</a:t>
            </a:r>
            <a:r>
              <a:rPr lang="en-ID" sz="800" dirty="0"/>
              <a:t> acara </a:t>
            </a:r>
            <a:r>
              <a:rPr lang="en-ID" sz="800" dirty="0" err="1"/>
              <a:t>hanya</a:t>
            </a:r>
            <a:r>
              <a:rPr lang="en-ID" sz="800" dirty="0"/>
              <a:t> </a:t>
            </a:r>
            <a:r>
              <a:rPr lang="en-ID" sz="800" dirty="0" err="1"/>
              <a:t>tertuju</a:t>
            </a:r>
            <a:r>
              <a:rPr lang="en-ID" sz="800" dirty="0"/>
              <a:t> </a:t>
            </a:r>
            <a:r>
              <a:rPr lang="en-ID" sz="800" dirty="0" err="1"/>
              <a:t>pada</a:t>
            </a:r>
            <a:r>
              <a:rPr lang="en-ID" sz="800" dirty="0"/>
              <a:t> </a:t>
            </a:r>
            <a:r>
              <a:rPr lang="en-ID" sz="800" dirty="0" err="1"/>
              <a:t>perhiasan</a:t>
            </a:r>
            <a:r>
              <a:rPr lang="en-ID" sz="800" dirty="0"/>
              <a:t> </a:t>
            </a:r>
            <a:r>
              <a:rPr lang="en-ID" sz="800" dirty="0" err="1"/>
              <a:t>dan</a:t>
            </a:r>
            <a:r>
              <a:rPr lang="en-ID" sz="800" dirty="0"/>
              <a:t> display yang </a:t>
            </a:r>
            <a:r>
              <a:rPr lang="en-ID" sz="800" dirty="0" err="1"/>
              <a:t>digunakan</a:t>
            </a:r>
            <a:r>
              <a:rPr lang="en-ID" sz="800" dirty="0"/>
              <a:t> </a:t>
            </a:r>
            <a:r>
              <a:rPr lang="en-ID" sz="800" dirty="0" err="1"/>
              <a:t>tidak</a:t>
            </a:r>
            <a:r>
              <a:rPr lang="en-ID" sz="800" dirty="0"/>
              <a:t> </a:t>
            </a:r>
            <a:r>
              <a:rPr lang="en-ID" sz="800" dirty="0" err="1"/>
              <a:t>mengganggu</a:t>
            </a:r>
            <a:r>
              <a:rPr lang="en-ID" sz="800" dirty="0"/>
              <a:t> </a:t>
            </a:r>
            <a:r>
              <a:rPr lang="en-ID" sz="800" dirty="0" err="1"/>
              <a:t>fokus</a:t>
            </a:r>
            <a:r>
              <a:rPr lang="en-ID" sz="800" dirty="0"/>
              <a:t> </a:t>
            </a:r>
            <a:r>
              <a:rPr lang="en-ID" sz="800" dirty="0" err="1"/>
              <a:t>utama</a:t>
            </a:r>
            <a:r>
              <a:rPr lang="en-ID" sz="800" dirty="0"/>
              <a:t> </a:t>
            </a:r>
            <a:r>
              <a:rPr lang="en-ID" sz="800" dirty="0" err="1"/>
              <a:t>pameran</a:t>
            </a:r>
            <a:r>
              <a:rPr lang="en-ID" sz="800" dirty="0"/>
              <a:t>. </a:t>
            </a:r>
            <a:r>
              <a:rPr lang="en-ID" sz="800" dirty="0" err="1"/>
              <a:t>Pemilihan</a:t>
            </a:r>
            <a:r>
              <a:rPr lang="en-ID" sz="800" dirty="0"/>
              <a:t> material display </a:t>
            </a:r>
            <a:r>
              <a:rPr lang="en-ID" sz="800" dirty="0" err="1"/>
              <a:t>juga</a:t>
            </a:r>
            <a:r>
              <a:rPr lang="en-ID" sz="800" dirty="0"/>
              <a:t> </a:t>
            </a:r>
            <a:r>
              <a:rPr lang="en-ID" sz="800" dirty="0" err="1"/>
              <a:t>penting</a:t>
            </a:r>
            <a:r>
              <a:rPr lang="en-ID" sz="800" dirty="0"/>
              <a:t> agar </a:t>
            </a:r>
            <a:r>
              <a:rPr lang="en-ID" sz="800" dirty="0" err="1"/>
              <a:t>seimbang</a:t>
            </a:r>
            <a:r>
              <a:rPr lang="en-ID" sz="800" dirty="0"/>
              <a:t> </a:t>
            </a:r>
            <a:r>
              <a:rPr lang="en-ID" sz="800" dirty="0" err="1"/>
              <a:t>dengan</a:t>
            </a:r>
            <a:r>
              <a:rPr lang="en-ID" sz="800" dirty="0"/>
              <a:t> </a:t>
            </a:r>
            <a:r>
              <a:rPr lang="en-ID" sz="800" dirty="0" err="1"/>
              <a:t>perhiasan</a:t>
            </a:r>
            <a:r>
              <a:rPr lang="en-ID" sz="800" dirty="0"/>
              <a:t> yang </a:t>
            </a:r>
            <a:r>
              <a:rPr lang="en-ID" sz="800" dirty="0" err="1"/>
              <a:t>dipamerkan</a:t>
            </a:r>
            <a:r>
              <a:rPr lang="en-ID" sz="800" dirty="0"/>
              <a:t>. </a:t>
            </a:r>
            <a:r>
              <a:rPr lang="en-ID" sz="800" dirty="0" err="1"/>
              <a:t>Kebutuhan</a:t>
            </a:r>
            <a:r>
              <a:rPr lang="en-ID" sz="800" dirty="0"/>
              <a:t> </a:t>
            </a:r>
            <a:r>
              <a:rPr lang="en-ID" sz="800" dirty="0" err="1"/>
              <a:t>lainnya</a:t>
            </a:r>
            <a:r>
              <a:rPr lang="en-ID" sz="800" dirty="0"/>
              <a:t> </a:t>
            </a:r>
            <a:r>
              <a:rPr lang="en-ID" sz="800" dirty="0" err="1"/>
              <a:t>ialah</a:t>
            </a:r>
            <a:r>
              <a:rPr lang="en-ID" sz="800" dirty="0"/>
              <a:t> </a:t>
            </a:r>
            <a:r>
              <a:rPr lang="en-ID" sz="800" dirty="0" err="1"/>
              <a:t>pengaman</a:t>
            </a:r>
            <a:r>
              <a:rPr lang="en-ID" sz="800" dirty="0"/>
              <a:t> </a:t>
            </a:r>
            <a:r>
              <a:rPr lang="en-ID" sz="800" dirty="0" err="1"/>
              <a:t>pada</a:t>
            </a:r>
            <a:r>
              <a:rPr lang="en-ID" sz="800" dirty="0"/>
              <a:t> </a:t>
            </a:r>
            <a:r>
              <a:rPr lang="en-ID" sz="800" dirty="0" err="1"/>
              <a:t>perhiasan</a:t>
            </a:r>
            <a:r>
              <a:rPr lang="en-ID" sz="800" dirty="0"/>
              <a:t> agar </a:t>
            </a:r>
            <a:r>
              <a:rPr lang="en-ID" sz="800" dirty="0" err="1"/>
              <a:t>pada</a:t>
            </a:r>
            <a:r>
              <a:rPr lang="en-ID" sz="800" dirty="0"/>
              <a:t> </a:t>
            </a:r>
            <a:r>
              <a:rPr lang="en-ID" sz="800" dirty="0" err="1"/>
              <a:t>saat</a:t>
            </a:r>
            <a:r>
              <a:rPr lang="en-ID" sz="800" dirty="0"/>
              <a:t> </a:t>
            </a:r>
            <a:r>
              <a:rPr lang="en-ID" sz="800" dirty="0" err="1"/>
              <a:t>pameran</a:t>
            </a:r>
            <a:r>
              <a:rPr lang="en-ID" sz="800" dirty="0"/>
              <a:t> </a:t>
            </a:r>
            <a:r>
              <a:rPr lang="en-ID" sz="800" dirty="0" err="1"/>
              <a:t>perhiasan</a:t>
            </a:r>
            <a:r>
              <a:rPr lang="en-ID" sz="800" dirty="0"/>
              <a:t> </a:t>
            </a:r>
            <a:r>
              <a:rPr lang="en-ID" sz="800" dirty="0" err="1"/>
              <a:t>tetap</a:t>
            </a:r>
            <a:r>
              <a:rPr lang="en-ID" sz="800" dirty="0"/>
              <a:t> </a:t>
            </a:r>
            <a:r>
              <a:rPr lang="en-ID" sz="800" dirty="0" err="1"/>
              <a:t>aman</a:t>
            </a:r>
            <a:r>
              <a:rPr lang="en-ID" sz="800" dirty="0"/>
              <a:t>. </a:t>
            </a:r>
            <a:r>
              <a:rPr lang="en-ID" sz="800" dirty="0" err="1"/>
              <a:t>Dengan</a:t>
            </a:r>
            <a:r>
              <a:rPr lang="en-ID" sz="800" dirty="0"/>
              <a:t> </a:t>
            </a:r>
            <a:r>
              <a:rPr lang="en-ID" sz="800" dirty="0" err="1"/>
              <a:t>adanya</a:t>
            </a:r>
            <a:r>
              <a:rPr lang="en-ID" sz="800" dirty="0"/>
              <a:t> </a:t>
            </a:r>
            <a:r>
              <a:rPr lang="en-ID" sz="800" dirty="0" err="1"/>
              <a:t>sarana</a:t>
            </a:r>
            <a:r>
              <a:rPr lang="en-ID" sz="800" dirty="0"/>
              <a:t> display </a:t>
            </a:r>
            <a:r>
              <a:rPr lang="en-ID" sz="800" dirty="0" err="1"/>
              <a:t>perhiasan</a:t>
            </a:r>
            <a:r>
              <a:rPr lang="en-ID" sz="800" dirty="0"/>
              <a:t> </a:t>
            </a:r>
            <a:r>
              <a:rPr lang="en-ID" sz="800" dirty="0" err="1"/>
              <a:t>tersebut</a:t>
            </a:r>
            <a:r>
              <a:rPr lang="en-ID" sz="800" dirty="0"/>
              <a:t> </a:t>
            </a:r>
            <a:r>
              <a:rPr lang="en-ID" sz="800" dirty="0" err="1"/>
              <a:t>diharapkan</a:t>
            </a:r>
            <a:r>
              <a:rPr lang="en-ID" sz="800" dirty="0"/>
              <a:t> agar </a:t>
            </a:r>
            <a:r>
              <a:rPr lang="en-ID" sz="800" dirty="0" err="1"/>
              <a:t>dapat</a:t>
            </a:r>
            <a:r>
              <a:rPr lang="en-ID" sz="800" dirty="0"/>
              <a:t> </a:t>
            </a:r>
            <a:r>
              <a:rPr lang="en-ID" sz="800" dirty="0" err="1"/>
              <a:t>membantu</a:t>
            </a:r>
            <a:r>
              <a:rPr lang="en-ID" sz="800" dirty="0"/>
              <a:t> UKM </a:t>
            </a:r>
            <a:r>
              <a:rPr lang="en-ID" sz="800" dirty="0" err="1"/>
              <a:t>perhiasan</a:t>
            </a:r>
            <a:r>
              <a:rPr lang="en-ID" sz="800" dirty="0"/>
              <a:t> </a:t>
            </a:r>
            <a:r>
              <a:rPr lang="en-ID" sz="800" dirty="0" err="1"/>
              <a:t>dalam</a:t>
            </a:r>
            <a:r>
              <a:rPr lang="en-ID" sz="800" dirty="0"/>
              <a:t> </a:t>
            </a:r>
            <a:r>
              <a:rPr lang="en-ID" sz="800" dirty="0" err="1"/>
              <a:t>mengikuti</a:t>
            </a:r>
            <a:r>
              <a:rPr lang="en-ID" sz="800" dirty="0"/>
              <a:t> </a:t>
            </a:r>
            <a:r>
              <a:rPr lang="en-ID" sz="800" dirty="0" err="1"/>
              <a:t>pameran</a:t>
            </a:r>
            <a:r>
              <a:rPr lang="en-ID" sz="800" dirty="0"/>
              <a:t> </a:t>
            </a:r>
            <a:r>
              <a:rPr lang="en-ID" sz="800" dirty="0" err="1"/>
              <a:t>maupun</a:t>
            </a:r>
            <a:r>
              <a:rPr lang="en-ID" sz="800" dirty="0"/>
              <a:t> </a:t>
            </a:r>
            <a:r>
              <a:rPr lang="en-ID" sz="800" i="1" dirty="0"/>
              <a:t>event</a:t>
            </a:r>
            <a:r>
              <a:rPr lang="en-ID" sz="800" dirty="0"/>
              <a:t> yang </a:t>
            </a:r>
            <a:r>
              <a:rPr lang="en-ID" sz="800" dirty="0" err="1"/>
              <a:t>tidak</a:t>
            </a:r>
            <a:r>
              <a:rPr lang="en-ID" sz="800" dirty="0"/>
              <a:t> </a:t>
            </a:r>
            <a:r>
              <a:rPr lang="en-ID" sz="800" dirty="0" err="1"/>
              <a:t>hanya</a:t>
            </a:r>
            <a:r>
              <a:rPr lang="en-ID" sz="800" dirty="0"/>
              <a:t> </a:t>
            </a:r>
            <a:r>
              <a:rPr lang="en-ID" sz="800" dirty="0" err="1"/>
              <a:t>nasional</a:t>
            </a:r>
            <a:r>
              <a:rPr lang="en-ID" sz="800" dirty="0"/>
              <a:t> </a:t>
            </a:r>
            <a:r>
              <a:rPr lang="en-ID" sz="800" dirty="0" err="1"/>
              <a:t>tetapi</a:t>
            </a:r>
            <a:r>
              <a:rPr lang="en-ID" sz="800" dirty="0"/>
              <a:t> </a:t>
            </a:r>
            <a:r>
              <a:rPr lang="en-ID" sz="800" dirty="0" err="1"/>
              <a:t>juga</a:t>
            </a:r>
            <a:r>
              <a:rPr lang="en-ID" sz="800" dirty="0"/>
              <a:t> </a:t>
            </a:r>
            <a:r>
              <a:rPr lang="en-ID" sz="800" dirty="0" err="1"/>
              <a:t>internasional</a:t>
            </a:r>
            <a:r>
              <a:rPr lang="en-ID" sz="800" dirty="0"/>
              <a:t>.  </a:t>
            </a:r>
            <a:endParaRPr lang="id-ID" dirty="0"/>
          </a:p>
          <a:p>
            <a:pPr indent="-298450">
              <a:lnSpc>
                <a:spcPct val="105000"/>
              </a:lnSpc>
              <a:buSzPts val="1100"/>
            </a:pPr>
            <a:endParaRPr lang="id-ID" sz="1200" dirty="0"/>
          </a:p>
        </p:txBody>
      </p:sp>
      <p:pic>
        <p:nvPicPr>
          <p:cNvPr id="17" name="Picture 16"/>
          <p:cNvPicPr/>
          <p:nvPr/>
        </p:nvPicPr>
        <p:blipFill rotWithShape="1">
          <a:blip r:embed="rId2">
            <a:extLst>
              <a:ext uri="{28A0092B-C50C-407E-A947-70E740481C1C}">
                <a14:useLocalDpi xmlns:a14="http://schemas.microsoft.com/office/drawing/2010/main" val="0"/>
              </a:ext>
            </a:extLst>
          </a:blip>
          <a:srcRect l="29120" r="27200"/>
          <a:stretch/>
        </p:blipFill>
        <p:spPr bwMode="auto">
          <a:xfrm>
            <a:off x="2434831" y="3380168"/>
            <a:ext cx="1758332" cy="1824904"/>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3">
            <a:extLst>
              <a:ext uri="{28A0092B-C50C-407E-A947-70E740481C1C}">
                <a14:useLocalDpi xmlns:a14="http://schemas.microsoft.com/office/drawing/2010/main" val="0"/>
              </a:ext>
            </a:extLst>
          </a:blip>
          <a:srcRect l="30386" r="30524" b="8605"/>
          <a:stretch/>
        </p:blipFill>
        <p:spPr bwMode="auto">
          <a:xfrm>
            <a:off x="488662" y="3496341"/>
            <a:ext cx="1611808" cy="1708731"/>
          </a:xfrm>
          <a:prstGeom prst="rect">
            <a:avLst/>
          </a:prstGeom>
          <a:ln>
            <a:noFill/>
          </a:ln>
          <a:extLst>
            <a:ext uri="{53640926-AAD7-44D8-BBD7-CCE9431645EC}">
              <a14:shadowObscured xmlns:a14="http://schemas.microsoft.com/office/drawing/2010/main"/>
            </a:ext>
          </a:extLst>
        </p:spPr>
      </p:pic>
      <p:pic>
        <p:nvPicPr>
          <p:cNvPr id="19" name="Picture 18"/>
          <p:cNvPicPr/>
          <p:nvPr/>
        </p:nvPicPr>
        <p:blipFill>
          <a:blip r:embed="rId4">
            <a:extLst>
              <a:ext uri="{28A0092B-C50C-407E-A947-70E740481C1C}">
                <a14:useLocalDpi xmlns:a14="http://schemas.microsoft.com/office/drawing/2010/main" val="0"/>
              </a:ext>
            </a:extLst>
          </a:blip>
          <a:stretch>
            <a:fillRect/>
          </a:stretch>
        </p:blipFill>
        <p:spPr>
          <a:xfrm>
            <a:off x="5547260" y="3402355"/>
            <a:ext cx="3337590" cy="1513226"/>
          </a:xfrm>
          <a:prstGeom prst="rect">
            <a:avLst/>
          </a:prstGeom>
        </p:spPr>
      </p:pic>
      <p:pic>
        <p:nvPicPr>
          <p:cNvPr id="20" name="Picture 19"/>
          <p:cNvPicPr/>
          <p:nvPr/>
        </p:nvPicPr>
        <p:blipFill rotWithShape="1">
          <a:blip r:embed="rId5">
            <a:extLst>
              <a:ext uri="{28A0092B-C50C-407E-A947-70E740481C1C}">
                <a14:useLocalDpi xmlns:a14="http://schemas.microsoft.com/office/drawing/2010/main" val="0"/>
              </a:ext>
            </a:extLst>
          </a:blip>
          <a:srcRect l="34026" r="34638" b="5512"/>
          <a:stretch/>
        </p:blipFill>
        <p:spPr bwMode="auto">
          <a:xfrm>
            <a:off x="4420365" y="3485348"/>
            <a:ext cx="1179444" cy="1612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2195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Mitra Kerjasama</a:t>
            </a:r>
            <a:endParaRPr dirty="0"/>
          </a:p>
        </p:txBody>
      </p:sp>
      <p:pic>
        <p:nvPicPr>
          <p:cNvPr id="3" name="Picture 2">
            <a:extLst>
              <a:ext uri="{FF2B5EF4-FFF2-40B4-BE49-F238E27FC236}">
                <a16:creationId xmlns:a16="http://schemas.microsoft.com/office/drawing/2014/main" id="{33E7B996-B1D6-D845-91B4-FFC791C4F0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023" y="794423"/>
            <a:ext cx="1934887" cy="1934887"/>
          </a:xfrm>
          <a:prstGeom prst="rect">
            <a:avLst/>
          </a:prstGeom>
        </p:spPr>
      </p:pic>
      <p:pic>
        <p:nvPicPr>
          <p:cNvPr id="7" name="Picture 6">
            <a:extLst>
              <a:ext uri="{FF2B5EF4-FFF2-40B4-BE49-F238E27FC236}">
                <a16:creationId xmlns:a16="http://schemas.microsoft.com/office/drawing/2014/main" id="{41EE249F-77A2-6A42-8041-35874B4BC3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8577" y="899011"/>
            <a:ext cx="2314338" cy="1672739"/>
          </a:xfrm>
          <a:prstGeom prst="rect">
            <a:avLst/>
          </a:prstGeom>
        </p:spPr>
      </p:pic>
      <p:pic>
        <p:nvPicPr>
          <p:cNvPr id="11" name="Picture 10">
            <a:extLst>
              <a:ext uri="{FF2B5EF4-FFF2-40B4-BE49-F238E27FC236}">
                <a16:creationId xmlns:a16="http://schemas.microsoft.com/office/drawing/2014/main" id="{212A72CF-B6C2-FF41-B5AD-2B7A88DCA4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7316" y="899011"/>
            <a:ext cx="1676717" cy="1672739"/>
          </a:xfrm>
          <a:prstGeom prst="rect">
            <a:avLst/>
          </a:prstGeom>
        </p:spPr>
      </p:pic>
      <p:sp>
        <p:nvSpPr>
          <p:cNvPr id="12" name="TextBox 11">
            <a:extLst>
              <a:ext uri="{FF2B5EF4-FFF2-40B4-BE49-F238E27FC236}">
                <a16:creationId xmlns:a16="http://schemas.microsoft.com/office/drawing/2014/main" id="{3A7DB70F-E6D7-DA4E-8624-2EBFE9FDBD3B}"/>
              </a:ext>
            </a:extLst>
          </p:cNvPr>
          <p:cNvSpPr txBox="1"/>
          <p:nvPr/>
        </p:nvSpPr>
        <p:spPr>
          <a:xfrm>
            <a:off x="4947316" y="2729310"/>
            <a:ext cx="1773242" cy="246221"/>
          </a:xfrm>
          <a:prstGeom prst="rect">
            <a:avLst/>
          </a:prstGeom>
          <a:noFill/>
        </p:spPr>
        <p:txBody>
          <a:bodyPr wrap="none" rtlCol="0">
            <a:spAutoFit/>
          </a:bodyPr>
          <a:lstStyle/>
          <a:p>
            <a:r>
              <a:rPr lang="en-US" sz="1000" dirty="0"/>
              <a:t>PT. </a:t>
            </a:r>
            <a:r>
              <a:rPr lang="en-US" sz="1000" dirty="0" err="1"/>
              <a:t>Dempo</a:t>
            </a:r>
            <a:r>
              <a:rPr lang="en-US" sz="1000" dirty="0"/>
              <a:t> Laser </a:t>
            </a:r>
            <a:r>
              <a:rPr lang="en-US" sz="1000" dirty="0" err="1"/>
              <a:t>Metalindo</a:t>
            </a:r>
            <a:endParaRPr lang="en-US" sz="1000" dirty="0"/>
          </a:p>
        </p:txBody>
      </p:sp>
      <p:sp>
        <p:nvSpPr>
          <p:cNvPr id="16" name="TextBox 15">
            <a:extLst>
              <a:ext uri="{FF2B5EF4-FFF2-40B4-BE49-F238E27FC236}">
                <a16:creationId xmlns:a16="http://schemas.microsoft.com/office/drawing/2014/main" id="{4DA7DF1F-B8D5-CF40-B26E-BDE2354F0C33}"/>
              </a:ext>
            </a:extLst>
          </p:cNvPr>
          <p:cNvSpPr txBox="1"/>
          <p:nvPr/>
        </p:nvSpPr>
        <p:spPr>
          <a:xfrm>
            <a:off x="2737269" y="2729309"/>
            <a:ext cx="1388522" cy="246221"/>
          </a:xfrm>
          <a:prstGeom prst="rect">
            <a:avLst/>
          </a:prstGeom>
          <a:noFill/>
        </p:spPr>
        <p:txBody>
          <a:bodyPr wrap="none" rtlCol="0">
            <a:spAutoFit/>
          </a:bodyPr>
          <a:lstStyle/>
          <a:p>
            <a:r>
              <a:rPr lang="en-US" sz="1000" dirty="0"/>
              <a:t>CV. </a:t>
            </a:r>
            <a:r>
              <a:rPr lang="en-US" sz="1000" dirty="0" err="1"/>
              <a:t>Biergo</a:t>
            </a:r>
            <a:r>
              <a:rPr lang="en-US" sz="1000" dirty="0"/>
              <a:t> Indonesia</a:t>
            </a:r>
          </a:p>
        </p:txBody>
      </p:sp>
      <p:sp>
        <p:nvSpPr>
          <p:cNvPr id="17" name="TextBox 16">
            <a:extLst>
              <a:ext uri="{FF2B5EF4-FFF2-40B4-BE49-F238E27FC236}">
                <a16:creationId xmlns:a16="http://schemas.microsoft.com/office/drawing/2014/main" id="{22AD917F-D95D-054E-BBE5-BB6B40D50470}"/>
              </a:ext>
            </a:extLst>
          </p:cNvPr>
          <p:cNvSpPr txBox="1"/>
          <p:nvPr/>
        </p:nvSpPr>
        <p:spPr>
          <a:xfrm>
            <a:off x="483205" y="2751815"/>
            <a:ext cx="1300356" cy="246221"/>
          </a:xfrm>
          <a:prstGeom prst="rect">
            <a:avLst/>
          </a:prstGeom>
          <a:noFill/>
        </p:spPr>
        <p:txBody>
          <a:bodyPr wrap="none" rtlCol="0">
            <a:spAutoFit/>
          </a:bodyPr>
          <a:lstStyle/>
          <a:p>
            <a:r>
              <a:rPr lang="en-US" sz="1000" dirty="0"/>
              <a:t>RSUD Dr. </a:t>
            </a:r>
            <a:r>
              <a:rPr lang="en-US" sz="1000" dirty="0" err="1"/>
              <a:t>Soetomo</a:t>
            </a:r>
            <a:endParaRPr lang="en-US" sz="1000" dirty="0"/>
          </a:p>
        </p:txBody>
      </p:sp>
      <p:pic>
        <p:nvPicPr>
          <p:cNvPr id="14" name="Picture 13">
            <a:extLst>
              <a:ext uri="{FF2B5EF4-FFF2-40B4-BE49-F238E27FC236}">
                <a16:creationId xmlns:a16="http://schemas.microsoft.com/office/drawing/2014/main" id="{54C57761-65B6-C940-AE47-FE78A8B922D0}"/>
              </a:ext>
            </a:extLst>
          </p:cNvPr>
          <p:cNvPicPr>
            <a:picLocks noChangeAspect="1"/>
          </p:cNvPicPr>
          <p:nvPr/>
        </p:nvPicPr>
        <p:blipFill>
          <a:blip r:embed="rId6"/>
          <a:stretch>
            <a:fillRect/>
          </a:stretch>
        </p:blipFill>
        <p:spPr>
          <a:xfrm>
            <a:off x="898838" y="3463236"/>
            <a:ext cx="3226953" cy="1061931"/>
          </a:xfrm>
          <a:prstGeom prst="rect">
            <a:avLst/>
          </a:prstGeom>
        </p:spPr>
      </p:pic>
      <p:sp>
        <p:nvSpPr>
          <p:cNvPr id="20" name="TextBox 19">
            <a:extLst>
              <a:ext uri="{FF2B5EF4-FFF2-40B4-BE49-F238E27FC236}">
                <a16:creationId xmlns:a16="http://schemas.microsoft.com/office/drawing/2014/main" id="{B693FF1E-91AF-464C-89E5-D63B97E89D96}"/>
              </a:ext>
            </a:extLst>
          </p:cNvPr>
          <p:cNvSpPr txBox="1"/>
          <p:nvPr/>
        </p:nvSpPr>
        <p:spPr>
          <a:xfrm>
            <a:off x="2179905" y="4525357"/>
            <a:ext cx="716863" cy="246221"/>
          </a:xfrm>
          <a:prstGeom prst="rect">
            <a:avLst/>
          </a:prstGeom>
          <a:noFill/>
        </p:spPr>
        <p:txBody>
          <a:bodyPr wrap="none" rtlCol="0">
            <a:spAutoFit/>
          </a:bodyPr>
          <a:lstStyle/>
          <a:p>
            <a:r>
              <a:rPr lang="en-US" sz="1000" dirty="0"/>
              <a:t>PT. INKA</a:t>
            </a:r>
          </a:p>
        </p:txBody>
      </p:sp>
      <p:pic>
        <p:nvPicPr>
          <p:cNvPr id="4" name="Picture 3">
            <a:extLst>
              <a:ext uri="{FF2B5EF4-FFF2-40B4-BE49-F238E27FC236}">
                <a16:creationId xmlns:a16="http://schemas.microsoft.com/office/drawing/2014/main" id="{2F5041F3-2D5D-E34C-B240-DCBF28DE2630}"/>
              </a:ext>
            </a:extLst>
          </p:cNvPr>
          <p:cNvPicPr>
            <a:picLocks noChangeAspect="1"/>
          </p:cNvPicPr>
          <p:nvPr/>
        </p:nvPicPr>
        <p:blipFill rotWithShape="1">
          <a:blip r:embed="rId7"/>
          <a:srcRect l="13559" t="13559" r="12408" b="12408"/>
          <a:stretch/>
        </p:blipFill>
        <p:spPr>
          <a:xfrm>
            <a:off x="4531909" y="3189796"/>
            <a:ext cx="1608810" cy="1608810"/>
          </a:xfrm>
          <a:prstGeom prst="rect">
            <a:avLst/>
          </a:prstGeom>
        </p:spPr>
      </p:pic>
      <p:sp>
        <p:nvSpPr>
          <p:cNvPr id="13" name="TextBox 12">
            <a:extLst>
              <a:ext uri="{FF2B5EF4-FFF2-40B4-BE49-F238E27FC236}">
                <a16:creationId xmlns:a16="http://schemas.microsoft.com/office/drawing/2014/main" id="{20207D46-E7D8-5240-BCE3-DA783916986D}"/>
              </a:ext>
            </a:extLst>
          </p:cNvPr>
          <p:cNvSpPr txBox="1"/>
          <p:nvPr/>
        </p:nvSpPr>
        <p:spPr>
          <a:xfrm>
            <a:off x="4516217" y="4648467"/>
            <a:ext cx="1640193" cy="246221"/>
          </a:xfrm>
          <a:prstGeom prst="rect">
            <a:avLst/>
          </a:prstGeom>
          <a:noFill/>
        </p:spPr>
        <p:txBody>
          <a:bodyPr wrap="none" rtlCol="0">
            <a:spAutoFit/>
          </a:bodyPr>
          <a:lstStyle/>
          <a:p>
            <a:r>
              <a:rPr lang="en-US" sz="1000" dirty="0"/>
              <a:t>RS. Universitas </a:t>
            </a:r>
            <a:r>
              <a:rPr lang="en-US" sz="1000" dirty="0" err="1"/>
              <a:t>Airlangga</a:t>
            </a:r>
            <a:endParaRPr lang="en-US" sz="1000"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6412" y="3189796"/>
            <a:ext cx="1541690" cy="1541690"/>
          </a:xfrm>
          <a:prstGeom prst="rect">
            <a:avLst/>
          </a:prstGeom>
        </p:spPr>
      </p:pic>
      <p:sp>
        <p:nvSpPr>
          <p:cNvPr id="15" name="TextBox 14">
            <a:extLst>
              <a:ext uri="{FF2B5EF4-FFF2-40B4-BE49-F238E27FC236}">
                <a16:creationId xmlns:a16="http://schemas.microsoft.com/office/drawing/2014/main" id="{20207D46-E7D8-5240-BCE3-DA783916986D}"/>
              </a:ext>
            </a:extLst>
          </p:cNvPr>
          <p:cNvSpPr txBox="1"/>
          <p:nvPr/>
        </p:nvSpPr>
        <p:spPr>
          <a:xfrm>
            <a:off x="6670360" y="4632139"/>
            <a:ext cx="1289135" cy="246221"/>
          </a:xfrm>
          <a:prstGeom prst="rect">
            <a:avLst/>
          </a:prstGeom>
          <a:noFill/>
        </p:spPr>
        <p:txBody>
          <a:bodyPr wrap="none" rtlCol="0">
            <a:spAutoFit/>
          </a:bodyPr>
          <a:lstStyle/>
          <a:p>
            <a:r>
              <a:rPr lang="en-US" sz="1000" dirty="0" smtClean="0"/>
              <a:t>PT. BTI Indo </a:t>
            </a:r>
            <a:r>
              <a:rPr lang="en-US" sz="1000" dirty="0" err="1" smtClean="0"/>
              <a:t>Tekno</a:t>
            </a:r>
            <a:endParaRPr lang="en-US" sz="1000" dirty="0"/>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7021" y="899011"/>
            <a:ext cx="1560579" cy="1560579"/>
          </a:xfrm>
          <a:prstGeom prst="rect">
            <a:avLst/>
          </a:prstGeom>
        </p:spPr>
      </p:pic>
      <p:sp>
        <p:nvSpPr>
          <p:cNvPr id="18" name="TextBox 17">
            <a:extLst>
              <a:ext uri="{FF2B5EF4-FFF2-40B4-BE49-F238E27FC236}">
                <a16:creationId xmlns:a16="http://schemas.microsoft.com/office/drawing/2014/main" id="{3A7DB70F-E6D7-DA4E-8624-2EBFE9FDBD3B}"/>
              </a:ext>
            </a:extLst>
          </p:cNvPr>
          <p:cNvSpPr txBox="1"/>
          <p:nvPr/>
        </p:nvSpPr>
        <p:spPr>
          <a:xfrm>
            <a:off x="7623725" y="2751814"/>
            <a:ext cx="667170" cy="246221"/>
          </a:xfrm>
          <a:prstGeom prst="rect">
            <a:avLst/>
          </a:prstGeom>
          <a:noFill/>
        </p:spPr>
        <p:txBody>
          <a:bodyPr wrap="none" rtlCol="0">
            <a:spAutoFit/>
          </a:bodyPr>
          <a:lstStyle/>
          <a:p>
            <a:r>
              <a:rPr lang="en-US" sz="1000" dirty="0"/>
              <a:t>PT. </a:t>
            </a:r>
            <a:r>
              <a:rPr lang="en-US" sz="1000" dirty="0" smtClean="0"/>
              <a:t>PLN</a:t>
            </a:r>
            <a:endParaRPr lang="en-US" sz="1000" dirty="0"/>
          </a:p>
        </p:txBody>
      </p:sp>
    </p:spTree>
    <p:extLst>
      <p:ext uri="{BB962C8B-B14F-4D97-AF65-F5344CB8AC3E}">
        <p14:creationId xmlns:p14="http://schemas.microsoft.com/office/powerpoint/2010/main" val="3244506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Notable Researcher</a:t>
            </a:r>
            <a:endParaRPr/>
          </a:p>
        </p:txBody>
      </p:sp>
      <p:pic>
        <p:nvPicPr>
          <p:cNvPr id="4" name="Picture 3">
            <a:extLst>
              <a:ext uri="{FF2B5EF4-FFF2-40B4-BE49-F238E27FC236}">
                <a16:creationId xmlns:a16="http://schemas.microsoft.com/office/drawing/2014/main" id="{22FD9559-083B-FF49-9300-8BA86D9DC7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534" y="1242024"/>
            <a:ext cx="1559289" cy="2338933"/>
          </a:xfrm>
          <a:prstGeom prst="rect">
            <a:avLst/>
          </a:prstGeom>
        </p:spPr>
      </p:pic>
      <p:sp>
        <p:nvSpPr>
          <p:cNvPr id="3" name="TextBox 2">
            <a:extLst>
              <a:ext uri="{FF2B5EF4-FFF2-40B4-BE49-F238E27FC236}">
                <a16:creationId xmlns:a16="http://schemas.microsoft.com/office/drawing/2014/main" id="{76AF3188-0043-A04F-BC61-B6CD17D86CC0}"/>
              </a:ext>
            </a:extLst>
          </p:cNvPr>
          <p:cNvSpPr txBox="1"/>
          <p:nvPr/>
        </p:nvSpPr>
        <p:spPr>
          <a:xfrm>
            <a:off x="2378365" y="2948599"/>
            <a:ext cx="6055743" cy="1477328"/>
          </a:xfrm>
          <a:prstGeom prst="rect">
            <a:avLst/>
          </a:prstGeom>
          <a:noFill/>
        </p:spPr>
        <p:txBody>
          <a:bodyPr wrap="square" rtlCol="0">
            <a:spAutoFit/>
          </a:bodyPr>
          <a:lstStyle/>
          <a:p>
            <a:pPr algn="just"/>
            <a:r>
              <a:rPr lang="en-US" sz="1000" dirty="0" err="1"/>
              <a:t>Andhika</a:t>
            </a:r>
            <a:r>
              <a:rPr lang="en-US" sz="1000" dirty="0"/>
              <a:t> </a:t>
            </a:r>
            <a:r>
              <a:rPr lang="en-US" sz="1000" dirty="0" err="1"/>
              <a:t>Estiyono</a:t>
            </a:r>
            <a:r>
              <a:rPr lang="en-US" sz="1000" dirty="0"/>
              <a:t>, S.T., M.T. </a:t>
            </a:r>
            <a:r>
              <a:rPr lang="en-US" sz="1000" dirty="0" err="1"/>
              <a:t>merupakan</a:t>
            </a:r>
            <a:r>
              <a:rPr lang="en-US" sz="1000" dirty="0"/>
              <a:t> salah </a:t>
            </a:r>
            <a:r>
              <a:rPr lang="en-US" sz="1000" dirty="0" err="1"/>
              <a:t>satu</a:t>
            </a:r>
            <a:r>
              <a:rPr lang="en-US" sz="1000" dirty="0"/>
              <a:t> </a:t>
            </a:r>
            <a:r>
              <a:rPr lang="en-US" sz="1000" dirty="0" err="1"/>
              <a:t>anggota</a:t>
            </a:r>
            <a:r>
              <a:rPr lang="en-US" sz="1000" dirty="0"/>
              <a:t> Lab </a:t>
            </a:r>
            <a:r>
              <a:rPr lang="en-US" sz="1000" dirty="0" err="1"/>
              <a:t>Protomodel</a:t>
            </a:r>
            <a:r>
              <a:rPr lang="en-US" sz="1000" dirty="0"/>
              <a:t> dan </a:t>
            </a:r>
            <a:r>
              <a:rPr lang="en-US" sz="1000" dirty="0" err="1"/>
              <a:t>saat</a:t>
            </a:r>
            <a:r>
              <a:rPr lang="en-US" sz="1000" dirty="0"/>
              <a:t> </a:t>
            </a:r>
            <a:r>
              <a:rPr lang="en-US" sz="1000" dirty="0" err="1"/>
              <a:t>ini</a:t>
            </a:r>
            <a:r>
              <a:rPr lang="en-US" sz="1000" dirty="0"/>
              <a:t> </a:t>
            </a:r>
            <a:r>
              <a:rPr lang="en-US" sz="1000" dirty="0" err="1"/>
              <a:t>menjabat</a:t>
            </a:r>
            <a:r>
              <a:rPr lang="en-US" sz="1000" dirty="0"/>
              <a:t> </a:t>
            </a:r>
            <a:r>
              <a:rPr lang="en-US" sz="1000" dirty="0" err="1"/>
              <a:t>sebagai</a:t>
            </a:r>
            <a:r>
              <a:rPr lang="en-US" sz="1000" dirty="0"/>
              <a:t> </a:t>
            </a:r>
            <a:r>
              <a:rPr lang="en-US" sz="1000" dirty="0" err="1"/>
              <a:t>Sekretaris</a:t>
            </a:r>
            <a:r>
              <a:rPr lang="en-US" sz="1000" dirty="0"/>
              <a:t> </a:t>
            </a:r>
            <a:r>
              <a:rPr lang="en-US" sz="1000" dirty="0" err="1"/>
              <a:t>Departemen</a:t>
            </a:r>
            <a:r>
              <a:rPr lang="en-US" sz="1000" dirty="0"/>
              <a:t> Desain </a:t>
            </a:r>
            <a:r>
              <a:rPr lang="en-US" sz="1000" dirty="0" err="1"/>
              <a:t>Produk</a:t>
            </a:r>
            <a:r>
              <a:rPr lang="en-US" sz="1000" dirty="0"/>
              <a:t>, </a:t>
            </a:r>
            <a:r>
              <a:rPr lang="en-US" sz="1000" dirty="0" err="1"/>
              <a:t>Fakultas</a:t>
            </a:r>
            <a:r>
              <a:rPr lang="en-US" sz="1000" dirty="0"/>
              <a:t> Desain </a:t>
            </a:r>
            <a:r>
              <a:rPr lang="en-US" sz="1000" dirty="0" err="1"/>
              <a:t>Kreatif</a:t>
            </a:r>
            <a:r>
              <a:rPr lang="en-US" sz="1000" dirty="0"/>
              <a:t> dan </a:t>
            </a:r>
            <a:r>
              <a:rPr lang="en-US" sz="1000" dirty="0" err="1"/>
              <a:t>Bisnis</a:t>
            </a:r>
            <a:r>
              <a:rPr lang="en-US" sz="1000" dirty="0"/>
              <a:t> Digital, ITS. </a:t>
            </a:r>
            <a:r>
              <a:rPr lang="en-US" sz="1000" dirty="0" err="1"/>
              <a:t>Memperoleh</a:t>
            </a:r>
            <a:r>
              <a:rPr lang="en-US" sz="1000" dirty="0"/>
              <a:t> </a:t>
            </a:r>
            <a:r>
              <a:rPr lang="en-US" sz="1000" dirty="0" err="1"/>
              <a:t>gelar</a:t>
            </a:r>
            <a:r>
              <a:rPr lang="en-US" sz="1000" dirty="0"/>
              <a:t> Magister Teknik </a:t>
            </a:r>
            <a:r>
              <a:rPr lang="en-US" sz="1000" dirty="0" err="1"/>
              <a:t>dari</a:t>
            </a:r>
            <a:r>
              <a:rPr lang="en-US" sz="1000" dirty="0"/>
              <a:t> </a:t>
            </a:r>
            <a:r>
              <a:rPr lang="en-US" sz="1000" dirty="0" err="1"/>
              <a:t>Institut</a:t>
            </a:r>
            <a:r>
              <a:rPr lang="en-US" sz="1000" dirty="0"/>
              <a:t> </a:t>
            </a:r>
            <a:r>
              <a:rPr lang="en-US" sz="1000" dirty="0" err="1"/>
              <a:t>Teknologi</a:t>
            </a:r>
            <a:r>
              <a:rPr lang="en-US" sz="1000" dirty="0"/>
              <a:t> </a:t>
            </a:r>
            <a:r>
              <a:rPr lang="en-US" sz="1000" dirty="0" err="1"/>
              <a:t>Sepuluh</a:t>
            </a:r>
            <a:r>
              <a:rPr lang="en-US" sz="1000" dirty="0"/>
              <a:t> </a:t>
            </a:r>
            <a:r>
              <a:rPr lang="en-US" sz="1000" dirty="0" err="1"/>
              <a:t>Nopember</a:t>
            </a:r>
            <a:r>
              <a:rPr lang="en-US" sz="1000" dirty="0"/>
              <a:t>, Surabaya, Indonesia. </a:t>
            </a:r>
            <a:r>
              <a:rPr lang="en-US" sz="1000" dirty="0" err="1"/>
              <a:t>Beliau</a:t>
            </a:r>
            <a:r>
              <a:rPr lang="en-US" sz="1000" dirty="0"/>
              <a:t> </a:t>
            </a:r>
            <a:r>
              <a:rPr lang="en-US" sz="1000" dirty="0" err="1"/>
              <a:t>memiliki</a:t>
            </a:r>
            <a:r>
              <a:rPr lang="en-US" sz="1000" dirty="0"/>
              <a:t> </a:t>
            </a:r>
            <a:r>
              <a:rPr lang="en-US" sz="1000" dirty="0" err="1"/>
              <a:t>keahlian</a:t>
            </a:r>
            <a:r>
              <a:rPr lang="en-US" sz="1000" dirty="0"/>
              <a:t> </a:t>
            </a:r>
            <a:r>
              <a:rPr lang="en-US" sz="1000" dirty="0" err="1"/>
              <a:t>dalam</a:t>
            </a:r>
            <a:r>
              <a:rPr lang="en-US" sz="1000" dirty="0"/>
              <a:t> </a:t>
            </a:r>
            <a:r>
              <a:rPr lang="en-US" sz="1000" dirty="0" err="1"/>
              <a:t>keterampilan</a:t>
            </a:r>
            <a:r>
              <a:rPr lang="en-US" sz="1000" dirty="0"/>
              <a:t> rapid prototyping, </a:t>
            </a:r>
            <a:r>
              <a:rPr lang="en-US" sz="1000" dirty="0" err="1"/>
              <a:t>khususnya</a:t>
            </a:r>
            <a:r>
              <a:rPr lang="en-US" sz="1000" dirty="0"/>
              <a:t> proses </a:t>
            </a:r>
            <a:r>
              <a:rPr lang="en-US" sz="1000" dirty="0" err="1"/>
              <a:t>manufaktur</a:t>
            </a:r>
            <a:r>
              <a:rPr lang="en-US" sz="1000" dirty="0"/>
              <a:t> (CAM) </a:t>
            </a:r>
            <a:r>
              <a:rPr lang="en-US" sz="1000" dirty="0" err="1"/>
              <a:t>dengan</a:t>
            </a:r>
            <a:r>
              <a:rPr lang="en-US" sz="1000" dirty="0"/>
              <a:t> </a:t>
            </a:r>
            <a:r>
              <a:rPr lang="en-US" sz="1000" dirty="0" err="1"/>
              <a:t>mesin</a:t>
            </a:r>
            <a:r>
              <a:rPr lang="en-US" sz="1000" dirty="0"/>
              <a:t> CNC, </a:t>
            </a:r>
            <a:r>
              <a:rPr lang="en-US" sz="1000" dirty="0" err="1"/>
              <a:t>pemodelan</a:t>
            </a:r>
            <a:r>
              <a:rPr lang="en-US" sz="1000" dirty="0"/>
              <a:t> digital (CAD), plastic injection &amp; polymer </a:t>
            </a:r>
            <a:r>
              <a:rPr lang="en-US" sz="1000" dirty="0" err="1"/>
              <a:t>moulding</a:t>
            </a:r>
            <a:r>
              <a:rPr lang="en-US" sz="1000" dirty="0"/>
              <a:t>. </a:t>
            </a:r>
            <a:r>
              <a:rPr lang="en-US" sz="1000" dirty="0" err="1"/>
              <a:t>Spesialisasi</a:t>
            </a:r>
            <a:r>
              <a:rPr lang="en-US" sz="1000" dirty="0"/>
              <a:t> pada </a:t>
            </a:r>
            <a:r>
              <a:rPr lang="en-US" sz="1000" dirty="0" err="1"/>
              <a:t>bidang</a:t>
            </a:r>
            <a:r>
              <a:rPr lang="en-US" sz="1000" dirty="0"/>
              <a:t> </a:t>
            </a:r>
            <a:r>
              <a:rPr lang="en-US" sz="1000" dirty="0" err="1"/>
              <a:t>desain</a:t>
            </a:r>
            <a:r>
              <a:rPr lang="en-US" sz="1000" dirty="0"/>
              <a:t> </a:t>
            </a:r>
            <a:r>
              <a:rPr lang="en-US" sz="1000" dirty="0" err="1"/>
              <a:t>produk</a:t>
            </a:r>
            <a:r>
              <a:rPr lang="en-US" sz="1000" dirty="0"/>
              <a:t> </a:t>
            </a:r>
            <a:r>
              <a:rPr lang="en-US" sz="1000" dirty="0" err="1"/>
              <a:t>transportasi</a:t>
            </a:r>
            <a:r>
              <a:rPr lang="en-US" sz="1000" dirty="0"/>
              <a:t> dan Hi-Craft. </a:t>
            </a:r>
            <a:r>
              <a:rPr lang="en-US" sz="1000" dirty="0" err="1"/>
              <a:t>Dengan</a:t>
            </a:r>
            <a:r>
              <a:rPr lang="en-US" sz="1000" dirty="0"/>
              <a:t> </a:t>
            </a:r>
            <a:r>
              <a:rPr lang="en-US" sz="1000" dirty="0" err="1"/>
              <a:t>kompetensi</a:t>
            </a:r>
            <a:r>
              <a:rPr lang="en-US" sz="1000" dirty="0"/>
              <a:t> yang </a:t>
            </a:r>
            <a:r>
              <a:rPr lang="en-US" sz="1000" dirty="0" err="1"/>
              <a:t>dimiliki</a:t>
            </a:r>
            <a:r>
              <a:rPr lang="en-US" sz="1000" dirty="0"/>
              <a:t>, </a:t>
            </a:r>
            <a:r>
              <a:rPr lang="en-US" sz="1000" dirty="0" err="1"/>
              <a:t>beliau</a:t>
            </a:r>
            <a:r>
              <a:rPr lang="en-US" sz="1000" dirty="0"/>
              <a:t> </a:t>
            </a:r>
            <a:r>
              <a:rPr lang="en-US" sz="1000" dirty="0" err="1"/>
              <a:t>menghasilkan</a:t>
            </a:r>
            <a:r>
              <a:rPr lang="en-US" sz="1000" dirty="0"/>
              <a:t> </a:t>
            </a:r>
            <a:r>
              <a:rPr lang="en-US" sz="1000" dirty="0" err="1"/>
              <a:t>beberapa</a:t>
            </a:r>
            <a:r>
              <a:rPr lang="en-US" sz="1000" dirty="0"/>
              <a:t> </a:t>
            </a:r>
            <a:r>
              <a:rPr lang="en-US" sz="1000" dirty="0" err="1"/>
              <a:t>karya</a:t>
            </a:r>
            <a:r>
              <a:rPr lang="en-US" sz="1000" dirty="0"/>
              <a:t>, </a:t>
            </a:r>
            <a:r>
              <a:rPr lang="en-US" sz="1000" dirty="0" err="1"/>
              <a:t>diantaranya</a:t>
            </a:r>
            <a:r>
              <a:rPr lang="en-US" sz="1000" dirty="0"/>
              <a:t>: Prototype Car Body </a:t>
            </a:r>
            <a:r>
              <a:rPr lang="en-US" sz="1000" dirty="0" err="1"/>
              <a:t>Sapu</a:t>
            </a:r>
            <a:r>
              <a:rPr lang="en-US" sz="1000" dirty="0"/>
              <a:t> </a:t>
            </a:r>
            <a:r>
              <a:rPr lang="en-US" sz="1000" dirty="0" err="1"/>
              <a:t>Angin</a:t>
            </a:r>
            <a:r>
              <a:rPr lang="en-US" sz="1000" dirty="0"/>
              <a:t> dan Car Body </a:t>
            </a:r>
            <a:r>
              <a:rPr lang="en-US" sz="1000" dirty="0" err="1"/>
              <a:t>Nogo</a:t>
            </a:r>
            <a:r>
              <a:rPr lang="en-US" sz="1000" dirty="0"/>
              <a:t> </a:t>
            </a:r>
            <a:r>
              <a:rPr lang="en-US" sz="1000" dirty="0" err="1"/>
              <a:t>Geni</a:t>
            </a:r>
            <a:r>
              <a:rPr lang="en-US" sz="1000" dirty="0"/>
              <a:t>, </a:t>
            </a:r>
            <a:r>
              <a:rPr lang="en-US" sz="1000" dirty="0" err="1"/>
              <a:t>serta</a:t>
            </a:r>
            <a:r>
              <a:rPr lang="en-US" sz="1000" dirty="0"/>
              <a:t> </a:t>
            </a:r>
            <a:r>
              <a:rPr lang="en-US" sz="1000" dirty="0" err="1"/>
              <a:t>beberapa</a:t>
            </a:r>
            <a:r>
              <a:rPr lang="en-US" sz="1000" dirty="0"/>
              <a:t> </a:t>
            </a:r>
            <a:r>
              <a:rPr lang="en-US" sz="1000" dirty="0" err="1"/>
              <a:t>karya</a:t>
            </a:r>
            <a:r>
              <a:rPr lang="en-US" sz="1000" dirty="0"/>
              <a:t> </a:t>
            </a:r>
            <a:r>
              <a:rPr lang="en-US" sz="1000" dirty="0" err="1"/>
              <a:t>penelitian</a:t>
            </a:r>
            <a:r>
              <a:rPr lang="en-US" sz="1000" dirty="0"/>
              <a:t> lain </a:t>
            </a:r>
            <a:r>
              <a:rPr lang="en-US" sz="1000" dirty="0" err="1"/>
              <a:t>hasil</a:t>
            </a:r>
            <a:r>
              <a:rPr lang="en-US" sz="1000" dirty="0"/>
              <a:t> </a:t>
            </a:r>
            <a:r>
              <a:rPr lang="en-US" sz="1000" dirty="0" err="1"/>
              <a:t>kerja</a:t>
            </a:r>
            <a:r>
              <a:rPr lang="en-US" sz="1000" dirty="0"/>
              <a:t> </a:t>
            </a:r>
            <a:r>
              <a:rPr lang="en-US" sz="1000" dirty="0" err="1"/>
              <a:t>sama</a:t>
            </a:r>
            <a:r>
              <a:rPr lang="en-US" sz="1000" dirty="0"/>
              <a:t> </a:t>
            </a:r>
            <a:r>
              <a:rPr lang="en-US" sz="1000" dirty="0" err="1"/>
              <a:t>dengan</a:t>
            </a:r>
            <a:r>
              <a:rPr lang="en-US" sz="1000" dirty="0"/>
              <a:t> PT. INKA. </a:t>
            </a:r>
            <a:r>
              <a:rPr lang="en-US" sz="1000" dirty="0" err="1"/>
              <a:t>Selain</a:t>
            </a:r>
            <a:r>
              <a:rPr lang="en-US" sz="1000" dirty="0"/>
              <a:t> </a:t>
            </a:r>
            <a:r>
              <a:rPr lang="en-US" sz="1000" dirty="0" err="1"/>
              <a:t>itu</a:t>
            </a:r>
            <a:r>
              <a:rPr lang="en-US" sz="1000" dirty="0"/>
              <a:t> </a:t>
            </a:r>
            <a:r>
              <a:rPr lang="en-US" sz="1000" dirty="0" err="1"/>
              <a:t>dari</a:t>
            </a:r>
            <a:r>
              <a:rPr lang="en-US" sz="1000" dirty="0"/>
              <a:t> </a:t>
            </a:r>
            <a:r>
              <a:rPr lang="en-US" sz="1000" dirty="0" err="1"/>
              <a:t>kepakarannya</a:t>
            </a:r>
            <a:r>
              <a:rPr lang="en-US" sz="1000" dirty="0"/>
              <a:t> di </a:t>
            </a:r>
            <a:r>
              <a:rPr lang="en-US" sz="1000" dirty="0" err="1"/>
              <a:t>bidang</a:t>
            </a:r>
            <a:r>
              <a:rPr lang="en-US" sz="1000" dirty="0"/>
              <a:t> Desain </a:t>
            </a:r>
            <a:r>
              <a:rPr lang="en-US" sz="1000" dirty="0" err="1"/>
              <a:t>Produk</a:t>
            </a:r>
            <a:r>
              <a:rPr lang="en-US" sz="1000" dirty="0"/>
              <a:t> </a:t>
            </a:r>
            <a:r>
              <a:rPr lang="en-US" sz="1000" dirty="0" err="1"/>
              <a:t>mengantarkannya</a:t>
            </a:r>
            <a:r>
              <a:rPr lang="en-US" sz="1000" dirty="0"/>
              <a:t> </a:t>
            </a:r>
            <a:r>
              <a:rPr lang="en-US" sz="1000" dirty="0" err="1"/>
              <a:t>meraih</a:t>
            </a:r>
            <a:r>
              <a:rPr lang="en-US" sz="1000" dirty="0"/>
              <a:t> </a:t>
            </a:r>
            <a:r>
              <a:rPr lang="en-US" sz="1000" dirty="0" err="1"/>
              <a:t>hibah</a:t>
            </a:r>
            <a:r>
              <a:rPr lang="en-US" sz="1000" dirty="0"/>
              <a:t> program </a:t>
            </a:r>
            <a:r>
              <a:rPr lang="en-US" sz="1000" dirty="0" err="1"/>
              <a:t>penelitian</a:t>
            </a:r>
            <a:r>
              <a:rPr lang="en-US" sz="1000" dirty="0"/>
              <a:t> </a:t>
            </a:r>
            <a:r>
              <a:rPr lang="en-US" sz="1000" dirty="0" err="1"/>
              <a:t>baik</a:t>
            </a:r>
            <a:r>
              <a:rPr lang="en-US" sz="1000" dirty="0"/>
              <a:t> </a:t>
            </a:r>
            <a:r>
              <a:rPr lang="en-US" sz="1000" dirty="0" err="1"/>
              <a:t>Institut</a:t>
            </a:r>
            <a:r>
              <a:rPr lang="en-US" sz="1000" dirty="0"/>
              <a:t> </a:t>
            </a:r>
            <a:r>
              <a:rPr lang="en-US" sz="1000" dirty="0" err="1"/>
              <a:t>maupun</a:t>
            </a:r>
            <a:r>
              <a:rPr lang="en-US" sz="1000" dirty="0"/>
              <a:t> </a:t>
            </a:r>
            <a:r>
              <a:rPr lang="en-US" sz="1000" dirty="0" err="1"/>
              <a:t>nasional</a:t>
            </a:r>
            <a:r>
              <a:rPr lang="en-US" sz="1000" dirty="0"/>
              <a:t>.</a:t>
            </a:r>
          </a:p>
        </p:txBody>
      </p:sp>
      <p:graphicFrame>
        <p:nvGraphicFramePr>
          <p:cNvPr id="6" name="Table 6">
            <a:extLst>
              <a:ext uri="{FF2B5EF4-FFF2-40B4-BE49-F238E27FC236}">
                <a16:creationId xmlns:a16="http://schemas.microsoft.com/office/drawing/2014/main" id="{ECC811D9-2A3B-7849-865C-E4585D47AB88}"/>
              </a:ext>
            </a:extLst>
          </p:cNvPr>
          <p:cNvGraphicFramePr>
            <a:graphicFrameLocks noGrp="1"/>
          </p:cNvGraphicFramePr>
          <p:nvPr>
            <p:extLst>
              <p:ext uri="{D42A27DB-BD31-4B8C-83A1-F6EECF244321}">
                <p14:modId xmlns:p14="http://schemas.microsoft.com/office/powerpoint/2010/main" val="1820096899"/>
              </p:ext>
            </p:extLst>
          </p:nvPr>
        </p:nvGraphicFramePr>
        <p:xfrm>
          <a:off x="2378365" y="1268424"/>
          <a:ext cx="6096000" cy="1508760"/>
        </p:xfrm>
        <a:graphic>
          <a:graphicData uri="http://schemas.openxmlformats.org/drawingml/2006/table">
            <a:tbl>
              <a:tblPr firstRow="1" bandRow="1">
                <a:tableStyleId>{5940675A-B579-460E-94D1-54222C63F5DA}</a:tableStyleId>
              </a:tblPr>
              <a:tblGrid>
                <a:gridCol w="1718930">
                  <a:extLst>
                    <a:ext uri="{9D8B030D-6E8A-4147-A177-3AD203B41FA5}">
                      <a16:colId xmlns:a16="http://schemas.microsoft.com/office/drawing/2014/main" val="2272566829"/>
                    </a:ext>
                  </a:extLst>
                </a:gridCol>
                <a:gridCol w="4377070">
                  <a:extLst>
                    <a:ext uri="{9D8B030D-6E8A-4147-A177-3AD203B41FA5}">
                      <a16:colId xmlns:a16="http://schemas.microsoft.com/office/drawing/2014/main" val="737141977"/>
                    </a:ext>
                  </a:extLst>
                </a:gridCol>
              </a:tblGrid>
              <a:tr h="286438">
                <a:tc>
                  <a:txBody>
                    <a:bodyPr/>
                    <a:lstStyle/>
                    <a:p>
                      <a:r>
                        <a:rPr lang="en-US" sz="900" dirty="0"/>
                        <a:t>Nama</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err="1"/>
                        <a:t>Andhika</a:t>
                      </a:r>
                      <a:r>
                        <a:rPr lang="en-US" sz="900" dirty="0"/>
                        <a:t> </a:t>
                      </a:r>
                      <a:r>
                        <a:rPr lang="en-US" sz="900" dirty="0" err="1"/>
                        <a:t>Estiyono</a:t>
                      </a:r>
                      <a:r>
                        <a:rPr lang="en-US" sz="900" dirty="0"/>
                        <a:t>, S.T., M.T. </a:t>
                      </a:r>
                    </a:p>
                    <a:p>
                      <a:endParaRPr lang="en-US" sz="900" dirty="0"/>
                    </a:p>
                  </a:txBody>
                  <a:tcPr/>
                </a:tc>
                <a:extLst>
                  <a:ext uri="{0D108BD9-81ED-4DB2-BD59-A6C34878D82A}">
                    <a16:rowId xmlns:a16="http://schemas.microsoft.com/office/drawing/2014/main" val="2965149063"/>
                  </a:ext>
                </a:extLst>
              </a:tr>
              <a:tr h="223805">
                <a:tc>
                  <a:txBody>
                    <a:bodyPr/>
                    <a:lstStyle/>
                    <a:p>
                      <a:r>
                        <a:rPr lang="en-US" sz="900" dirty="0"/>
                        <a:t>NIP</a:t>
                      </a:r>
                    </a:p>
                  </a:txBody>
                  <a:tcPr/>
                </a:tc>
                <a:tc>
                  <a:txBody>
                    <a:bodyPr/>
                    <a:lstStyle/>
                    <a:p>
                      <a:pPr algn="l">
                        <a:lnSpc>
                          <a:spcPct val="150000"/>
                        </a:lnSpc>
                      </a:pPr>
                      <a:r>
                        <a:rPr lang="en-US" sz="900" b="0" dirty="0">
                          <a:effectLst/>
                          <a:latin typeface="Times New Roman" panose="02020603050405020304" pitchFamily="18" charset="0"/>
                          <a:ea typeface="Arial" panose="020B0604020202020204" pitchFamily="34" charset="0"/>
                          <a:cs typeface="Times New Roman" panose="02020603050405020304" pitchFamily="18" charset="0"/>
                        </a:rPr>
                        <a:t>197001221995121002</a:t>
                      </a:r>
                      <a:endParaRPr lang="en-ID"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7701923"/>
                  </a:ext>
                </a:extLst>
              </a:tr>
              <a:tr h="223805">
                <a:tc>
                  <a:txBody>
                    <a:bodyPr/>
                    <a:lstStyle/>
                    <a:p>
                      <a:r>
                        <a:rPr lang="en-US" sz="900" dirty="0"/>
                        <a:t>NIDN</a:t>
                      </a:r>
                    </a:p>
                  </a:txBody>
                  <a:tcPr/>
                </a:tc>
                <a:tc>
                  <a:txBody>
                    <a:bodyPr/>
                    <a:lstStyle/>
                    <a:p>
                      <a:r>
                        <a:rPr lang="en-US" sz="900" b="0" i="0" u="none" strike="noStrike" cap="none" dirty="0">
                          <a:solidFill>
                            <a:schemeClr val="tx1"/>
                          </a:solidFill>
                          <a:effectLst/>
                          <a:latin typeface="+mn-lt"/>
                          <a:ea typeface="+mn-ea"/>
                          <a:cs typeface="+mn-cs"/>
                          <a:sym typeface="Arial"/>
                        </a:rPr>
                        <a:t>0022017003</a:t>
                      </a:r>
                      <a:r>
                        <a:rPr lang="en-ID" sz="900" dirty="0">
                          <a:effectLst/>
                        </a:rPr>
                        <a:t> </a:t>
                      </a:r>
                      <a:endParaRPr lang="en-US" sz="900" dirty="0"/>
                    </a:p>
                  </a:txBody>
                  <a:tcPr/>
                </a:tc>
                <a:extLst>
                  <a:ext uri="{0D108BD9-81ED-4DB2-BD59-A6C34878D82A}">
                    <a16:rowId xmlns:a16="http://schemas.microsoft.com/office/drawing/2014/main" val="1962006801"/>
                  </a:ext>
                </a:extLst>
              </a:tr>
              <a:tr h="223805">
                <a:tc>
                  <a:txBody>
                    <a:bodyPr/>
                    <a:lstStyle/>
                    <a:p>
                      <a:r>
                        <a:rPr lang="en-US" sz="900" b="0" i="0" u="none" strike="noStrike" cap="none" dirty="0" err="1">
                          <a:solidFill>
                            <a:schemeClr val="tx1"/>
                          </a:solidFill>
                          <a:effectLst/>
                          <a:latin typeface="+mn-lt"/>
                          <a:ea typeface="+mn-ea"/>
                          <a:cs typeface="+mn-cs"/>
                          <a:sym typeface="Arial"/>
                        </a:rPr>
                        <a:t>Tempat</a:t>
                      </a:r>
                      <a:r>
                        <a:rPr lang="en-US" sz="900" b="0" i="0" u="none" strike="noStrike" cap="none" dirty="0">
                          <a:solidFill>
                            <a:schemeClr val="tx1"/>
                          </a:solidFill>
                          <a:effectLst/>
                          <a:latin typeface="+mn-lt"/>
                          <a:ea typeface="+mn-ea"/>
                          <a:cs typeface="+mn-cs"/>
                          <a:sym typeface="Arial"/>
                        </a:rPr>
                        <a:t> dan </a:t>
                      </a:r>
                      <a:r>
                        <a:rPr lang="en-US" sz="900" b="0" i="0" u="none" strike="noStrike" cap="none" dirty="0" err="1">
                          <a:solidFill>
                            <a:schemeClr val="tx1"/>
                          </a:solidFill>
                          <a:effectLst/>
                          <a:latin typeface="+mn-lt"/>
                          <a:ea typeface="+mn-ea"/>
                          <a:cs typeface="+mn-cs"/>
                          <a:sym typeface="Arial"/>
                        </a:rPr>
                        <a:t>Tanggal</a:t>
                      </a:r>
                      <a:r>
                        <a:rPr lang="en-US" sz="900" b="0" i="0" u="none" strike="noStrike" cap="none" dirty="0">
                          <a:solidFill>
                            <a:schemeClr val="tx1"/>
                          </a:solidFill>
                          <a:effectLst/>
                          <a:latin typeface="+mn-lt"/>
                          <a:ea typeface="+mn-ea"/>
                          <a:cs typeface="+mn-cs"/>
                          <a:sym typeface="Arial"/>
                        </a:rPr>
                        <a:t> Lahir</a:t>
                      </a:r>
                      <a:r>
                        <a:rPr lang="en-ID" sz="900" dirty="0">
                          <a:effectLst/>
                        </a:rPr>
                        <a:t> </a:t>
                      </a:r>
                      <a:endParaRPr lang="en-US" sz="900" dirty="0"/>
                    </a:p>
                  </a:txBody>
                  <a:tcPr/>
                </a:tc>
                <a:tc>
                  <a:txBody>
                    <a:bodyPr/>
                    <a:lstStyle/>
                    <a:p>
                      <a:r>
                        <a:rPr lang="en-US" sz="900" b="0" i="0" u="none" strike="noStrike" cap="none" dirty="0" err="1">
                          <a:solidFill>
                            <a:schemeClr val="tx1"/>
                          </a:solidFill>
                          <a:effectLst/>
                          <a:latin typeface="+mn-lt"/>
                          <a:ea typeface="+mn-ea"/>
                          <a:cs typeface="+mn-cs"/>
                          <a:sym typeface="Arial"/>
                        </a:rPr>
                        <a:t>Bojonegoro</a:t>
                      </a:r>
                      <a:r>
                        <a:rPr lang="en-US" sz="900" b="0" i="0" u="none" strike="noStrike" cap="none" dirty="0">
                          <a:solidFill>
                            <a:schemeClr val="tx1"/>
                          </a:solidFill>
                          <a:effectLst/>
                          <a:latin typeface="+mn-lt"/>
                          <a:ea typeface="+mn-ea"/>
                          <a:cs typeface="+mn-cs"/>
                          <a:sym typeface="Arial"/>
                        </a:rPr>
                        <a:t>, 22 </a:t>
                      </a:r>
                      <a:r>
                        <a:rPr lang="en-US" sz="900" b="0" i="0" u="none" strike="noStrike" cap="none" dirty="0" err="1">
                          <a:solidFill>
                            <a:schemeClr val="tx1"/>
                          </a:solidFill>
                          <a:effectLst/>
                          <a:latin typeface="+mn-lt"/>
                          <a:ea typeface="+mn-ea"/>
                          <a:cs typeface="+mn-cs"/>
                          <a:sym typeface="Arial"/>
                        </a:rPr>
                        <a:t>Januari</a:t>
                      </a:r>
                      <a:r>
                        <a:rPr lang="en-US" sz="900" b="0" i="0" u="none" strike="noStrike" cap="none" dirty="0">
                          <a:solidFill>
                            <a:schemeClr val="tx1"/>
                          </a:solidFill>
                          <a:effectLst/>
                          <a:latin typeface="+mn-lt"/>
                          <a:ea typeface="+mn-ea"/>
                          <a:cs typeface="+mn-cs"/>
                          <a:sym typeface="Arial"/>
                        </a:rPr>
                        <a:t> 1970</a:t>
                      </a:r>
                      <a:r>
                        <a:rPr lang="en-ID" sz="900" dirty="0">
                          <a:effectLst/>
                        </a:rPr>
                        <a:t> </a:t>
                      </a:r>
                      <a:endParaRPr lang="en-US" sz="900" dirty="0"/>
                    </a:p>
                  </a:txBody>
                  <a:tcPr/>
                </a:tc>
                <a:extLst>
                  <a:ext uri="{0D108BD9-81ED-4DB2-BD59-A6C34878D82A}">
                    <a16:rowId xmlns:a16="http://schemas.microsoft.com/office/drawing/2014/main" val="743519175"/>
                  </a:ext>
                </a:extLst>
              </a:tr>
              <a:tr h="223805">
                <a:tc>
                  <a:txBody>
                    <a:bodyPr/>
                    <a:lstStyle/>
                    <a:p>
                      <a:r>
                        <a:rPr lang="en-US" sz="900" b="0" i="0" u="none" strike="noStrike" cap="none" dirty="0">
                          <a:solidFill>
                            <a:schemeClr val="tx1"/>
                          </a:solidFill>
                          <a:effectLst/>
                          <a:latin typeface="+mn-lt"/>
                          <a:ea typeface="+mn-ea"/>
                          <a:cs typeface="+mn-cs"/>
                          <a:sym typeface="Arial"/>
                        </a:rPr>
                        <a:t>Alamat Kantor</a:t>
                      </a:r>
                      <a:r>
                        <a:rPr lang="en-ID" sz="900" dirty="0">
                          <a:effectLst/>
                        </a:rPr>
                        <a:t> </a:t>
                      </a:r>
                      <a:endParaRPr lang="en-US" sz="900" dirty="0"/>
                    </a:p>
                  </a:txBody>
                  <a:tcPr/>
                </a:tc>
                <a:tc>
                  <a:txBody>
                    <a:bodyPr/>
                    <a:lstStyle/>
                    <a:p>
                      <a:r>
                        <a:rPr lang="en-US" sz="900" b="0" i="0" u="none" strike="noStrike" cap="none" dirty="0">
                          <a:solidFill>
                            <a:schemeClr val="tx1"/>
                          </a:solidFill>
                          <a:effectLst/>
                          <a:latin typeface="+mn-lt"/>
                          <a:ea typeface="+mn-ea"/>
                          <a:cs typeface="+mn-cs"/>
                          <a:sym typeface="Arial"/>
                        </a:rPr>
                        <a:t>Gedung   </a:t>
                      </a:r>
                      <a:r>
                        <a:rPr lang="en-US" sz="900" b="0" i="0" u="none" strike="noStrike" cap="none" dirty="0" err="1">
                          <a:solidFill>
                            <a:schemeClr val="tx1"/>
                          </a:solidFill>
                          <a:effectLst/>
                          <a:latin typeface="+mn-lt"/>
                          <a:ea typeface="+mn-ea"/>
                          <a:cs typeface="+mn-cs"/>
                          <a:sym typeface="Arial"/>
                        </a:rPr>
                        <a:t>Despro</a:t>
                      </a:r>
                      <a:r>
                        <a:rPr lang="en-US" sz="900" b="0" i="0" u="none" strike="noStrike" cap="none" dirty="0">
                          <a:solidFill>
                            <a:schemeClr val="tx1"/>
                          </a:solidFill>
                          <a:effectLst/>
                          <a:latin typeface="+mn-lt"/>
                          <a:ea typeface="+mn-ea"/>
                          <a:cs typeface="+mn-cs"/>
                          <a:sym typeface="Arial"/>
                        </a:rPr>
                        <a:t>,   </a:t>
                      </a:r>
                      <a:r>
                        <a:rPr lang="en-US" sz="900" b="0" i="0" u="none" strike="noStrike" cap="none" dirty="0" err="1">
                          <a:solidFill>
                            <a:schemeClr val="tx1"/>
                          </a:solidFill>
                          <a:effectLst/>
                          <a:latin typeface="+mn-lt"/>
                          <a:ea typeface="+mn-ea"/>
                          <a:cs typeface="+mn-cs"/>
                          <a:sym typeface="Arial"/>
                        </a:rPr>
                        <a:t>Kampus</a:t>
                      </a:r>
                      <a:r>
                        <a:rPr lang="en-US" sz="900" b="0" i="0" u="none" strike="noStrike" cap="none" dirty="0">
                          <a:solidFill>
                            <a:schemeClr val="tx1"/>
                          </a:solidFill>
                          <a:effectLst/>
                          <a:latin typeface="+mn-lt"/>
                          <a:ea typeface="+mn-ea"/>
                          <a:cs typeface="+mn-cs"/>
                          <a:sym typeface="Arial"/>
                        </a:rPr>
                        <a:t>   ITS   </a:t>
                      </a:r>
                      <a:r>
                        <a:rPr lang="en-US" sz="900" b="0" i="0" u="none" strike="noStrike" cap="none" dirty="0" err="1">
                          <a:solidFill>
                            <a:schemeClr val="tx1"/>
                          </a:solidFill>
                          <a:effectLst/>
                          <a:latin typeface="+mn-lt"/>
                          <a:ea typeface="+mn-ea"/>
                          <a:cs typeface="+mn-cs"/>
                          <a:sym typeface="Arial"/>
                        </a:rPr>
                        <a:t>Keputih</a:t>
                      </a:r>
                      <a:r>
                        <a:rPr lang="en-US" sz="900" b="0" i="0" u="none" strike="noStrike" cap="none" dirty="0">
                          <a:solidFill>
                            <a:schemeClr val="tx1"/>
                          </a:solidFill>
                          <a:effectLst/>
                          <a:latin typeface="+mn-lt"/>
                          <a:ea typeface="+mn-ea"/>
                          <a:cs typeface="+mn-cs"/>
                          <a:sym typeface="Arial"/>
                        </a:rPr>
                        <a:t> </a:t>
                      </a:r>
                      <a:r>
                        <a:rPr lang="en-US" sz="900" b="0" i="0" u="none" strike="noStrike" cap="none" dirty="0" err="1">
                          <a:solidFill>
                            <a:schemeClr val="tx1"/>
                          </a:solidFill>
                          <a:effectLst/>
                          <a:latin typeface="+mn-lt"/>
                          <a:ea typeface="+mn-ea"/>
                          <a:cs typeface="+mn-cs"/>
                          <a:sym typeface="Arial"/>
                        </a:rPr>
                        <a:t>Sukolilo</a:t>
                      </a:r>
                      <a:r>
                        <a:rPr lang="en-US" sz="900" b="0" i="0" u="none" strike="noStrike" cap="none" dirty="0">
                          <a:solidFill>
                            <a:schemeClr val="tx1"/>
                          </a:solidFill>
                          <a:effectLst/>
                          <a:latin typeface="+mn-lt"/>
                          <a:ea typeface="+mn-ea"/>
                          <a:cs typeface="+mn-cs"/>
                          <a:sym typeface="Arial"/>
                        </a:rPr>
                        <a:t> Surabaya 60111</a:t>
                      </a:r>
                      <a:r>
                        <a:rPr lang="en-ID" sz="900" dirty="0">
                          <a:effectLst/>
                        </a:rPr>
                        <a:t> </a:t>
                      </a:r>
                      <a:endParaRPr lang="en-US" sz="900" dirty="0"/>
                    </a:p>
                  </a:txBody>
                  <a:tcPr/>
                </a:tc>
                <a:extLst>
                  <a:ext uri="{0D108BD9-81ED-4DB2-BD59-A6C34878D82A}">
                    <a16:rowId xmlns:a16="http://schemas.microsoft.com/office/drawing/2014/main" val="4176314327"/>
                  </a:ext>
                </a:extLst>
              </a:tr>
              <a:tr h="223805">
                <a:tc>
                  <a:txBody>
                    <a:bodyPr/>
                    <a:lstStyle/>
                    <a:p>
                      <a:r>
                        <a:rPr lang="en-US" sz="900" dirty="0"/>
                        <a:t>Email</a:t>
                      </a:r>
                    </a:p>
                  </a:txBody>
                  <a:tcPr/>
                </a:tc>
                <a:tc>
                  <a:txBody>
                    <a:bodyPr/>
                    <a:lstStyle/>
                    <a:p>
                      <a:r>
                        <a:rPr lang="en-US" sz="900" b="0" i="0" u="none" strike="noStrike" cap="none" dirty="0">
                          <a:solidFill>
                            <a:schemeClr val="tx1"/>
                          </a:solidFill>
                          <a:effectLst/>
                          <a:latin typeface="+mn-lt"/>
                          <a:ea typeface="+mn-ea"/>
                          <a:cs typeface="+mn-cs"/>
                          <a:sym typeface="Arial"/>
                        </a:rPr>
                        <a:t>x5modeller@gmail.com</a:t>
                      </a:r>
                      <a:r>
                        <a:rPr lang="en-ID" sz="900" dirty="0">
                          <a:effectLst/>
                        </a:rPr>
                        <a:t>  ; </a:t>
                      </a:r>
                      <a:r>
                        <a:rPr lang="en-ID" sz="900" b="0" i="0" u="none" strike="noStrike" cap="none" dirty="0" err="1">
                          <a:solidFill>
                            <a:schemeClr val="tx1"/>
                          </a:solidFill>
                          <a:effectLst/>
                          <a:latin typeface="+mn-lt"/>
                          <a:ea typeface="+mn-ea"/>
                          <a:cs typeface="+mn-cs"/>
                          <a:sym typeface="Arial"/>
                        </a:rPr>
                        <a:t>andhikae@prodes.its.ac.id</a:t>
                      </a:r>
                      <a:endParaRPr lang="en-US" sz="900" dirty="0"/>
                    </a:p>
                  </a:txBody>
                  <a:tcPr/>
                </a:tc>
                <a:extLst>
                  <a:ext uri="{0D108BD9-81ED-4DB2-BD59-A6C34878D82A}">
                    <a16:rowId xmlns:a16="http://schemas.microsoft.com/office/drawing/2014/main" val="3426339943"/>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1" name="Google Shape;111;p22"/>
          <p:cNvSpPr txBox="1">
            <a:spLocks noGrp="1"/>
          </p:cNvSpPr>
          <p:nvPr>
            <p:ph type="subTitle" idx="1"/>
          </p:nvPr>
        </p:nvSpPr>
        <p:spPr>
          <a:xfrm>
            <a:off x="311700" y="1784750"/>
            <a:ext cx="8520600" cy="2181300"/>
          </a:xfrm>
          <a:prstGeom prst="rect">
            <a:avLst/>
          </a:prstGeom>
          <a:solidFill>
            <a:srgbClr val="FF0000"/>
          </a:solidFill>
        </p:spPr>
        <p:txBody>
          <a:bodyPr spcFirstLastPara="1" wrap="square" lIns="91425" tIns="91425" rIns="91425" bIns="91425" anchor="ctr" anchorCtr="0">
            <a:normAutofit lnSpcReduction="10000"/>
          </a:bodyPr>
          <a:lstStyle/>
          <a:p>
            <a:pPr marL="0" lvl="0" indent="0" algn="ctr" rtl="0">
              <a:spcBef>
                <a:spcPts val="0"/>
              </a:spcBef>
              <a:spcAft>
                <a:spcPts val="0"/>
              </a:spcAft>
              <a:buNone/>
            </a:pPr>
            <a:r>
              <a:rPr lang="en" b="1">
                <a:solidFill>
                  <a:schemeClr val="dk1"/>
                </a:solidFill>
              </a:rPr>
              <a:t>Lampirkan file asli tiap attachment (foto/video/pdf) dalam ppt ini pada folder yang telah disediakan untuk tiap lab. Hal ini bertujuan agar menjaga kualitas cetak dan resolusi dalam buku profil.</a:t>
            </a:r>
            <a:endParaRPr b="1">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00EE-B573-AE4E-B1AF-23CD3BB20AFF}"/>
              </a:ext>
            </a:extLst>
          </p:cNvPr>
          <p:cNvSpPr>
            <a:spLocks noGrp="1"/>
          </p:cNvSpPr>
          <p:nvPr>
            <p:ph type="title"/>
          </p:nvPr>
        </p:nvSpPr>
        <p:spPr>
          <a:xfrm>
            <a:off x="311700" y="569843"/>
            <a:ext cx="8520600" cy="572700"/>
          </a:xfrm>
        </p:spPr>
        <p:txBody>
          <a:bodyPr>
            <a:normAutofit fontScale="90000"/>
          </a:bodyPr>
          <a:lstStyle/>
          <a:p>
            <a:r>
              <a:rPr lang="en-US" dirty="0" err="1"/>
              <a:t>Riset</a:t>
            </a:r>
            <a:r>
              <a:rPr lang="en-US" dirty="0"/>
              <a:t> dan </a:t>
            </a:r>
            <a:r>
              <a:rPr lang="en-US" dirty="0" err="1"/>
              <a:t>Pengabdian</a:t>
            </a:r>
            <a:endParaRPr lang="en-US" dirty="0"/>
          </a:p>
        </p:txBody>
      </p:sp>
      <p:graphicFrame>
        <p:nvGraphicFramePr>
          <p:cNvPr id="4" name="Table 4">
            <a:extLst>
              <a:ext uri="{FF2B5EF4-FFF2-40B4-BE49-F238E27FC236}">
                <a16:creationId xmlns:a16="http://schemas.microsoft.com/office/drawing/2014/main" id="{3D4AF9C6-9FA5-8C4A-A200-AD2001762843}"/>
              </a:ext>
            </a:extLst>
          </p:cNvPr>
          <p:cNvGraphicFramePr>
            <a:graphicFrameLocks noGrp="1"/>
          </p:cNvGraphicFramePr>
          <p:nvPr>
            <p:extLst>
              <p:ext uri="{D42A27DB-BD31-4B8C-83A1-F6EECF244321}">
                <p14:modId xmlns:p14="http://schemas.microsoft.com/office/powerpoint/2010/main" val="3480123271"/>
              </p:ext>
            </p:extLst>
          </p:nvPr>
        </p:nvGraphicFramePr>
        <p:xfrm>
          <a:off x="396949" y="1142543"/>
          <a:ext cx="8300485" cy="3571240"/>
        </p:xfrm>
        <a:graphic>
          <a:graphicData uri="http://schemas.openxmlformats.org/drawingml/2006/table">
            <a:tbl>
              <a:tblPr firstRow="1" bandRow="1">
                <a:tableStyleId>{5940675A-B579-460E-94D1-54222C63F5DA}</a:tableStyleId>
              </a:tblPr>
              <a:tblGrid>
                <a:gridCol w="769242">
                  <a:extLst>
                    <a:ext uri="{9D8B030D-6E8A-4147-A177-3AD203B41FA5}">
                      <a16:colId xmlns:a16="http://schemas.microsoft.com/office/drawing/2014/main" val="3753248098"/>
                    </a:ext>
                  </a:extLst>
                </a:gridCol>
                <a:gridCol w="2550952">
                  <a:extLst>
                    <a:ext uri="{9D8B030D-6E8A-4147-A177-3AD203B41FA5}">
                      <a16:colId xmlns:a16="http://schemas.microsoft.com/office/drawing/2014/main" val="1935607408"/>
                    </a:ext>
                  </a:extLst>
                </a:gridCol>
                <a:gridCol w="1660097">
                  <a:extLst>
                    <a:ext uri="{9D8B030D-6E8A-4147-A177-3AD203B41FA5}">
                      <a16:colId xmlns:a16="http://schemas.microsoft.com/office/drawing/2014/main" val="3520883602"/>
                    </a:ext>
                  </a:extLst>
                </a:gridCol>
                <a:gridCol w="1660097">
                  <a:extLst>
                    <a:ext uri="{9D8B030D-6E8A-4147-A177-3AD203B41FA5}">
                      <a16:colId xmlns:a16="http://schemas.microsoft.com/office/drawing/2014/main" val="1891468629"/>
                    </a:ext>
                  </a:extLst>
                </a:gridCol>
                <a:gridCol w="1660097">
                  <a:extLst>
                    <a:ext uri="{9D8B030D-6E8A-4147-A177-3AD203B41FA5}">
                      <a16:colId xmlns:a16="http://schemas.microsoft.com/office/drawing/2014/main" val="1200074675"/>
                    </a:ext>
                  </a:extLst>
                </a:gridCol>
              </a:tblGrid>
              <a:tr h="370840">
                <a:tc>
                  <a:txBody>
                    <a:bodyPr/>
                    <a:lstStyle/>
                    <a:p>
                      <a:r>
                        <a:rPr lang="en-US" sz="1100" dirty="0" err="1"/>
                        <a:t>Tahun</a:t>
                      </a:r>
                      <a:endParaRPr lang="en-US" sz="1100" dirty="0"/>
                    </a:p>
                  </a:txBody>
                  <a:tcPr/>
                </a:tc>
                <a:tc>
                  <a:txBody>
                    <a:bodyPr/>
                    <a:lstStyle/>
                    <a:p>
                      <a:r>
                        <a:rPr lang="en-US" sz="1100" dirty="0" err="1"/>
                        <a:t>Judul</a:t>
                      </a:r>
                      <a:endParaRPr lang="en-US" sz="1100" dirty="0"/>
                    </a:p>
                  </a:txBody>
                  <a:tcPr/>
                </a:tc>
                <a:tc>
                  <a:txBody>
                    <a:bodyPr/>
                    <a:lstStyle/>
                    <a:p>
                      <a:r>
                        <a:rPr lang="en-US" sz="1100" dirty="0" err="1"/>
                        <a:t>Anggota</a:t>
                      </a:r>
                      <a:r>
                        <a:rPr lang="en-US" sz="1100" dirty="0"/>
                        <a:t> </a:t>
                      </a:r>
                      <a:r>
                        <a:rPr lang="en-US" sz="1100" dirty="0" err="1"/>
                        <a:t>Peneliti</a:t>
                      </a:r>
                      <a:r>
                        <a:rPr lang="en-US" sz="1100" dirty="0"/>
                        <a:t> </a:t>
                      </a:r>
                    </a:p>
                  </a:txBody>
                  <a:tcPr/>
                </a:tc>
                <a:tc>
                  <a:txBody>
                    <a:bodyPr/>
                    <a:lstStyle/>
                    <a:p>
                      <a:r>
                        <a:rPr lang="en-US" sz="1100" dirty="0" err="1"/>
                        <a:t>Skema</a:t>
                      </a:r>
                      <a:endParaRPr lang="en-US" sz="1100" dirty="0"/>
                    </a:p>
                  </a:txBody>
                  <a:tcPr/>
                </a:tc>
                <a:tc>
                  <a:txBody>
                    <a:bodyPr/>
                    <a:lstStyle/>
                    <a:p>
                      <a:r>
                        <a:rPr lang="en-US" sz="1100" dirty="0"/>
                        <a:t>Dana</a:t>
                      </a:r>
                    </a:p>
                  </a:txBody>
                  <a:tcPr/>
                </a:tc>
                <a:extLst>
                  <a:ext uri="{0D108BD9-81ED-4DB2-BD59-A6C34878D82A}">
                    <a16:rowId xmlns:a16="http://schemas.microsoft.com/office/drawing/2014/main" val="2276819579"/>
                  </a:ext>
                </a:extLst>
              </a:tr>
              <a:tr h="370840">
                <a:tc>
                  <a:txBody>
                    <a:bodyPr/>
                    <a:lstStyle/>
                    <a:p>
                      <a:r>
                        <a:rPr lang="en-US" sz="1100" dirty="0"/>
                        <a:t>2021</a:t>
                      </a:r>
                    </a:p>
                  </a:txBody>
                  <a:tcPr/>
                </a:tc>
                <a:tc>
                  <a:txBody>
                    <a:bodyPr/>
                    <a:lstStyle/>
                    <a:p>
                      <a:pPr algn="just"/>
                      <a:r>
                        <a:rPr lang="en-ID" sz="1100" dirty="0" err="1">
                          <a:effectLst/>
                          <a:latin typeface="Calibri" panose="020F0502020204030204" pitchFamily="34" charset="0"/>
                        </a:rPr>
                        <a:t>Rancang</a:t>
                      </a:r>
                      <a:r>
                        <a:rPr lang="en-ID" sz="1100" dirty="0">
                          <a:effectLst/>
                          <a:latin typeface="Calibri" panose="020F0502020204030204" pitchFamily="34" charset="0"/>
                        </a:rPr>
                        <a:t> </a:t>
                      </a:r>
                      <a:r>
                        <a:rPr lang="en-ID" sz="1100" dirty="0" err="1">
                          <a:effectLst/>
                          <a:latin typeface="Calibri" panose="020F0502020204030204" pitchFamily="34" charset="0"/>
                        </a:rPr>
                        <a:t>Bangun</a:t>
                      </a:r>
                      <a:r>
                        <a:rPr lang="en-ID" sz="1100" dirty="0">
                          <a:effectLst/>
                          <a:latin typeface="Calibri" panose="020F0502020204030204" pitchFamily="34" charset="0"/>
                        </a:rPr>
                        <a:t> Beta (Bed Transfer ITS </a:t>
                      </a:r>
                      <a:r>
                        <a:rPr lang="en-ID" sz="1100" dirty="0" err="1">
                          <a:effectLst/>
                          <a:latin typeface="Calibri" panose="020F0502020204030204" pitchFamily="34" charset="0"/>
                        </a:rPr>
                        <a:t>Airlangga</a:t>
                      </a:r>
                      <a:r>
                        <a:rPr lang="en-ID" sz="1100" dirty="0">
                          <a:effectLst/>
                          <a:latin typeface="Calibri" panose="020F0502020204030204" pitchFamily="34" charset="0"/>
                        </a:rPr>
                        <a:t>) </a:t>
                      </a:r>
                      <a:r>
                        <a:rPr lang="en-ID" sz="1100" dirty="0" err="1">
                          <a:effectLst/>
                          <a:latin typeface="Calibri" panose="020F0502020204030204" pitchFamily="34" charset="0"/>
                        </a:rPr>
                        <a:t>untuk</a:t>
                      </a:r>
                      <a:r>
                        <a:rPr lang="en-ID" sz="1100" dirty="0">
                          <a:effectLst/>
                          <a:latin typeface="Calibri" panose="020F0502020204030204" pitchFamily="34" charset="0"/>
                        </a:rPr>
                        <a:t> Mobile Patient Transfer"</a:t>
                      </a:r>
                    </a:p>
                  </a:txBody>
                  <a:tcPr marL="47625" marR="47625" marT="0" marB="0"/>
                </a:tc>
                <a:tc>
                  <a:txBody>
                    <a:bodyPr/>
                    <a:lstStyle/>
                    <a:p>
                      <a:r>
                        <a:rPr lang="en-US" sz="1100" dirty="0" err="1"/>
                        <a:t>Andhika</a:t>
                      </a:r>
                      <a:r>
                        <a:rPr lang="en-US" sz="1100" dirty="0"/>
                        <a:t> </a:t>
                      </a:r>
                      <a:r>
                        <a:rPr lang="en-US" sz="1100" dirty="0" err="1"/>
                        <a:t>Estiyono</a:t>
                      </a:r>
                      <a:r>
                        <a:rPr lang="en-US" sz="1100" dirty="0"/>
                        <a:t>, S.T., M.T.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t>KEDAIREKA</a:t>
                      </a:r>
                    </a:p>
                  </a:txBody>
                  <a:tcPr/>
                </a:tc>
                <a:tc>
                  <a:txBody>
                    <a:bodyPr/>
                    <a:lstStyle/>
                    <a:p>
                      <a:r>
                        <a:rPr lang="en-US" sz="1100" dirty="0"/>
                        <a:t>300 Juta Rupiah</a:t>
                      </a:r>
                    </a:p>
                  </a:txBody>
                  <a:tcPr/>
                </a:tc>
                <a:extLst>
                  <a:ext uri="{0D108BD9-81ED-4DB2-BD59-A6C34878D82A}">
                    <a16:rowId xmlns:a16="http://schemas.microsoft.com/office/drawing/2014/main" val="3510025751"/>
                  </a:ext>
                </a:extLst>
              </a:tr>
              <a:tr h="370840">
                <a:tc>
                  <a:txBody>
                    <a:bodyPr/>
                    <a:lstStyle/>
                    <a:p>
                      <a:r>
                        <a:rPr lang="en-US" sz="1100" dirty="0"/>
                        <a:t>2021</a:t>
                      </a:r>
                    </a:p>
                  </a:txBody>
                  <a:tcPr/>
                </a:tc>
                <a:tc>
                  <a:txBody>
                    <a:bodyPr/>
                    <a:lstStyle/>
                    <a:p>
                      <a:pPr algn="just"/>
                      <a:r>
                        <a:rPr lang="en-ID" sz="1100" dirty="0">
                          <a:effectLst/>
                          <a:latin typeface="Calibri" panose="020F0502020204030204" pitchFamily="34" charset="0"/>
                        </a:rPr>
                        <a:t>Desain </a:t>
                      </a:r>
                      <a:r>
                        <a:rPr lang="en-ID" sz="1100" dirty="0" err="1">
                          <a:effectLst/>
                          <a:latin typeface="Calibri" panose="020F0502020204030204" pitchFamily="34" charset="0"/>
                        </a:rPr>
                        <a:t>Meja</a:t>
                      </a:r>
                      <a:r>
                        <a:rPr lang="en-ID" sz="1100" dirty="0">
                          <a:effectLst/>
                          <a:latin typeface="Calibri" panose="020F0502020204030204" pitchFamily="34" charset="0"/>
                        </a:rPr>
                        <a:t> </a:t>
                      </a:r>
                      <a:r>
                        <a:rPr lang="en-ID" sz="1100" dirty="0" err="1">
                          <a:effectLst/>
                          <a:latin typeface="Calibri" panose="020F0502020204030204" pitchFamily="34" charset="0"/>
                        </a:rPr>
                        <a:t>Belajar</a:t>
                      </a:r>
                      <a:r>
                        <a:rPr lang="en-ID" sz="1100" dirty="0">
                          <a:effectLst/>
                          <a:latin typeface="Calibri" panose="020F0502020204030204" pitchFamily="34" charset="0"/>
                        </a:rPr>
                        <a:t> </a:t>
                      </a:r>
                      <a:r>
                        <a:rPr lang="en-ID" sz="1100" dirty="0" err="1">
                          <a:effectLst/>
                          <a:latin typeface="Calibri" panose="020F0502020204030204" pitchFamily="34" charset="0"/>
                        </a:rPr>
                        <a:t>Penunjang</a:t>
                      </a:r>
                      <a:r>
                        <a:rPr lang="en-ID" sz="1100" dirty="0">
                          <a:effectLst/>
                          <a:latin typeface="Calibri" panose="020F0502020204030204" pitchFamily="34" charset="0"/>
                        </a:rPr>
                        <a:t> </a:t>
                      </a:r>
                      <a:r>
                        <a:rPr lang="en-ID" sz="1100" dirty="0" err="1">
                          <a:effectLst/>
                          <a:latin typeface="Calibri" panose="020F0502020204030204" pitchFamily="34" charset="0"/>
                        </a:rPr>
                        <a:t>Kegiatan</a:t>
                      </a:r>
                      <a:r>
                        <a:rPr lang="en-ID" sz="1100" dirty="0">
                          <a:effectLst/>
                          <a:latin typeface="Calibri" panose="020F0502020204030204" pitchFamily="34" charset="0"/>
                        </a:rPr>
                        <a:t> </a:t>
                      </a:r>
                      <a:r>
                        <a:rPr lang="en-ID" sz="1100" dirty="0" err="1">
                          <a:effectLst/>
                          <a:latin typeface="Calibri" panose="020F0502020204030204" pitchFamily="34" charset="0"/>
                        </a:rPr>
                        <a:t>Belajar</a:t>
                      </a:r>
                      <a:r>
                        <a:rPr lang="en-ID" sz="1100" dirty="0">
                          <a:effectLst/>
                          <a:latin typeface="Calibri" panose="020F0502020204030204" pitchFamily="34" charset="0"/>
                        </a:rPr>
                        <a:t> </a:t>
                      </a:r>
                      <a:r>
                        <a:rPr lang="en-ID" sz="1100" dirty="0" err="1">
                          <a:effectLst/>
                          <a:latin typeface="Calibri" panose="020F0502020204030204" pitchFamily="34" charset="0"/>
                        </a:rPr>
                        <a:t>dari</a:t>
                      </a:r>
                      <a:r>
                        <a:rPr lang="en-ID" sz="1100" dirty="0">
                          <a:effectLst/>
                          <a:latin typeface="Calibri" panose="020F0502020204030204" pitchFamily="34" charset="0"/>
                        </a:rPr>
                        <a:t> </a:t>
                      </a:r>
                      <a:r>
                        <a:rPr lang="en-ID" sz="1100" dirty="0" err="1">
                          <a:effectLst/>
                          <a:latin typeface="Calibri" panose="020F0502020204030204" pitchFamily="34" charset="0"/>
                        </a:rPr>
                        <a:t>Rumah</a:t>
                      </a:r>
                      <a:r>
                        <a:rPr lang="en-ID" sz="1100" dirty="0">
                          <a:effectLst/>
                          <a:latin typeface="Calibri" panose="020F0502020204030204" pitchFamily="34" charset="0"/>
                        </a:rPr>
                        <a:t> </a:t>
                      </a:r>
                      <a:r>
                        <a:rPr lang="en-ID" sz="1100" dirty="0" err="1">
                          <a:effectLst/>
                          <a:latin typeface="Calibri" panose="020F0502020204030204" pitchFamily="34" charset="0"/>
                        </a:rPr>
                        <a:t>untuk</a:t>
                      </a:r>
                      <a:r>
                        <a:rPr lang="en-ID" sz="1100" dirty="0">
                          <a:effectLst/>
                          <a:latin typeface="Calibri" panose="020F0502020204030204" pitchFamily="34" charset="0"/>
                        </a:rPr>
                        <a:t> </a:t>
                      </a:r>
                      <a:r>
                        <a:rPr lang="en-ID" sz="1100" dirty="0" err="1">
                          <a:effectLst/>
                          <a:latin typeface="Calibri" panose="020F0502020204030204" pitchFamily="34" charset="0"/>
                        </a:rPr>
                        <a:t>Siswa</a:t>
                      </a:r>
                      <a:r>
                        <a:rPr lang="en-ID" sz="1100" dirty="0">
                          <a:effectLst/>
                          <a:latin typeface="Calibri" panose="020F0502020204030204" pitchFamily="34" charset="0"/>
                        </a:rPr>
                        <a:t> </a:t>
                      </a:r>
                      <a:r>
                        <a:rPr lang="en-ID" sz="1100" dirty="0" err="1">
                          <a:effectLst/>
                          <a:latin typeface="Calibri" panose="020F0502020204030204" pitchFamily="34" charset="0"/>
                        </a:rPr>
                        <a:t>Sekolah</a:t>
                      </a:r>
                      <a:r>
                        <a:rPr lang="en-ID" sz="1100" dirty="0">
                          <a:effectLst/>
                          <a:latin typeface="Calibri" panose="020F0502020204030204" pitchFamily="34" charset="0"/>
                        </a:rPr>
                        <a:t> Dasar </a:t>
                      </a:r>
                    </a:p>
                  </a:txBody>
                  <a:tcPr marL="47625" marR="47625" marT="0" marB="0"/>
                </a:tc>
                <a:tc>
                  <a:txBody>
                    <a:bodyPr/>
                    <a:lstStyle/>
                    <a:p>
                      <a:r>
                        <a:rPr lang="en-US" sz="1100" dirty="0"/>
                        <a:t>Audit </a:t>
                      </a:r>
                      <a:r>
                        <a:rPr lang="en-US" sz="1100" dirty="0" err="1"/>
                        <a:t>Yulardi</a:t>
                      </a:r>
                      <a:r>
                        <a:rPr lang="en-US" sz="1100" dirty="0"/>
                        <a:t>, S.T., M.Ds.</a:t>
                      </a:r>
                    </a:p>
                  </a:txBody>
                  <a:tcPr/>
                </a:tc>
                <a:tc>
                  <a:txBody>
                    <a:bodyPr/>
                    <a:lstStyle/>
                    <a:p>
                      <a:r>
                        <a:rPr lang="en-US" sz="1100" dirty="0" smtClean="0"/>
                        <a:t>Dana </a:t>
                      </a:r>
                      <a:r>
                        <a:rPr lang="en-US" sz="1100" dirty="0" err="1" smtClean="0"/>
                        <a:t>Departemen</a:t>
                      </a:r>
                      <a:r>
                        <a:rPr lang="en-US" sz="1100" dirty="0" smtClean="0"/>
                        <a:t>, </a:t>
                      </a:r>
                      <a:r>
                        <a:rPr lang="en-US" sz="1100" dirty="0"/>
                        <a:t>ITS</a:t>
                      </a:r>
                    </a:p>
                  </a:txBody>
                  <a:tcPr/>
                </a:tc>
                <a:tc>
                  <a:txBody>
                    <a:bodyPr/>
                    <a:lstStyle/>
                    <a:p>
                      <a:r>
                        <a:rPr lang="en-US" sz="1100" dirty="0"/>
                        <a:t>20 Juta Rupiah</a:t>
                      </a:r>
                    </a:p>
                  </a:txBody>
                  <a:tcPr/>
                </a:tc>
                <a:extLst>
                  <a:ext uri="{0D108BD9-81ED-4DB2-BD59-A6C34878D82A}">
                    <a16:rowId xmlns:a16="http://schemas.microsoft.com/office/drawing/2014/main" val="3266090384"/>
                  </a:ext>
                </a:extLst>
              </a:tr>
              <a:tr h="370840">
                <a:tc>
                  <a:txBody>
                    <a:bodyPr/>
                    <a:lstStyle/>
                    <a:p>
                      <a:r>
                        <a:rPr lang="en-US" sz="1100" dirty="0"/>
                        <a:t>2021</a:t>
                      </a:r>
                    </a:p>
                  </a:txBody>
                  <a:tcPr/>
                </a:tc>
                <a:tc>
                  <a:txBody>
                    <a:bodyPr/>
                    <a:lstStyle/>
                    <a:p>
                      <a:pPr algn="just"/>
                      <a:r>
                        <a:rPr lang="en-ID" sz="1100" dirty="0">
                          <a:effectLst/>
                          <a:latin typeface="Calibri" panose="020F0502020204030204" pitchFamily="34" charset="0"/>
                        </a:rPr>
                        <a:t>Desain </a:t>
                      </a:r>
                      <a:r>
                        <a:rPr lang="en-ID" sz="1100" dirty="0" err="1">
                          <a:effectLst/>
                          <a:latin typeface="Calibri" panose="020F0502020204030204" pitchFamily="34" charset="0"/>
                        </a:rPr>
                        <a:t>Kursi</a:t>
                      </a:r>
                      <a:r>
                        <a:rPr lang="en-ID" sz="1100" dirty="0">
                          <a:effectLst/>
                          <a:latin typeface="Calibri" panose="020F0502020204030204" pitchFamily="34" charset="0"/>
                        </a:rPr>
                        <a:t> </a:t>
                      </a:r>
                      <a:r>
                        <a:rPr lang="en-ID" sz="1100" dirty="0" err="1">
                          <a:effectLst/>
                          <a:latin typeface="Calibri" panose="020F0502020204030204" pitchFamily="34" charset="0"/>
                        </a:rPr>
                        <a:t>Kerja</a:t>
                      </a:r>
                      <a:r>
                        <a:rPr lang="en-ID" sz="1100" dirty="0">
                          <a:effectLst/>
                          <a:latin typeface="Calibri" panose="020F0502020204030204" pitchFamily="34" charset="0"/>
                        </a:rPr>
                        <a:t> </a:t>
                      </a:r>
                      <a:r>
                        <a:rPr lang="en-ID" sz="1100" dirty="0" err="1">
                          <a:effectLst/>
                          <a:latin typeface="Calibri" panose="020F0502020204030204" pitchFamily="34" charset="0"/>
                        </a:rPr>
                        <a:t>Dengan</a:t>
                      </a:r>
                      <a:r>
                        <a:rPr lang="en-ID" sz="1100" dirty="0">
                          <a:effectLst/>
                          <a:latin typeface="Calibri" panose="020F0502020204030204" pitchFamily="34" charset="0"/>
                        </a:rPr>
                        <a:t> </a:t>
                      </a:r>
                      <a:r>
                        <a:rPr lang="en-ID" sz="1100" dirty="0" err="1">
                          <a:effectLst/>
                          <a:latin typeface="Calibri" panose="020F0502020204030204" pitchFamily="34" charset="0"/>
                        </a:rPr>
                        <a:t>Terapi</a:t>
                      </a:r>
                      <a:r>
                        <a:rPr lang="en-ID" sz="1100" dirty="0">
                          <a:effectLst/>
                          <a:latin typeface="Calibri" panose="020F0502020204030204" pitchFamily="34" charset="0"/>
                        </a:rPr>
                        <a:t> </a:t>
                      </a:r>
                      <a:r>
                        <a:rPr lang="en-ID" sz="1100" dirty="0" err="1">
                          <a:effectLst/>
                          <a:latin typeface="Calibri" panose="020F0502020204030204" pitchFamily="34" charset="0"/>
                        </a:rPr>
                        <a:t>Kelelahan</a:t>
                      </a:r>
                      <a:endParaRPr lang="en-ID" sz="1100" dirty="0">
                        <a:effectLst/>
                        <a:latin typeface="Calibri" panose="020F0502020204030204" pitchFamily="34" charset="0"/>
                      </a:endParaRPr>
                    </a:p>
                  </a:txBody>
                  <a:tcPr marL="47625" marR="47625" marT="0" marB="0"/>
                </a:tc>
                <a:tc>
                  <a:txBody>
                    <a:bodyPr/>
                    <a:lstStyle/>
                    <a:p>
                      <a:r>
                        <a:rPr lang="en-US" sz="1100" dirty="0"/>
                        <a:t>Ari </a:t>
                      </a:r>
                      <a:r>
                        <a:rPr lang="en-US" sz="1100" dirty="0" err="1"/>
                        <a:t>Dwi</a:t>
                      </a:r>
                      <a:r>
                        <a:rPr lang="en-US" sz="1100" dirty="0"/>
                        <a:t> </a:t>
                      </a:r>
                      <a:r>
                        <a:rPr lang="en-US" sz="1100" dirty="0" err="1"/>
                        <a:t>Krisbianto</a:t>
                      </a:r>
                      <a:r>
                        <a:rPr lang="en-US" sz="1100" dirty="0"/>
                        <a:t>, S.T., M.Ds.</a:t>
                      </a:r>
                    </a:p>
                  </a:txBody>
                  <a:tcPr/>
                </a:tc>
                <a:tc>
                  <a:txBody>
                    <a:bodyPr/>
                    <a:lstStyle/>
                    <a:p>
                      <a:r>
                        <a:rPr lang="en-US" sz="1100" dirty="0"/>
                        <a:t>Dana </a:t>
                      </a:r>
                      <a:r>
                        <a:rPr lang="en-US" sz="1100" dirty="0" err="1" smtClean="0"/>
                        <a:t>Departemen</a:t>
                      </a:r>
                      <a:r>
                        <a:rPr lang="en-US" sz="1100" dirty="0" smtClean="0"/>
                        <a:t>, ITS</a:t>
                      </a:r>
                      <a:endParaRPr lang="en-US" sz="1100" dirty="0"/>
                    </a:p>
                  </a:txBody>
                  <a:tcPr/>
                </a:tc>
                <a:tc>
                  <a:txBody>
                    <a:bodyPr/>
                    <a:lstStyle/>
                    <a:p>
                      <a:r>
                        <a:rPr lang="en-US" sz="1100" dirty="0"/>
                        <a:t>20 Juta Rupiah</a:t>
                      </a:r>
                    </a:p>
                  </a:txBody>
                  <a:tcPr/>
                </a:tc>
                <a:extLst>
                  <a:ext uri="{0D108BD9-81ED-4DB2-BD59-A6C34878D82A}">
                    <a16:rowId xmlns:a16="http://schemas.microsoft.com/office/drawing/2014/main" val="1188490261"/>
                  </a:ext>
                </a:extLst>
              </a:tr>
              <a:tr h="370840">
                <a:tc>
                  <a:txBody>
                    <a:bodyPr/>
                    <a:lstStyle/>
                    <a:p>
                      <a:r>
                        <a:rPr lang="en-US" sz="1100" dirty="0" smtClean="0"/>
                        <a:t>2022</a:t>
                      </a:r>
                      <a:endParaRPr lang="en-US" sz="1100" dirty="0"/>
                    </a:p>
                  </a:txBody>
                  <a:tcPr/>
                </a:tc>
                <a:tc>
                  <a:txBody>
                    <a:bodyPr/>
                    <a:lstStyle/>
                    <a:p>
                      <a:pPr marR="0" algn="just" rtl="0">
                        <a:lnSpc>
                          <a:spcPct val="100000"/>
                        </a:lnSpc>
                        <a:spcBef>
                          <a:spcPts val="0"/>
                        </a:spcBef>
                        <a:spcAft>
                          <a:spcPts val="0"/>
                        </a:spcAft>
                        <a:buClr>
                          <a:srgbClr val="000000"/>
                        </a:buClr>
                        <a:buFont typeface="Arial"/>
                      </a:pPr>
                      <a:r>
                        <a:rPr lang="id-ID" sz="1100" b="0" i="0" u="none" strike="noStrike" cap="none" dirty="0" smtClean="0">
                          <a:solidFill>
                            <a:schemeClr val="tx1"/>
                          </a:solidFill>
                          <a:effectLst/>
                          <a:latin typeface="Calibri" panose="020F0502020204030204" pitchFamily="34" charset="0"/>
                          <a:ea typeface="+mn-ea"/>
                          <a:cs typeface="+mn-cs"/>
                          <a:sym typeface="Arial"/>
                        </a:rPr>
                        <a:t>Program Matching Fund Tahun 2022 dengan judul “Pengembangan Special Lighting Untuk Kemandirian Industri Lampu LED Nasional Ber-TKDN Dalam Mendukung Produktivitas Hasil Agrikultur Berkelanjutan”. (Anggota)</a:t>
                      </a:r>
                      <a:endParaRPr lang="en-ID" sz="1100" b="0" i="0" u="none" strike="noStrike" cap="none" dirty="0">
                        <a:solidFill>
                          <a:schemeClr val="tx1"/>
                        </a:solidFill>
                        <a:effectLst/>
                        <a:latin typeface="Calibri" panose="020F0502020204030204" pitchFamily="34" charset="0"/>
                        <a:ea typeface="+mn-ea"/>
                        <a:cs typeface="+mn-cs"/>
                        <a:sym typeface="Arial"/>
                      </a:endParaRPr>
                    </a:p>
                  </a:txBody>
                  <a:tcPr marL="47625" marR="47625" marT="0" marB="0"/>
                </a:tc>
                <a:tc>
                  <a:txBody>
                    <a:bodyPr/>
                    <a:lstStyle/>
                    <a:p>
                      <a:r>
                        <a:rPr lang="en-US" sz="1100" dirty="0" smtClean="0"/>
                        <a:t>Audit </a:t>
                      </a:r>
                      <a:r>
                        <a:rPr lang="en-US" sz="1100" dirty="0" err="1" smtClean="0"/>
                        <a:t>Yulardi</a:t>
                      </a:r>
                      <a:r>
                        <a:rPr lang="en-US" sz="1100" dirty="0" smtClean="0"/>
                        <a:t>, S.T., M.Ds.</a:t>
                      </a:r>
                      <a:endParaRPr lang="en-US" sz="1100" dirty="0"/>
                    </a:p>
                  </a:txBody>
                  <a:tcPr/>
                </a:tc>
                <a:tc>
                  <a:txBody>
                    <a:bodyPr/>
                    <a:lstStyle/>
                    <a:p>
                      <a:r>
                        <a:rPr lang="en-US" sz="1100" dirty="0" err="1" smtClean="0"/>
                        <a:t>Kedaireka</a:t>
                      </a:r>
                      <a:r>
                        <a:rPr lang="en-US" sz="1100" dirty="0" smtClean="0"/>
                        <a:t> </a:t>
                      </a:r>
                      <a:r>
                        <a:rPr lang="en-US" sz="1100" dirty="0" err="1" smtClean="0"/>
                        <a:t>Kemdikbudristek</a:t>
                      </a:r>
                      <a:endParaRPr lang="en-US" sz="1100" dirty="0"/>
                    </a:p>
                  </a:txBody>
                  <a:tcPr/>
                </a:tc>
                <a:tc>
                  <a:txBody>
                    <a:bodyPr/>
                    <a:lstStyle/>
                    <a:p>
                      <a:r>
                        <a:rPr lang="en-US" sz="1100" dirty="0" smtClean="0"/>
                        <a:t>500 </a:t>
                      </a:r>
                      <a:r>
                        <a:rPr lang="en-US" sz="1100" dirty="0" err="1" smtClean="0"/>
                        <a:t>Juta</a:t>
                      </a:r>
                      <a:r>
                        <a:rPr lang="en-US" sz="1100" dirty="0" smtClean="0"/>
                        <a:t> Rupiah</a:t>
                      </a:r>
                      <a:endParaRPr lang="en-US" sz="1100" dirty="0"/>
                    </a:p>
                  </a:txBody>
                  <a:tcPr/>
                </a:tc>
                <a:extLst>
                  <a:ext uri="{0D108BD9-81ED-4DB2-BD59-A6C34878D82A}">
                    <a16:rowId xmlns:a16="http://schemas.microsoft.com/office/drawing/2014/main" val="3153382387"/>
                  </a:ext>
                </a:extLst>
              </a:tr>
              <a:tr h="370840">
                <a:tc>
                  <a:txBody>
                    <a:bodyPr/>
                    <a:lstStyle/>
                    <a:p>
                      <a:r>
                        <a:rPr lang="en-US" sz="1100" dirty="0" smtClean="0"/>
                        <a:t>2022</a:t>
                      </a:r>
                      <a:endParaRPr lang="en-US" sz="1100" dirty="0"/>
                    </a:p>
                  </a:txBody>
                  <a:tcPr/>
                </a:tc>
                <a:tc>
                  <a:txBody>
                    <a:bodyPr/>
                    <a:lstStyle/>
                    <a:p>
                      <a:pPr marR="0" algn="just" rtl="0">
                        <a:lnSpc>
                          <a:spcPct val="100000"/>
                        </a:lnSpc>
                        <a:spcBef>
                          <a:spcPts val="0"/>
                        </a:spcBef>
                        <a:spcAft>
                          <a:spcPts val="0"/>
                        </a:spcAft>
                        <a:buClr>
                          <a:srgbClr val="000000"/>
                        </a:buClr>
                        <a:buFont typeface="Arial"/>
                      </a:pPr>
                      <a:r>
                        <a:rPr lang="id-ID" sz="1100" b="0" i="0" u="none" strike="noStrike" cap="none" dirty="0" smtClean="0">
                          <a:solidFill>
                            <a:schemeClr val="tx1"/>
                          </a:solidFill>
                          <a:effectLst/>
                          <a:latin typeface="Calibri" panose="020F0502020204030204" pitchFamily="34" charset="0"/>
                          <a:ea typeface="+mn-ea"/>
                          <a:cs typeface="+mn-cs"/>
                          <a:sym typeface="Arial"/>
                        </a:rPr>
                        <a:t>Pengembangan Teknik Modular Interlocking Untuk Objek Tiga Dimensi Berbentuk Organis Berbahan perca Kulit Sapi, Studi Kasus Produk Kap Lampu. (Ketua)</a:t>
                      </a:r>
                      <a:endParaRPr lang="en-ID" sz="1100" b="0" i="0" u="none" strike="noStrike" cap="none" dirty="0">
                        <a:solidFill>
                          <a:schemeClr val="tx1"/>
                        </a:solidFill>
                        <a:effectLst/>
                        <a:latin typeface="Calibri" panose="020F0502020204030204" pitchFamily="34" charset="0"/>
                        <a:ea typeface="+mn-ea"/>
                        <a:cs typeface="+mn-cs"/>
                        <a:sym typeface="Arial"/>
                      </a:endParaRPr>
                    </a:p>
                  </a:txBody>
                  <a:tcPr marL="47625" marR="47625" marT="0" marB="0"/>
                </a:tc>
                <a:tc>
                  <a:txBody>
                    <a:bodyPr/>
                    <a:lstStyle/>
                    <a:p>
                      <a:r>
                        <a:rPr lang="en-US" sz="1100" dirty="0" smtClean="0"/>
                        <a:t>Audit </a:t>
                      </a:r>
                      <a:r>
                        <a:rPr lang="en-US" sz="1100" dirty="0" err="1" smtClean="0"/>
                        <a:t>Yulardi</a:t>
                      </a:r>
                      <a:r>
                        <a:rPr lang="en-US" sz="1100" dirty="0" smtClean="0"/>
                        <a:t>, S.T., M.Ds.</a:t>
                      </a:r>
                      <a:endParaRPr lang="en-US" sz="1100" dirty="0"/>
                    </a:p>
                  </a:txBody>
                  <a:tcPr/>
                </a:tc>
                <a:tc>
                  <a:txBody>
                    <a:bodyPr/>
                    <a:lstStyle/>
                    <a:p>
                      <a:r>
                        <a:rPr lang="en-US" sz="1100" dirty="0" smtClean="0"/>
                        <a:t>Dana </a:t>
                      </a:r>
                      <a:r>
                        <a:rPr lang="en-US" sz="1100" dirty="0" err="1" smtClean="0"/>
                        <a:t>Departemen</a:t>
                      </a:r>
                      <a:r>
                        <a:rPr lang="en-US" sz="1100" dirty="0" smtClean="0"/>
                        <a:t>,</a:t>
                      </a:r>
                      <a:r>
                        <a:rPr lang="en-US" sz="1100" baseline="0" dirty="0" smtClean="0"/>
                        <a:t> ITS</a:t>
                      </a:r>
                      <a:endParaRPr lang="en-US" sz="1100" dirty="0"/>
                    </a:p>
                  </a:txBody>
                  <a:tcPr/>
                </a:tc>
                <a:tc>
                  <a:txBody>
                    <a:bodyPr/>
                    <a:lstStyle/>
                    <a:p>
                      <a:r>
                        <a:rPr lang="en-US" sz="1100" dirty="0" smtClean="0"/>
                        <a:t>25 </a:t>
                      </a:r>
                      <a:r>
                        <a:rPr lang="en-US" sz="1100" dirty="0" err="1" smtClean="0"/>
                        <a:t>Juta</a:t>
                      </a:r>
                      <a:r>
                        <a:rPr lang="en-US" sz="1100" dirty="0" smtClean="0"/>
                        <a:t> Rupiah</a:t>
                      </a:r>
                      <a:endParaRPr lang="en-US" sz="1100" dirty="0"/>
                    </a:p>
                  </a:txBody>
                  <a:tcPr/>
                </a:tc>
                <a:extLst>
                  <a:ext uri="{0D108BD9-81ED-4DB2-BD59-A6C34878D82A}">
                    <a16:rowId xmlns:a16="http://schemas.microsoft.com/office/drawing/2014/main" val="4035672465"/>
                  </a:ext>
                </a:extLst>
              </a:tr>
            </a:tbl>
          </a:graphicData>
        </a:graphic>
      </p:graphicFrame>
    </p:spTree>
    <p:extLst>
      <p:ext uri="{BB962C8B-B14F-4D97-AF65-F5344CB8AC3E}">
        <p14:creationId xmlns:p14="http://schemas.microsoft.com/office/powerpoint/2010/main" val="368246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74398502"/>
              </p:ext>
            </p:extLst>
          </p:nvPr>
        </p:nvGraphicFramePr>
        <p:xfrm>
          <a:off x="311150" y="1190118"/>
          <a:ext cx="8300485" cy="3053080"/>
        </p:xfrm>
        <a:graphic>
          <a:graphicData uri="http://schemas.openxmlformats.org/drawingml/2006/table">
            <a:tbl>
              <a:tblPr firstRow="1" bandRow="1">
                <a:tableStyleId>{5940675A-B579-460E-94D1-54222C63F5DA}</a:tableStyleId>
              </a:tblPr>
              <a:tblGrid>
                <a:gridCol w="769242">
                  <a:extLst>
                    <a:ext uri="{9D8B030D-6E8A-4147-A177-3AD203B41FA5}">
                      <a16:colId xmlns:a16="http://schemas.microsoft.com/office/drawing/2014/main" val="1633643015"/>
                    </a:ext>
                  </a:extLst>
                </a:gridCol>
                <a:gridCol w="2550952">
                  <a:extLst>
                    <a:ext uri="{9D8B030D-6E8A-4147-A177-3AD203B41FA5}">
                      <a16:colId xmlns:a16="http://schemas.microsoft.com/office/drawing/2014/main" val="1542493831"/>
                    </a:ext>
                  </a:extLst>
                </a:gridCol>
                <a:gridCol w="1660097">
                  <a:extLst>
                    <a:ext uri="{9D8B030D-6E8A-4147-A177-3AD203B41FA5}">
                      <a16:colId xmlns:a16="http://schemas.microsoft.com/office/drawing/2014/main" val="2222351431"/>
                    </a:ext>
                  </a:extLst>
                </a:gridCol>
                <a:gridCol w="1660097">
                  <a:extLst>
                    <a:ext uri="{9D8B030D-6E8A-4147-A177-3AD203B41FA5}">
                      <a16:colId xmlns:a16="http://schemas.microsoft.com/office/drawing/2014/main" val="2971191372"/>
                    </a:ext>
                  </a:extLst>
                </a:gridCol>
                <a:gridCol w="1660097">
                  <a:extLst>
                    <a:ext uri="{9D8B030D-6E8A-4147-A177-3AD203B41FA5}">
                      <a16:colId xmlns:a16="http://schemas.microsoft.com/office/drawing/2014/main" val="393571517"/>
                    </a:ext>
                  </a:extLst>
                </a:gridCol>
              </a:tblGrid>
              <a:tr h="370840">
                <a:tc>
                  <a:txBody>
                    <a:bodyPr/>
                    <a:lstStyle/>
                    <a:p>
                      <a:r>
                        <a:rPr lang="en-US" sz="1100" dirty="0" err="1"/>
                        <a:t>Tahun</a:t>
                      </a:r>
                      <a:endParaRPr lang="en-US" sz="1100" dirty="0"/>
                    </a:p>
                  </a:txBody>
                  <a:tcPr/>
                </a:tc>
                <a:tc>
                  <a:txBody>
                    <a:bodyPr/>
                    <a:lstStyle/>
                    <a:p>
                      <a:r>
                        <a:rPr lang="en-US" sz="1100" dirty="0" err="1"/>
                        <a:t>Judul</a:t>
                      </a:r>
                      <a:endParaRPr lang="en-US" sz="1100" dirty="0"/>
                    </a:p>
                  </a:txBody>
                  <a:tcPr/>
                </a:tc>
                <a:tc>
                  <a:txBody>
                    <a:bodyPr/>
                    <a:lstStyle/>
                    <a:p>
                      <a:r>
                        <a:rPr lang="en-US" sz="1100" dirty="0" err="1"/>
                        <a:t>Anggota</a:t>
                      </a:r>
                      <a:r>
                        <a:rPr lang="en-US" sz="1100" dirty="0"/>
                        <a:t> </a:t>
                      </a:r>
                      <a:r>
                        <a:rPr lang="en-US" sz="1100" dirty="0" err="1"/>
                        <a:t>Peneliti</a:t>
                      </a:r>
                      <a:r>
                        <a:rPr lang="en-US" sz="1100" dirty="0"/>
                        <a:t> </a:t>
                      </a:r>
                    </a:p>
                  </a:txBody>
                  <a:tcPr/>
                </a:tc>
                <a:tc>
                  <a:txBody>
                    <a:bodyPr/>
                    <a:lstStyle/>
                    <a:p>
                      <a:r>
                        <a:rPr lang="en-US" sz="1100" dirty="0" err="1"/>
                        <a:t>Skema</a:t>
                      </a:r>
                      <a:endParaRPr lang="en-US" sz="1100" dirty="0"/>
                    </a:p>
                  </a:txBody>
                  <a:tcPr/>
                </a:tc>
                <a:tc>
                  <a:txBody>
                    <a:bodyPr/>
                    <a:lstStyle/>
                    <a:p>
                      <a:r>
                        <a:rPr lang="en-US" sz="1100" dirty="0"/>
                        <a:t>Dana</a:t>
                      </a:r>
                    </a:p>
                  </a:txBody>
                  <a:tcPr/>
                </a:tc>
                <a:extLst>
                  <a:ext uri="{0D108BD9-81ED-4DB2-BD59-A6C34878D82A}">
                    <a16:rowId xmlns:a16="http://schemas.microsoft.com/office/drawing/2014/main" val="2509466313"/>
                  </a:ext>
                </a:extLst>
              </a:tr>
              <a:tr h="370840">
                <a:tc>
                  <a:txBody>
                    <a:bodyPr/>
                    <a:lstStyle/>
                    <a:p>
                      <a:r>
                        <a:rPr lang="en-US" sz="1100" dirty="0" smtClean="0"/>
                        <a:t>2023</a:t>
                      </a:r>
                      <a:endParaRPr lang="en-US" sz="1100" dirty="0"/>
                    </a:p>
                  </a:txBody>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id-ID" sz="1100" b="0" i="0" u="none" strike="noStrike" cap="none" dirty="0" smtClean="0">
                          <a:solidFill>
                            <a:schemeClr val="tx1"/>
                          </a:solidFill>
                          <a:effectLst/>
                          <a:latin typeface="Calibri" panose="020F0502020204030204" pitchFamily="34" charset="0"/>
                          <a:ea typeface="+mn-ea"/>
                          <a:cs typeface="+mn-cs"/>
                          <a:sym typeface="Arial"/>
                        </a:rPr>
                        <a:t>Pemfisikan 3 Dimensi dari visual 2 Dimensi Studi Kasus Foto Potret Wajah menggunakan Keentools Facebuilder dan 3D Printing. (Ketua)</a:t>
                      </a:r>
                      <a:endParaRPr lang="en-US" sz="1100" b="0" i="0" u="none" strike="noStrike" cap="none" dirty="0" smtClean="0">
                        <a:solidFill>
                          <a:schemeClr val="tx1"/>
                        </a:solidFill>
                        <a:effectLst/>
                        <a:latin typeface="Calibri" panose="020F0502020204030204" pitchFamily="34" charset="0"/>
                        <a:ea typeface="+mn-ea"/>
                        <a:cs typeface="+mn-cs"/>
                        <a:sym typeface="Arial"/>
                      </a:endParaRPr>
                    </a:p>
                    <a:p>
                      <a:pPr marR="0" algn="just" rtl="0">
                        <a:lnSpc>
                          <a:spcPct val="100000"/>
                        </a:lnSpc>
                        <a:spcBef>
                          <a:spcPts val="0"/>
                        </a:spcBef>
                        <a:spcAft>
                          <a:spcPts val="0"/>
                        </a:spcAft>
                        <a:buClr>
                          <a:srgbClr val="000000"/>
                        </a:buClr>
                        <a:buFont typeface="Arial"/>
                      </a:pPr>
                      <a:endParaRPr lang="en-ID" sz="1100" b="0" i="0" u="none" strike="noStrike" cap="none" dirty="0">
                        <a:solidFill>
                          <a:schemeClr val="tx1"/>
                        </a:solidFill>
                        <a:effectLst/>
                        <a:latin typeface="Calibri" panose="020F0502020204030204" pitchFamily="34" charset="0"/>
                        <a:ea typeface="+mn-ea"/>
                        <a:cs typeface="+mn-cs"/>
                        <a:sym typeface="Arial"/>
                      </a:endParaRPr>
                    </a:p>
                  </a:txBody>
                  <a:tcPr marL="47625" marR="47625" marT="0" marB="0"/>
                </a:tc>
                <a:tc>
                  <a:txBody>
                    <a:bodyPr/>
                    <a:lstStyle/>
                    <a:p>
                      <a:r>
                        <a:rPr lang="en-US" sz="1100" dirty="0" smtClean="0"/>
                        <a:t>Ari </a:t>
                      </a:r>
                      <a:r>
                        <a:rPr lang="en-US" sz="1100" dirty="0" err="1" smtClean="0"/>
                        <a:t>Dwi</a:t>
                      </a:r>
                      <a:r>
                        <a:rPr lang="en-US" sz="1100" dirty="0" smtClean="0"/>
                        <a:t> </a:t>
                      </a:r>
                      <a:r>
                        <a:rPr lang="en-US" sz="1100" dirty="0" err="1" smtClean="0"/>
                        <a:t>Krisbianto</a:t>
                      </a:r>
                      <a:r>
                        <a:rPr lang="en-US" sz="1100" dirty="0" smtClean="0"/>
                        <a:t>, S.T., M.Ds.</a:t>
                      </a:r>
                      <a:endParaRPr lang="en-US" sz="1100" dirty="0"/>
                    </a:p>
                  </a:txBody>
                  <a:tcPr/>
                </a:tc>
                <a:tc>
                  <a:txBody>
                    <a:bodyPr/>
                    <a:lstStyle/>
                    <a:p>
                      <a:r>
                        <a:rPr lang="en-US" sz="1100" dirty="0" smtClean="0"/>
                        <a:t>Dana</a:t>
                      </a:r>
                      <a:r>
                        <a:rPr lang="en-US" sz="1100" baseline="0" dirty="0" smtClean="0"/>
                        <a:t> </a:t>
                      </a:r>
                      <a:r>
                        <a:rPr lang="en-US" sz="1100" baseline="0" dirty="0" err="1" smtClean="0"/>
                        <a:t>Departemen</a:t>
                      </a:r>
                      <a:r>
                        <a:rPr lang="en-US" sz="1100" baseline="0" dirty="0" smtClean="0"/>
                        <a:t>, ITS</a:t>
                      </a:r>
                      <a:endParaRPr lang="en-US" sz="1100" dirty="0"/>
                    </a:p>
                  </a:txBody>
                  <a:tcPr/>
                </a:tc>
                <a:tc>
                  <a:txBody>
                    <a:bodyPr/>
                    <a:lstStyle/>
                    <a:p>
                      <a:r>
                        <a:rPr lang="en-US" sz="1100" dirty="0" smtClean="0"/>
                        <a:t>25 </a:t>
                      </a:r>
                      <a:r>
                        <a:rPr lang="en-US" sz="1100" dirty="0" err="1" smtClean="0"/>
                        <a:t>Juta</a:t>
                      </a:r>
                      <a:r>
                        <a:rPr lang="en-US" sz="1100" dirty="0" smtClean="0"/>
                        <a:t> Rupiah</a:t>
                      </a:r>
                      <a:endParaRPr lang="en-US" sz="1100" dirty="0"/>
                    </a:p>
                  </a:txBody>
                  <a:tcPr/>
                </a:tc>
                <a:extLst>
                  <a:ext uri="{0D108BD9-81ED-4DB2-BD59-A6C34878D82A}">
                    <a16:rowId xmlns:a16="http://schemas.microsoft.com/office/drawing/2014/main" val="1552532205"/>
                  </a:ext>
                </a:extLst>
              </a:tr>
              <a:tr h="370840">
                <a:tc>
                  <a:txBody>
                    <a:bodyPr/>
                    <a:lstStyle/>
                    <a:p>
                      <a:r>
                        <a:rPr lang="en-US" sz="1100" dirty="0" smtClean="0"/>
                        <a:t>2023</a:t>
                      </a:r>
                      <a:endParaRPr lang="en-US" sz="1100" dirty="0"/>
                    </a:p>
                  </a:txBody>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id-ID" sz="1100" b="0" i="0" u="none" strike="noStrike" cap="none" dirty="0" smtClean="0">
                          <a:solidFill>
                            <a:schemeClr val="tx1"/>
                          </a:solidFill>
                          <a:effectLst/>
                          <a:latin typeface="Calibri" panose="020F0502020204030204" pitchFamily="34" charset="0"/>
                          <a:ea typeface="+mn-ea"/>
                          <a:cs typeface="+mn-cs"/>
                          <a:sym typeface="Arial"/>
                        </a:rPr>
                        <a:t>Pengaruh Efek Warna Primer Coating Terhadap Pelapisan Cat Photochromic Pada Implementasi Finishing Bezel Jam Tangan Dengan Bidang Dasar Datar Dan Lengkung. (Anggota)</a:t>
                      </a:r>
                      <a:endParaRPr lang="en-US" sz="1100" b="0" i="0" u="none" strike="noStrike" cap="none" dirty="0" smtClean="0">
                        <a:solidFill>
                          <a:schemeClr val="tx1"/>
                        </a:solidFill>
                        <a:effectLst/>
                        <a:latin typeface="Calibri" panose="020F0502020204030204" pitchFamily="34" charset="0"/>
                        <a:ea typeface="+mn-ea"/>
                        <a:cs typeface="+mn-cs"/>
                        <a:sym typeface="Arial"/>
                      </a:endParaRPr>
                    </a:p>
                    <a:p>
                      <a:pPr marR="0" algn="just" rtl="0">
                        <a:lnSpc>
                          <a:spcPct val="100000"/>
                        </a:lnSpc>
                        <a:spcBef>
                          <a:spcPts val="0"/>
                        </a:spcBef>
                        <a:spcAft>
                          <a:spcPts val="0"/>
                        </a:spcAft>
                        <a:buClr>
                          <a:srgbClr val="000000"/>
                        </a:buClr>
                        <a:buFont typeface="Arial"/>
                      </a:pPr>
                      <a:endParaRPr lang="en-ID" sz="1100" b="0" i="0" u="none" strike="noStrike" cap="none" dirty="0">
                        <a:solidFill>
                          <a:schemeClr val="tx1"/>
                        </a:solidFill>
                        <a:effectLst/>
                        <a:latin typeface="Calibri" panose="020F0502020204030204" pitchFamily="34" charset="0"/>
                        <a:ea typeface="+mn-ea"/>
                        <a:cs typeface="+mn-cs"/>
                        <a:sym typeface="Arial"/>
                      </a:endParaRPr>
                    </a:p>
                  </a:txBody>
                  <a:tcPr marL="47625" marR="47625" marT="0" marB="0"/>
                </a:tc>
                <a:tc>
                  <a:txBody>
                    <a:bodyPr/>
                    <a:lstStyle/>
                    <a:p>
                      <a:r>
                        <a:rPr lang="en-US" sz="1100" dirty="0" err="1" smtClean="0"/>
                        <a:t>Andhika</a:t>
                      </a:r>
                      <a:r>
                        <a:rPr lang="en-US" sz="1100" dirty="0" smtClean="0"/>
                        <a:t> </a:t>
                      </a:r>
                      <a:r>
                        <a:rPr lang="en-US" sz="1100" dirty="0" err="1" smtClean="0"/>
                        <a:t>Estiyono</a:t>
                      </a:r>
                      <a:r>
                        <a:rPr lang="en-US" sz="1100" dirty="0" smtClean="0"/>
                        <a:t>, S.T.,</a:t>
                      </a:r>
                      <a:r>
                        <a:rPr lang="en-US" sz="1100" baseline="0" dirty="0" smtClean="0"/>
                        <a:t> M.T.</a:t>
                      </a:r>
                      <a:endParaRPr lang="en-US" sz="1100" dirty="0"/>
                    </a:p>
                  </a:txBody>
                  <a:tcPr/>
                </a:tc>
                <a:tc>
                  <a:txBody>
                    <a:bodyPr/>
                    <a:lstStyle/>
                    <a:p>
                      <a:r>
                        <a:rPr lang="en-US" sz="1100" dirty="0" smtClean="0"/>
                        <a:t>Dana ITS</a:t>
                      </a:r>
                      <a:endParaRPr lang="en-US" sz="1100" dirty="0"/>
                    </a:p>
                  </a:txBody>
                  <a:tcPr/>
                </a:tc>
                <a:tc>
                  <a:txBody>
                    <a:bodyPr/>
                    <a:lstStyle/>
                    <a:p>
                      <a:r>
                        <a:rPr lang="en-US" sz="1100" dirty="0" smtClean="0"/>
                        <a:t>50 </a:t>
                      </a:r>
                      <a:r>
                        <a:rPr lang="en-US" sz="1100" dirty="0" err="1" smtClean="0"/>
                        <a:t>Juta</a:t>
                      </a:r>
                      <a:r>
                        <a:rPr lang="en-US" sz="1100" dirty="0" smtClean="0"/>
                        <a:t> Rupiah</a:t>
                      </a:r>
                      <a:endParaRPr lang="en-US" sz="1100" dirty="0"/>
                    </a:p>
                  </a:txBody>
                  <a:tcPr/>
                </a:tc>
                <a:extLst>
                  <a:ext uri="{0D108BD9-81ED-4DB2-BD59-A6C34878D82A}">
                    <a16:rowId xmlns:a16="http://schemas.microsoft.com/office/drawing/2014/main" val="1964099816"/>
                  </a:ext>
                </a:extLst>
              </a:tr>
              <a:tr h="370840">
                <a:tc>
                  <a:txBody>
                    <a:bodyPr/>
                    <a:lstStyle/>
                    <a:p>
                      <a:r>
                        <a:rPr lang="en-US" sz="1100" dirty="0" smtClean="0"/>
                        <a:t>2023</a:t>
                      </a:r>
                      <a:endParaRPr lang="en-US" sz="1100" dirty="0"/>
                    </a:p>
                  </a:txBody>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id-ID" sz="1100" b="0" i="0" u="none" strike="noStrike" cap="none" dirty="0" smtClean="0">
                          <a:solidFill>
                            <a:schemeClr val="tx1"/>
                          </a:solidFill>
                          <a:effectLst/>
                          <a:latin typeface="Calibri" panose="020F0502020204030204" pitchFamily="34" charset="0"/>
                          <a:ea typeface="+mn-ea"/>
                          <a:cs typeface="+mn-cs"/>
                          <a:sym typeface="Arial"/>
                        </a:rPr>
                        <a:t>Pemodelan Bentuk Kompleks Dengan Modul Tessellasi Tiga Dimensi Menggunakan Konsep Biomimicry Untuk Produk Dekorasi Rumah. (Anggota)</a:t>
                      </a:r>
                      <a:endParaRPr lang="en-US" sz="1100" b="0" i="0" u="none" strike="noStrike" cap="none" dirty="0" smtClean="0">
                        <a:solidFill>
                          <a:schemeClr val="tx1"/>
                        </a:solidFill>
                        <a:effectLst/>
                        <a:latin typeface="Calibri" panose="020F0502020204030204" pitchFamily="34" charset="0"/>
                        <a:ea typeface="+mn-ea"/>
                        <a:cs typeface="+mn-cs"/>
                        <a:sym typeface="Arial"/>
                      </a:endParaRPr>
                    </a:p>
                    <a:p>
                      <a:pPr marR="0" algn="just" rtl="0">
                        <a:lnSpc>
                          <a:spcPct val="100000"/>
                        </a:lnSpc>
                        <a:spcBef>
                          <a:spcPts val="0"/>
                        </a:spcBef>
                        <a:spcAft>
                          <a:spcPts val="0"/>
                        </a:spcAft>
                        <a:buClr>
                          <a:srgbClr val="000000"/>
                        </a:buClr>
                        <a:buFont typeface="Arial"/>
                      </a:pPr>
                      <a:endParaRPr lang="en-ID" sz="1100" b="0" i="0" u="none" strike="noStrike" cap="none" dirty="0">
                        <a:solidFill>
                          <a:schemeClr val="tx1"/>
                        </a:solidFill>
                        <a:effectLst/>
                        <a:latin typeface="Calibri" panose="020F0502020204030204" pitchFamily="34" charset="0"/>
                        <a:ea typeface="+mn-ea"/>
                        <a:cs typeface="+mn-cs"/>
                        <a:sym typeface="Arial"/>
                      </a:endParaRPr>
                    </a:p>
                  </a:txBody>
                  <a:tcPr marL="47625" marR="47625" marT="0" marB="0"/>
                </a:tc>
                <a:tc>
                  <a:txBody>
                    <a:bodyPr/>
                    <a:lstStyle/>
                    <a:p>
                      <a:r>
                        <a:rPr lang="en-US" sz="1100" dirty="0" smtClean="0"/>
                        <a:t>Audit </a:t>
                      </a:r>
                      <a:r>
                        <a:rPr lang="en-US" sz="1100" dirty="0" err="1" smtClean="0"/>
                        <a:t>Yulardi</a:t>
                      </a:r>
                      <a:r>
                        <a:rPr lang="en-US" sz="1100" dirty="0" smtClean="0"/>
                        <a:t>,</a:t>
                      </a:r>
                      <a:r>
                        <a:rPr lang="en-US" sz="1100" baseline="0" dirty="0" smtClean="0"/>
                        <a:t> S.T., M.Ds.</a:t>
                      </a:r>
                      <a:endParaRPr lang="en-US" sz="1100" dirty="0"/>
                    </a:p>
                  </a:txBody>
                  <a:tcPr/>
                </a:tc>
                <a:tc>
                  <a:txBody>
                    <a:bodyPr/>
                    <a:lstStyle/>
                    <a:p>
                      <a:r>
                        <a:rPr lang="en-US" sz="1100" dirty="0" smtClean="0"/>
                        <a:t>Dana </a:t>
                      </a:r>
                      <a:r>
                        <a:rPr lang="en-US" sz="1100" dirty="0" err="1" smtClean="0"/>
                        <a:t>Departemen</a:t>
                      </a:r>
                      <a:r>
                        <a:rPr lang="en-US" sz="1100" dirty="0" smtClean="0"/>
                        <a:t>, ITS</a:t>
                      </a:r>
                      <a:endParaRPr lang="en-US" sz="1100" dirty="0"/>
                    </a:p>
                  </a:txBody>
                  <a:tcPr/>
                </a:tc>
                <a:tc>
                  <a:txBody>
                    <a:bodyPr/>
                    <a:lstStyle/>
                    <a:p>
                      <a:r>
                        <a:rPr lang="en-US" sz="1100" dirty="0" smtClean="0"/>
                        <a:t>25 </a:t>
                      </a:r>
                      <a:r>
                        <a:rPr lang="en-US" sz="1100" dirty="0" err="1" smtClean="0"/>
                        <a:t>Juta</a:t>
                      </a:r>
                      <a:r>
                        <a:rPr lang="en-US" sz="1100" dirty="0" smtClean="0"/>
                        <a:t> Rupiah</a:t>
                      </a:r>
                      <a:endParaRPr lang="en-US" sz="1100" dirty="0"/>
                    </a:p>
                  </a:txBody>
                  <a:tcPr/>
                </a:tc>
                <a:extLst>
                  <a:ext uri="{0D108BD9-81ED-4DB2-BD59-A6C34878D82A}">
                    <a16:rowId xmlns:a16="http://schemas.microsoft.com/office/drawing/2014/main" val="3787372886"/>
                  </a:ext>
                </a:extLst>
              </a:tr>
            </a:tbl>
          </a:graphicData>
        </a:graphic>
      </p:graphicFrame>
      <p:sp>
        <p:nvSpPr>
          <p:cNvPr id="5" name="Title 1">
            <a:extLst>
              <a:ext uri="{FF2B5EF4-FFF2-40B4-BE49-F238E27FC236}">
                <a16:creationId xmlns:a16="http://schemas.microsoft.com/office/drawing/2014/main" id="{900B00EE-B573-AE4E-B1AF-23CD3BB20AFF}"/>
              </a:ext>
            </a:extLst>
          </p:cNvPr>
          <p:cNvSpPr txBox="1">
            <a:spLocks/>
          </p:cNvSpPr>
          <p:nvPr/>
        </p:nvSpPr>
        <p:spPr>
          <a:xfrm>
            <a:off x="311700" y="617418"/>
            <a:ext cx="8520600"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mtClean="0"/>
              <a:t>Riset dan Pengabdian</a:t>
            </a:r>
            <a:endParaRPr lang="en-US" dirty="0"/>
          </a:p>
        </p:txBody>
      </p:sp>
    </p:spTree>
    <p:extLst>
      <p:ext uri="{BB962C8B-B14F-4D97-AF65-F5344CB8AC3E}">
        <p14:creationId xmlns:p14="http://schemas.microsoft.com/office/powerpoint/2010/main" val="2921585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00EE-B573-AE4E-B1AF-23CD3BB20AFF}"/>
              </a:ext>
            </a:extLst>
          </p:cNvPr>
          <p:cNvSpPr>
            <a:spLocks noGrp="1"/>
          </p:cNvSpPr>
          <p:nvPr>
            <p:ph type="title"/>
          </p:nvPr>
        </p:nvSpPr>
        <p:spPr>
          <a:xfrm>
            <a:off x="286891" y="112643"/>
            <a:ext cx="8520600" cy="572700"/>
          </a:xfrm>
        </p:spPr>
        <p:txBody>
          <a:bodyPr>
            <a:normAutofit fontScale="90000"/>
          </a:bodyPr>
          <a:lstStyle/>
          <a:p>
            <a:r>
              <a:rPr lang="en-US" dirty="0" smtClean="0"/>
              <a:t>HKI</a:t>
            </a:r>
            <a:endParaRPr lang="en-US" dirty="0"/>
          </a:p>
        </p:txBody>
      </p:sp>
      <p:graphicFrame>
        <p:nvGraphicFramePr>
          <p:cNvPr id="4" name="Table 4">
            <a:extLst>
              <a:ext uri="{FF2B5EF4-FFF2-40B4-BE49-F238E27FC236}">
                <a16:creationId xmlns:a16="http://schemas.microsoft.com/office/drawing/2014/main" id="{3D4AF9C6-9FA5-8C4A-A200-AD2001762843}"/>
              </a:ext>
            </a:extLst>
          </p:cNvPr>
          <p:cNvGraphicFramePr>
            <a:graphicFrameLocks noGrp="1"/>
          </p:cNvGraphicFramePr>
          <p:nvPr>
            <p:extLst>
              <p:ext uri="{D42A27DB-BD31-4B8C-83A1-F6EECF244321}">
                <p14:modId xmlns:p14="http://schemas.microsoft.com/office/powerpoint/2010/main" val="2038113992"/>
              </p:ext>
            </p:extLst>
          </p:nvPr>
        </p:nvGraphicFramePr>
        <p:xfrm>
          <a:off x="396949" y="685344"/>
          <a:ext cx="8300485" cy="3683456"/>
        </p:xfrm>
        <a:graphic>
          <a:graphicData uri="http://schemas.openxmlformats.org/drawingml/2006/table">
            <a:tbl>
              <a:tblPr firstRow="1" bandRow="1">
                <a:tableStyleId>{5940675A-B579-460E-94D1-54222C63F5DA}</a:tableStyleId>
              </a:tblPr>
              <a:tblGrid>
                <a:gridCol w="593651">
                  <a:extLst>
                    <a:ext uri="{9D8B030D-6E8A-4147-A177-3AD203B41FA5}">
                      <a16:colId xmlns:a16="http://schemas.microsoft.com/office/drawing/2014/main" val="3753248098"/>
                    </a:ext>
                  </a:extLst>
                </a:gridCol>
                <a:gridCol w="1943100">
                  <a:extLst>
                    <a:ext uri="{9D8B030D-6E8A-4147-A177-3AD203B41FA5}">
                      <a16:colId xmlns:a16="http://schemas.microsoft.com/office/drawing/2014/main" val="1935607408"/>
                    </a:ext>
                  </a:extLst>
                </a:gridCol>
                <a:gridCol w="3276600">
                  <a:extLst>
                    <a:ext uri="{9D8B030D-6E8A-4147-A177-3AD203B41FA5}">
                      <a16:colId xmlns:a16="http://schemas.microsoft.com/office/drawing/2014/main" val="3520883602"/>
                    </a:ext>
                  </a:extLst>
                </a:gridCol>
                <a:gridCol w="1270000">
                  <a:extLst>
                    <a:ext uri="{9D8B030D-6E8A-4147-A177-3AD203B41FA5}">
                      <a16:colId xmlns:a16="http://schemas.microsoft.com/office/drawing/2014/main" val="1891468629"/>
                    </a:ext>
                  </a:extLst>
                </a:gridCol>
                <a:gridCol w="1217134">
                  <a:extLst>
                    <a:ext uri="{9D8B030D-6E8A-4147-A177-3AD203B41FA5}">
                      <a16:colId xmlns:a16="http://schemas.microsoft.com/office/drawing/2014/main" val="1200074675"/>
                    </a:ext>
                  </a:extLst>
                </a:gridCol>
              </a:tblGrid>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err="1">
                          <a:solidFill>
                            <a:schemeClr val="tx1"/>
                          </a:solidFill>
                          <a:latin typeface="+mn-lt"/>
                          <a:ea typeface="+mn-ea"/>
                          <a:cs typeface="+mn-cs"/>
                          <a:sym typeface="Arial"/>
                        </a:rPr>
                        <a:t>Tahun</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Nama Inventor</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Judul</a:t>
                      </a:r>
                      <a:r>
                        <a:rPr lang="en-US" sz="1100" b="0" i="0" u="none" strike="noStrike" cap="none" dirty="0" smtClean="0">
                          <a:solidFill>
                            <a:schemeClr val="tx1"/>
                          </a:solidFill>
                          <a:latin typeface="+mn-lt"/>
                          <a:ea typeface="+mn-ea"/>
                          <a:cs typeface="+mn-cs"/>
                          <a:sym typeface="Arial"/>
                        </a:rPr>
                        <a:t> HKI/ Paten</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Jenis</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No. </a:t>
                      </a:r>
                      <a:r>
                        <a:rPr lang="en-US" sz="1100" b="0" i="0" u="none" strike="noStrike" cap="none" dirty="0" err="1" smtClean="0">
                          <a:solidFill>
                            <a:schemeClr val="tx1"/>
                          </a:solidFill>
                          <a:latin typeface="+mn-lt"/>
                          <a:ea typeface="+mn-ea"/>
                          <a:cs typeface="+mn-cs"/>
                          <a:sym typeface="Arial"/>
                        </a:rPr>
                        <a:t>Permohonan</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2276819579"/>
                  </a:ext>
                </a:extLst>
              </a:tr>
              <a:tr h="481195">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smtClean="0">
                          <a:solidFill>
                            <a:schemeClr val="tx1"/>
                          </a:solidFill>
                          <a:latin typeface="+mn-lt"/>
                          <a:ea typeface="+mn-ea"/>
                          <a:cs typeface="+mn-cs"/>
                          <a:sym typeface="Arial"/>
                        </a:rPr>
                        <a:t>Ari </a:t>
                      </a:r>
                      <a:r>
                        <a:rPr lang="en-ID" sz="1100" b="0" i="0" u="none" strike="noStrike" cap="none" dirty="0" err="1" smtClean="0">
                          <a:solidFill>
                            <a:schemeClr val="tx1"/>
                          </a:solidFill>
                          <a:latin typeface="+mn-lt"/>
                          <a:ea typeface="+mn-ea"/>
                          <a:cs typeface="+mn-cs"/>
                          <a:sym typeface="Arial"/>
                        </a:rPr>
                        <a:t>Dwi</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Krisbianto</a:t>
                      </a:r>
                      <a:r>
                        <a:rPr lang="en-ID" sz="1100" b="0" i="0" u="none" strike="noStrike" cap="none" dirty="0" smtClean="0">
                          <a:solidFill>
                            <a:schemeClr val="tx1"/>
                          </a:solidFill>
                          <a:latin typeface="+mn-lt"/>
                          <a:ea typeface="+mn-ea"/>
                          <a:cs typeface="+mn-cs"/>
                          <a:sym typeface="Arial"/>
                        </a:rPr>
                        <a:t>, S.T., M.Ds.</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sv-SE" sz="1100" b="0" i="0" u="none" strike="noStrike" cap="none" dirty="0" smtClean="0">
                          <a:solidFill>
                            <a:schemeClr val="tx1"/>
                          </a:solidFill>
                          <a:latin typeface="+mn-lt"/>
                          <a:ea typeface="+mn-ea"/>
                          <a:cs typeface="+mn-cs"/>
                          <a:sym typeface="Arial"/>
                        </a:rPr>
                        <a:t>Tas Kulit Wanita dengan Ragam Hias Magetan</a:t>
                      </a:r>
                      <a:endParaRPr lang="en-US" sz="1100" b="0" i="0" u="none" strike="noStrike" cap="none" dirty="0">
                        <a:solidFill>
                          <a:schemeClr val="tx1"/>
                        </a:solidFill>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A00202304734</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510025751"/>
                  </a:ext>
                </a:extLst>
              </a:tr>
              <a:tr h="485380">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smtClean="0">
                          <a:solidFill>
                            <a:schemeClr val="tx1"/>
                          </a:solidFill>
                          <a:latin typeface="+mn-lt"/>
                          <a:ea typeface="+mn-ea"/>
                          <a:cs typeface="+mn-cs"/>
                          <a:sym typeface="Arial"/>
                        </a:rPr>
                        <a:t>Ari </a:t>
                      </a:r>
                      <a:r>
                        <a:rPr lang="en-ID" sz="1100" b="0" i="0" u="none" strike="noStrike" cap="none" dirty="0" err="1" smtClean="0">
                          <a:solidFill>
                            <a:schemeClr val="tx1"/>
                          </a:solidFill>
                          <a:latin typeface="+mn-lt"/>
                          <a:ea typeface="+mn-ea"/>
                          <a:cs typeface="+mn-cs"/>
                          <a:sym typeface="Arial"/>
                        </a:rPr>
                        <a:t>Dwi</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Krisbianto</a:t>
                      </a:r>
                      <a:r>
                        <a:rPr lang="en-ID" sz="1100" b="0" i="0" u="none" strike="noStrike" cap="none" dirty="0" smtClean="0">
                          <a:solidFill>
                            <a:schemeClr val="tx1"/>
                          </a:solidFill>
                          <a:latin typeface="+mn-lt"/>
                          <a:ea typeface="+mn-ea"/>
                          <a:cs typeface="+mn-cs"/>
                          <a:sym typeface="Arial"/>
                        </a:rPr>
                        <a:t>, S.T., M.Ds.</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sv-SE" sz="1100" b="0" i="0" u="none" strike="noStrike" cap="none" dirty="0" smtClean="0">
                          <a:solidFill>
                            <a:schemeClr val="tx1"/>
                          </a:solidFill>
                          <a:latin typeface="+mn-lt"/>
                          <a:ea typeface="+mn-ea"/>
                          <a:cs typeface="+mn-cs"/>
                          <a:sym typeface="Arial"/>
                        </a:rPr>
                        <a:t>Liontin Berlian menggunakan Teknik Filigri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A00202304739</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266090384"/>
                  </a:ext>
                </a:extLst>
              </a:tr>
              <a:tr h="393700">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smtClean="0">
                          <a:solidFill>
                            <a:schemeClr val="tx1"/>
                          </a:solidFill>
                          <a:latin typeface="+mn-lt"/>
                          <a:ea typeface="+mn-ea"/>
                          <a:cs typeface="+mn-cs"/>
                          <a:sym typeface="Arial"/>
                        </a:rPr>
                        <a:t>Ari </a:t>
                      </a:r>
                      <a:r>
                        <a:rPr lang="en-ID" sz="1100" b="0" i="0" u="none" strike="noStrike" cap="none" dirty="0" err="1" smtClean="0">
                          <a:solidFill>
                            <a:schemeClr val="tx1"/>
                          </a:solidFill>
                          <a:latin typeface="+mn-lt"/>
                          <a:ea typeface="+mn-ea"/>
                          <a:cs typeface="+mn-cs"/>
                          <a:sym typeface="Arial"/>
                        </a:rPr>
                        <a:t>Dwi</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Krisbianto</a:t>
                      </a:r>
                      <a:r>
                        <a:rPr lang="en-ID" sz="1100" b="0" i="0" u="none" strike="noStrike" cap="none" dirty="0" smtClean="0">
                          <a:solidFill>
                            <a:schemeClr val="tx1"/>
                          </a:solidFill>
                          <a:latin typeface="+mn-lt"/>
                          <a:ea typeface="+mn-ea"/>
                          <a:cs typeface="+mn-cs"/>
                          <a:sym typeface="Arial"/>
                        </a:rPr>
                        <a:t>, S.T., M.Ds.</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Suvenir</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Jaran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Kencak</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A00202302458</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1188490261"/>
                  </a:ext>
                </a:extLst>
              </a:tr>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D" sz="1100" b="0" i="0" u="none" strike="noStrike" cap="none" dirty="0" smtClean="0">
                          <a:solidFill>
                            <a:schemeClr val="tx1"/>
                          </a:solidFill>
                          <a:latin typeface="+mn-lt"/>
                          <a:ea typeface="+mn-ea"/>
                          <a:cs typeface="+mn-cs"/>
                          <a:sym typeface="Arial"/>
                        </a:rPr>
                        <a:t>Ari </a:t>
                      </a:r>
                      <a:r>
                        <a:rPr lang="en-ID" sz="1100" b="0" i="0" u="none" strike="noStrike" cap="none" dirty="0" err="1" smtClean="0">
                          <a:solidFill>
                            <a:schemeClr val="tx1"/>
                          </a:solidFill>
                          <a:latin typeface="+mn-lt"/>
                          <a:ea typeface="+mn-ea"/>
                          <a:cs typeface="+mn-cs"/>
                          <a:sym typeface="Arial"/>
                        </a:rPr>
                        <a:t>Dwi</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Krisbianto</a:t>
                      </a:r>
                      <a:r>
                        <a:rPr lang="en-ID" sz="1100" b="0" i="0" u="none" strike="noStrike" cap="none" dirty="0" smtClean="0">
                          <a:solidFill>
                            <a:schemeClr val="tx1"/>
                          </a:solidFill>
                          <a:latin typeface="+mn-lt"/>
                          <a:ea typeface="+mn-ea"/>
                          <a:cs typeface="+mn-cs"/>
                          <a:sym typeface="Arial"/>
                        </a:rPr>
                        <a:t>, S.T., M.Ds.</a:t>
                      </a:r>
                    </a:p>
                    <a:p>
                      <a:pPr marR="0" algn="l" rtl="0">
                        <a:lnSpc>
                          <a:spcPct val="100000"/>
                        </a:lnSpc>
                        <a:spcBef>
                          <a:spcPts val="0"/>
                        </a:spcBef>
                        <a:spcAft>
                          <a:spcPts val="0"/>
                        </a:spcAft>
                        <a:buClr>
                          <a:srgbClr val="000000"/>
                        </a:buClr>
                        <a:buFont typeface="Arial"/>
                      </a:pP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Kursi</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Roda</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Dengan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Sarana</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Terapi</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Kayuh</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Menggunakan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Tangan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dan</a:t>
                      </a:r>
                      <a:r>
                        <a:rPr lang="en-US" sz="1100" b="0" i="0" u="none" strike="noStrike" cap="none" dirty="0" smtClean="0">
                          <a:solidFill>
                            <a:schemeClr val="tx1"/>
                          </a:solidFill>
                          <a:latin typeface="+mn-lt"/>
                          <a:ea typeface="+mn-ea"/>
                          <a:cs typeface="+mn-cs"/>
                          <a:sym typeface="Arial"/>
                        </a:rPr>
                        <a:t> Kaki </a:t>
                      </a:r>
                      <a:r>
                        <a:rPr lang="en-US" sz="1100" b="0" i="0" u="none" strike="noStrike" cap="none" dirty="0" err="1" smtClean="0">
                          <a:solidFill>
                            <a:schemeClr val="tx1"/>
                          </a:solidFill>
                          <a:latin typeface="+mn-lt"/>
                          <a:ea typeface="+mn-ea"/>
                          <a:cs typeface="+mn-cs"/>
                          <a:sym typeface="Arial"/>
                        </a:rPr>
                        <a:t>untuk</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Rehabilitasi</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Pasien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Pasca</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Strok</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A00202302793</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153382387"/>
                  </a:ext>
                </a:extLst>
              </a:tr>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D" sz="1100" b="0" i="0" u="none" strike="noStrike" cap="none" dirty="0" smtClean="0">
                          <a:solidFill>
                            <a:schemeClr val="tx1"/>
                          </a:solidFill>
                          <a:latin typeface="+mn-lt"/>
                          <a:ea typeface="+mn-ea"/>
                          <a:cs typeface="+mn-cs"/>
                          <a:sym typeface="Arial"/>
                        </a:rPr>
                        <a:t>Ari </a:t>
                      </a:r>
                      <a:r>
                        <a:rPr lang="en-ID" sz="1100" b="0" i="0" u="none" strike="noStrike" cap="none" dirty="0" err="1" smtClean="0">
                          <a:solidFill>
                            <a:schemeClr val="tx1"/>
                          </a:solidFill>
                          <a:latin typeface="+mn-lt"/>
                          <a:ea typeface="+mn-ea"/>
                          <a:cs typeface="+mn-cs"/>
                          <a:sym typeface="Arial"/>
                        </a:rPr>
                        <a:t>Dwi</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Krisbianto</a:t>
                      </a:r>
                      <a:r>
                        <a:rPr lang="en-ID" sz="1100" b="0" i="0" u="none" strike="noStrike" cap="none" dirty="0" smtClean="0">
                          <a:solidFill>
                            <a:schemeClr val="tx1"/>
                          </a:solidFill>
                          <a:latin typeface="+mn-lt"/>
                          <a:ea typeface="+mn-ea"/>
                          <a:cs typeface="+mn-cs"/>
                          <a:sym typeface="Arial"/>
                        </a:rPr>
                        <a:t>, S.T., M.Ds.</a:t>
                      </a:r>
                    </a:p>
                    <a:p>
                      <a:pPr marR="0" algn="l" rtl="0">
                        <a:lnSpc>
                          <a:spcPct val="100000"/>
                        </a:lnSpc>
                        <a:spcBef>
                          <a:spcPts val="0"/>
                        </a:spcBef>
                        <a:spcAft>
                          <a:spcPts val="0"/>
                        </a:spcAft>
                        <a:buClr>
                          <a:srgbClr val="000000"/>
                        </a:buClr>
                        <a:buFont typeface="Arial"/>
                      </a:pP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Mannequin </a:t>
                      </a:r>
                      <a:r>
                        <a:rPr lang="en-US" sz="1100" b="0" i="0" u="none" strike="noStrike" cap="none" dirty="0" err="1" smtClean="0">
                          <a:solidFill>
                            <a:schemeClr val="tx1"/>
                          </a:solidFill>
                          <a:latin typeface="+mn-lt"/>
                          <a:ea typeface="+mn-ea"/>
                          <a:cs typeface="+mn-cs"/>
                          <a:sym typeface="Arial"/>
                        </a:rPr>
                        <a:t>Cranioplasty</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dengan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Simulasi</a:t>
                      </a:r>
                      <a:r>
                        <a:rPr lang="en-US" sz="1100" b="0" i="0" u="none" strike="noStrike" cap="none" dirty="0" smtClean="0">
                          <a:solidFill>
                            <a:schemeClr val="tx1"/>
                          </a:solidFill>
                          <a:latin typeface="+mn-lt"/>
                          <a:ea typeface="+mn-ea"/>
                          <a:cs typeface="+mn-cs"/>
                          <a:sym typeface="Arial"/>
                        </a:rPr>
                        <a:t> Augmented Reality (AR)</a:t>
                      </a: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smtClean="0">
                          <a:solidFill>
                            <a:schemeClr val="tx1"/>
                          </a:solidFill>
                          <a:latin typeface="+mn-lt"/>
                          <a:ea typeface="+mn-ea"/>
                          <a:cs typeface="+mn-cs"/>
                          <a:sym typeface="Arial"/>
                        </a:rPr>
                        <a:t>A00202304430</a:t>
                      </a:r>
                    </a:p>
                    <a:p>
                      <a:pPr marR="0" algn="l" rtl="0">
                        <a:lnSpc>
                          <a:spcPct val="100000"/>
                        </a:lnSpc>
                        <a:spcBef>
                          <a:spcPts val="0"/>
                        </a:spcBef>
                        <a:spcAft>
                          <a:spcPts val="0"/>
                        </a:spcAft>
                        <a:buClr>
                          <a:srgbClr val="000000"/>
                        </a:buClr>
                        <a:buFont typeface="Arial"/>
                      </a:pP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898013116"/>
                  </a:ext>
                </a:extLst>
              </a:tr>
              <a:tr h="381000">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D" sz="1100" b="0" i="0" u="none" strike="noStrike" cap="none" dirty="0" smtClean="0">
                          <a:solidFill>
                            <a:schemeClr val="tx1"/>
                          </a:solidFill>
                          <a:latin typeface="+mn-lt"/>
                          <a:ea typeface="+mn-ea"/>
                          <a:cs typeface="+mn-cs"/>
                          <a:sym typeface="Arial"/>
                        </a:rPr>
                        <a:t>Ari </a:t>
                      </a:r>
                      <a:r>
                        <a:rPr lang="en-ID" sz="1100" b="0" i="0" u="none" strike="noStrike" cap="none" dirty="0" err="1" smtClean="0">
                          <a:solidFill>
                            <a:schemeClr val="tx1"/>
                          </a:solidFill>
                          <a:latin typeface="+mn-lt"/>
                          <a:ea typeface="+mn-ea"/>
                          <a:cs typeface="+mn-cs"/>
                          <a:sym typeface="Arial"/>
                        </a:rPr>
                        <a:t>Dwi</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Krisbianto</a:t>
                      </a:r>
                      <a:r>
                        <a:rPr lang="en-ID" sz="1100" b="0" i="0" u="none" strike="noStrike" cap="none" dirty="0" smtClean="0">
                          <a:solidFill>
                            <a:schemeClr val="tx1"/>
                          </a:solidFill>
                          <a:latin typeface="+mn-lt"/>
                          <a:ea typeface="+mn-ea"/>
                          <a:cs typeface="+mn-cs"/>
                          <a:sym typeface="Arial"/>
                        </a:rPr>
                        <a:t>, S.T., M.Ds.</a:t>
                      </a:r>
                    </a:p>
                  </a:txBody>
                  <a:tcPr marL="47625" marR="47625" marT="0" marB="0"/>
                </a:tc>
                <a:tc>
                  <a:txBody>
                    <a:bodyPr/>
                    <a:lstStyle/>
                    <a:p>
                      <a:pPr marR="0" algn="l" rtl="0" fontAlgn="t">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  Stool </a:t>
                      </a:r>
                      <a:r>
                        <a:rPr lang="en-US" sz="1100" b="0" i="0" u="none" strike="noStrike" cap="none" dirty="0" err="1">
                          <a:solidFill>
                            <a:schemeClr val="tx1"/>
                          </a:solidFill>
                          <a:latin typeface="+mn-lt"/>
                          <a:ea typeface="+mn-ea"/>
                          <a:cs typeface="+mn-cs"/>
                          <a:sym typeface="Arial"/>
                        </a:rPr>
                        <a:t>Bambu</a:t>
                      </a:r>
                      <a:r>
                        <a:rPr lang="en-US" sz="1100" b="0" i="0" u="none" strike="noStrike" cap="none" dirty="0">
                          <a:solidFill>
                            <a:schemeClr val="tx1"/>
                          </a:solidFill>
                          <a:latin typeface="+mn-lt"/>
                          <a:ea typeface="+mn-ea"/>
                          <a:cs typeface="+mn-cs"/>
                          <a:sym typeface="Arial"/>
                        </a:rPr>
                        <a:t> </a:t>
                      </a:r>
                      <a:r>
                        <a:rPr lang="en-US" sz="1100" b="0" i="0" u="none" strike="noStrike" cap="none" dirty="0" err="1">
                          <a:solidFill>
                            <a:schemeClr val="tx1"/>
                          </a:solidFill>
                          <a:latin typeface="+mn-lt"/>
                          <a:ea typeface="+mn-ea"/>
                          <a:cs typeface="+mn-cs"/>
                          <a:sym typeface="Arial"/>
                        </a:rPr>
                        <a:t>Bergaya</a:t>
                      </a:r>
                      <a:r>
                        <a:rPr lang="en-US" sz="1100" b="0" i="0" u="none" strike="noStrike" cap="none" dirty="0">
                          <a:solidFill>
                            <a:schemeClr val="tx1"/>
                          </a:solidFill>
                          <a:latin typeface="+mn-lt"/>
                          <a:ea typeface="+mn-ea"/>
                          <a:cs typeface="+mn-cs"/>
                          <a:sym typeface="Arial"/>
                        </a:rPr>
                        <a:t> </a:t>
                      </a:r>
                      <a:r>
                        <a:rPr lang="en-US" sz="1100" b="0" i="0" u="none" strike="noStrike" cap="none" dirty="0" err="1">
                          <a:solidFill>
                            <a:schemeClr val="tx1"/>
                          </a:solidFill>
                          <a:latin typeface="+mn-lt"/>
                          <a:ea typeface="+mn-ea"/>
                          <a:cs typeface="+mn-cs"/>
                          <a:sym typeface="Arial"/>
                        </a:rPr>
                        <a:t>Kontemporer</a:t>
                      </a:r>
                      <a:endParaRPr lang="en-US" sz="1100" b="0" i="0" u="none" strike="noStrike" cap="none" dirty="0">
                        <a:solidFill>
                          <a:schemeClr val="tx1"/>
                        </a:solidFill>
                        <a:latin typeface="+mn-lt"/>
                        <a:ea typeface="+mn-ea"/>
                        <a:cs typeface="+mn-cs"/>
                        <a:sym typeface="Arial"/>
                      </a:endParaRPr>
                    </a:p>
                  </a:txBody>
                  <a:tcPr marL="9525" marR="9525" marT="9525" marB="0"/>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baseline="0" dirty="0" smtClean="0">
                          <a:solidFill>
                            <a:schemeClr val="tx1"/>
                          </a:solidFill>
                          <a:latin typeface="+mn-lt"/>
                          <a:ea typeface="+mn-ea"/>
                          <a:cs typeface="+mn-cs"/>
                          <a:sym typeface="Arial"/>
                        </a:rPr>
                        <a:t> </a:t>
                      </a:r>
                      <a:r>
                        <a:rPr lang="en-US" sz="1100" b="0" i="0" u="none" strike="noStrike" cap="none" baseline="0"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A00202302487</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4035672465"/>
                  </a:ext>
                </a:extLst>
              </a:tr>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Primaditya</a:t>
                      </a:r>
                      <a:r>
                        <a:rPr lang="en-ID" sz="1100" b="0" i="0" u="none" strike="noStrike" cap="none" baseline="0" dirty="0" smtClean="0">
                          <a:solidFill>
                            <a:schemeClr val="tx1"/>
                          </a:solidFill>
                          <a:latin typeface="+mn-lt"/>
                          <a:ea typeface="+mn-ea"/>
                          <a:cs typeface="+mn-cs"/>
                          <a:sym typeface="Arial"/>
                        </a:rPr>
                        <a:t> Hakim, </a:t>
                      </a:r>
                      <a:r>
                        <a:rPr lang="en-ID" sz="1100" b="0" i="0" u="none" strike="noStrike" cap="none" baseline="0" dirty="0" err="1" smtClean="0">
                          <a:solidFill>
                            <a:schemeClr val="tx1"/>
                          </a:solidFill>
                          <a:latin typeface="+mn-lt"/>
                          <a:ea typeface="+mn-ea"/>
                          <a:cs typeface="+mn-cs"/>
                          <a:sym typeface="Arial"/>
                        </a:rPr>
                        <a:t>S.Sn</a:t>
                      </a:r>
                      <a:r>
                        <a:rPr lang="en-ID" sz="1100" b="0" i="0" u="none" strike="noStrike" cap="none" baseline="0" dirty="0" smtClean="0">
                          <a:solidFill>
                            <a:schemeClr val="tx1"/>
                          </a:solidFill>
                          <a:latin typeface="+mn-lt"/>
                          <a:ea typeface="+mn-ea"/>
                          <a:cs typeface="+mn-cs"/>
                          <a:sym typeface="Arial"/>
                        </a:rPr>
                        <a:t>., M.Ds.</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sv-SE" sz="1100" b="0" i="0" u="none" strike="noStrike" cap="none" dirty="0" smtClean="0">
                          <a:solidFill>
                            <a:schemeClr val="tx1"/>
                          </a:solidFill>
                          <a:latin typeface="+mn-lt"/>
                          <a:ea typeface="+mn-ea"/>
                          <a:cs typeface="+mn-cs"/>
                          <a:sym typeface="Arial"/>
                        </a:rPr>
                        <a:t>Produk Alat Belajar Terapi Autism</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A00202302492</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020354290"/>
                  </a:ext>
                </a:extLst>
              </a:tr>
            </a:tbl>
          </a:graphicData>
        </a:graphic>
      </p:graphicFrame>
    </p:spTree>
    <p:extLst>
      <p:ext uri="{BB962C8B-B14F-4D97-AF65-F5344CB8AC3E}">
        <p14:creationId xmlns:p14="http://schemas.microsoft.com/office/powerpoint/2010/main" val="351604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00EE-B573-AE4E-B1AF-23CD3BB20AFF}"/>
              </a:ext>
            </a:extLst>
          </p:cNvPr>
          <p:cNvSpPr>
            <a:spLocks noGrp="1"/>
          </p:cNvSpPr>
          <p:nvPr>
            <p:ph type="title"/>
          </p:nvPr>
        </p:nvSpPr>
        <p:spPr>
          <a:xfrm>
            <a:off x="286891" y="112643"/>
            <a:ext cx="8520600" cy="572700"/>
          </a:xfrm>
        </p:spPr>
        <p:txBody>
          <a:bodyPr>
            <a:normAutofit fontScale="90000"/>
          </a:bodyPr>
          <a:lstStyle/>
          <a:p>
            <a:r>
              <a:rPr lang="en-US" dirty="0" smtClean="0"/>
              <a:t>HKI</a:t>
            </a:r>
            <a:endParaRPr lang="en-US" dirty="0"/>
          </a:p>
        </p:txBody>
      </p:sp>
      <p:graphicFrame>
        <p:nvGraphicFramePr>
          <p:cNvPr id="4" name="Table 4">
            <a:extLst>
              <a:ext uri="{FF2B5EF4-FFF2-40B4-BE49-F238E27FC236}">
                <a16:creationId xmlns:a16="http://schemas.microsoft.com/office/drawing/2014/main" id="{3D4AF9C6-9FA5-8C4A-A200-AD2001762843}"/>
              </a:ext>
            </a:extLst>
          </p:cNvPr>
          <p:cNvGraphicFramePr>
            <a:graphicFrameLocks noGrp="1"/>
          </p:cNvGraphicFramePr>
          <p:nvPr>
            <p:extLst>
              <p:ext uri="{D42A27DB-BD31-4B8C-83A1-F6EECF244321}">
                <p14:modId xmlns:p14="http://schemas.microsoft.com/office/powerpoint/2010/main" val="1533692258"/>
              </p:ext>
            </p:extLst>
          </p:nvPr>
        </p:nvGraphicFramePr>
        <p:xfrm>
          <a:off x="396949" y="685344"/>
          <a:ext cx="8300485" cy="3592016"/>
        </p:xfrm>
        <a:graphic>
          <a:graphicData uri="http://schemas.openxmlformats.org/drawingml/2006/table">
            <a:tbl>
              <a:tblPr firstRow="1" bandRow="1">
                <a:tableStyleId>{5940675A-B579-460E-94D1-54222C63F5DA}</a:tableStyleId>
              </a:tblPr>
              <a:tblGrid>
                <a:gridCol w="593651">
                  <a:extLst>
                    <a:ext uri="{9D8B030D-6E8A-4147-A177-3AD203B41FA5}">
                      <a16:colId xmlns:a16="http://schemas.microsoft.com/office/drawing/2014/main" val="3753248098"/>
                    </a:ext>
                  </a:extLst>
                </a:gridCol>
                <a:gridCol w="1943100">
                  <a:extLst>
                    <a:ext uri="{9D8B030D-6E8A-4147-A177-3AD203B41FA5}">
                      <a16:colId xmlns:a16="http://schemas.microsoft.com/office/drawing/2014/main" val="1935607408"/>
                    </a:ext>
                  </a:extLst>
                </a:gridCol>
                <a:gridCol w="3276600">
                  <a:extLst>
                    <a:ext uri="{9D8B030D-6E8A-4147-A177-3AD203B41FA5}">
                      <a16:colId xmlns:a16="http://schemas.microsoft.com/office/drawing/2014/main" val="3520883602"/>
                    </a:ext>
                  </a:extLst>
                </a:gridCol>
                <a:gridCol w="1270000">
                  <a:extLst>
                    <a:ext uri="{9D8B030D-6E8A-4147-A177-3AD203B41FA5}">
                      <a16:colId xmlns:a16="http://schemas.microsoft.com/office/drawing/2014/main" val="1891468629"/>
                    </a:ext>
                  </a:extLst>
                </a:gridCol>
                <a:gridCol w="1217134">
                  <a:extLst>
                    <a:ext uri="{9D8B030D-6E8A-4147-A177-3AD203B41FA5}">
                      <a16:colId xmlns:a16="http://schemas.microsoft.com/office/drawing/2014/main" val="1200074675"/>
                    </a:ext>
                  </a:extLst>
                </a:gridCol>
              </a:tblGrid>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err="1">
                          <a:solidFill>
                            <a:schemeClr val="tx1"/>
                          </a:solidFill>
                          <a:latin typeface="+mn-lt"/>
                          <a:ea typeface="+mn-ea"/>
                          <a:cs typeface="+mn-cs"/>
                          <a:sym typeface="Arial"/>
                        </a:rPr>
                        <a:t>Tahun</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Nama Inventor</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Judul</a:t>
                      </a:r>
                      <a:r>
                        <a:rPr lang="en-US" sz="1100" b="0" i="0" u="none" strike="noStrike" cap="none" dirty="0" smtClean="0">
                          <a:solidFill>
                            <a:schemeClr val="tx1"/>
                          </a:solidFill>
                          <a:latin typeface="+mn-lt"/>
                          <a:ea typeface="+mn-ea"/>
                          <a:cs typeface="+mn-cs"/>
                          <a:sym typeface="Arial"/>
                        </a:rPr>
                        <a:t> HKI/ Paten</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Jenis</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No. </a:t>
                      </a:r>
                      <a:r>
                        <a:rPr lang="en-US" sz="1100" b="0" i="0" u="none" strike="noStrike" cap="none" dirty="0" err="1" smtClean="0">
                          <a:solidFill>
                            <a:schemeClr val="tx1"/>
                          </a:solidFill>
                          <a:latin typeface="+mn-lt"/>
                          <a:ea typeface="+mn-ea"/>
                          <a:cs typeface="+mn-cs"/>
                          <a:sym typeface="Arial"/>
                        </a:rPr>
                        <a:t>Permohonan</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2276819579"/>
                  </a:ext>
                </a:extLst>
              </a:tr>
              <a:tr h="481195">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Primaditya</a:t>
                      </a:r>
                      <a:r>
                        <a:rPr lang="en-ID" sz="1100" b="0" i="0" u="none" strike="noStrike" cap="none" baseline="0" dirty="0" smtClean="0">
                          <a:solidFill>
                            <a:schemeClr val="tx1"/>
                          </a:solidFill>
                          <a:latin typeface="+mn-lt"/>
                          <a:ea typeface="+mn-ea"/>
                          <a:cs typeface="+mn-cs"/>
                          <a:sym typeface="Arial"/>
                        </a:rPr>
                        <a:t> Hakim, </a:t>
                      </a:r>
                      <a:r>
                        <a:rPr lang="en-ID" sz="1100" b="0" i="0" u="none" strike="noStrike" cap="none" baseline="0" dirty="0" err="1" smtClean="0">
                          <a:solidFill>
                            <a:schemeClr val="tx1"/>
                          </a:solidFill>
                          <a:latin typeface="+mn-lt"/>
                          <a:ea typeface="+mn-ea"/>
                          <a:cs typeface="+mn-cs"/>
                          <a:sym typeface="Arial"/>
                        </a:rPr>
                        <a:t>S.Sn</a:t>
                      </a:r>
                      <a:r>
                        <a:rPr lang="en-ID" sz="1100" b="0" i="0" u="none" strike="noStrike" cap="none" baseline="0" dirty="0" smtClean="0">
                          <a:solidFill>
                            <a:schemeClr val="tx1"/>
                          </a:solidFill>
                          <a:latin typeface="+mn-lt"/>
                          <a:ea typeface="+mn-ea"/>
                          <a:cs typeface="+mn-cs"/>
                          <a:sym typeface="Arial"/>
                        </a:rPr>
                        <a:t>., M.Ds.</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sv-SE" sz="1100" b="0" i="0" u="none" strike="noStrike" cap="none" dirty="0" smtClean="0">
                          <a:solidFill>
                            <a:schemeClr val="tx1"/>
                          </a:solidFill>
                          <a:latin typeface="+mn-lt"/>
                          <a:ea typeface="+mn-ea"/>
                          <a:cs typeface="+mn-cs"/>
                          <a:sym typeface="Arial"/>
                        </a:rPr>
                        <a:t>Anting Batu Akik Eunoia</a:t>
                      </a:r>
                      <a:endParaRPr lang="en-US" sz="1100" b="0" i="0" u="none" strike="noStrike" cap="none" dirty="0">
                        <a:solidFill>
                          <a:schemeClr val="tx1"/>
                        </a:solidFill>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A00202302492</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510025751"/>
                  </a:ext>
                </a:extLst>
              </a:tr>
              <a:tr h="485380">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Primaditya</a:t>
                      </a:r>
                      <a:r>
                        <a:rPr lang="en-ID" sz="1100" b="0" i="0" u="none" strike="noStrike" cap="none" baseline="0" dirty="0" smtClean="0">
                          <a:solidFill>
                            <a:schemeClr val="tx1"/>
                          </a:solidFill>
                          <a:latin typeface="+mn-lt"/>
                          <a:ea typeface="+mn-ea"/>
                          <a:cs typeface="+mn-cs"/>
                          <a:sym typeface="Arial"/>
                        </a:rPr>
                        <a:t> Hakim, </a:t>
                      </a:r>
                      <a:r>
                        <a:rPr lang="en-ID" sz="1100" b="0" i="0" u="none" strike="noStrike" cap="none" baseline="0" dirty="0" err="1" smtClean="0">
                          <a:solidFill>
                            <a:schemeClr val="tx1"/>
                          </a:solidFill>
                          <a:latin typeface="+mn-lt"/>
                          <a:ea typeface="+mn-ea"/>
                          <a:cs typeface="+mn-cs"/>
                          <a:sym typeface="Arial"/>
                        </a:rPr>
                        <a:t>S.Sn</a:t>
                      </a:r>
                      <a:r>
                        <a:rPr lang="en-ID" sz="1100" b="0" i="0" u="none" strike="noStrike" cap="none" baseline="0" dirty="0" smtClean="0">
                          <a:solidFill>
                            <a:schemeClr val="tx1"/>
                          </a:solidFill>
                          <a:latin typeface="+mn-lt"/>
                          <a:ea typeface="+mn-ea"/>
                          <a:cs typeface="+mn-cs"/>
                          <a:sym typeface="Arial"/>
                        </a:rPr>
                        <a:t>., M.Ds.</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sv-SE" sz="1100" b="0" i="0" u="none" strike="noStrike" cap="none" dirty="0" smtClean="0">
                          <a:solidFill>
                            <a:schemeClr val="tx1"/>
                          </a:solidFill>
                          <a:latin typeface="+mn-lt"/>
                          <a:ea typeface="+mn-ea"/>
                          <a:cs typeface="+mn-cs"/>
                          <a:sym typeface="Arial"/>
                        </a:rPr>
                        <a:t>Liontin Berlian menggunakan Teknik Filigri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A00202302492</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266090384"/>
                  </a:ext>
                </a:extLst>
              </a:tr>
              <a:tr h="393700">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Primaditya</a:t>
                      </a:r>
                      <a:r>
                        <a:rPr lang="en-ID" sz="1100" b="0" i="0" u="none" strike="noStrike" cap="none" baseline="0" dirty="0" smtClean="0">
                          <a:solidFill>
                            <a:schemeClr val="tx1"/>
                          </a:solidFill>
                          <a:latin typeface="+mn-lt"/>
                          <a:ea typeface="+mn-ea"/>
                          <a:cs typeface="+mn-cs"/>
                          <a:sym typeface="Arial"/>
                        </a:rPr>
                        <a:t> Hakim, </a:t>
                      </a:r>
                      <a:r>
                        <a:rPr lang="en-ID" sz="1100" b="0" i="0" u="none" strike="noStrike" cap="none" baseline="0" dirty="0" err="1" smtClean="0">
                          <a:solidFill>
                            <a:schemeClr val="tx1"/>
                          </a:solidFill>
                          <a:latin typeface="+mn-lt"/>
                          <a:ea typeface="+mn-ea"/>
                          <a:cs typeface="+mn-cs"/>
                          <a:sym typeface="Arial"/>
                        </a:rPr>
                        <a:t>S.Sn</a:t>
                      </a:r>
                      <a:r>
                        <a:rPr lang="en-ID" sz="1100" b="0" i="0" u="none" strike="noStrike" cap="none" baseline="0" dirty="0" smtClean="0">
                          <a:solidFill>
                            <a:schemeClr val="tx1"/>
                          </a:solidFill>
                          <a:latin typeface="+mn-lt"/>
                          <a:ea typeface="+mn-ea"/>
                          <a:cs typeface="+mn-cs"/>
                          <a:sym typeface="Arial"/>
                        </a:rPr>
                        <a:t>., M.Ds.</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Mangkok</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Skala</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Suasana</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Hati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A00202305189</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1188490261"/>
                  </a:ext>
                </a:extLst>
              </a:tr>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Primaditya</a:t>
                      </a:r>
                      <a:r>
                        <a:rPr lang="en-ID" sz="1100" b="0" i="0" u="none" strike="noStrike" cap="none" baseline="0" dirty="0" smtClean="0">
                          <a:solidFill>
                            <a:schemeClr val="tx1"/>
                          </a:solidFill>
                          <a:latin typeface="+mn-lt"/>
                          <a:ea typeface="+mn-ea"/>
                          <a:cs typeface="+mn-cs"/>
                          <a:sym typeface="Arial"/>
                        </a:rPr>
                        <a:t> Hakim, </a:t>
                      </a:r>
                      <a:r>
                        <a:rPr lang="en-ID" sz="1100" b="0" i="0" u="none" strike="noStrike" cap="none" baseline="0" dirty="0" err="1" smtClean="0">
                          <a:solidFill>
                            <a:schemeClr val="tx1"/>
                          </a:solidFill>
                          <a:latin typeface="+mn-lt"/>
                          <a:ea typeface="+mn-ea"/>
                          <a:cs typeface="+mn-cs"/>
                          <a:sym typeface="Arial"/>
                        </a:rPr>
                        <a:t>S.Sn</a:t>
                      </a:r>
                      <a:r>
                        <a:rPr lang="en-ID" sz="1100" b="0" i="0" u="none" strike="noStrike" cap="none" baseline="0" dirty="0" smtClean="0">
                          <a:solidFill>
                            <a:schemeClr val="tx1"/>
                          </a:solidFill>
                          <a:latin typeface="+mn-lt"/>
                          <a:ea typeface="+mn-ea"/>
                          <a:cs typeface="+mn-cs"/>
                          <a:sym typeface="Arial"/>
                        </a:rPr>
                        <a:t>., M.Ds.</a:t>
                      </a:r>
                      <a:endParaRPr lang="en-ID" sz="1100" b="0" i="0" u="none" strike="noStrike" cap="none" dirty="0" smtClean="0">
                        <a:solidFill>
                          <a:schemeClr val="tx1"/>
                        </a:solidFill>
                        <a:latin typeface="+mn-lt"/>
                        <a:ea typeface="+mn-ea"/>
                        <a:cs typeface="+mn-cs"/>
                        <a:sym typeface="Arial"/>
                      </a:endParaRPr>
                    </a:p>
                    <a:p>
                      <a:pPr marR="0" algn="l" rtl="0">
                        <a:lnSpc>
                          <a:spcPct val="100000"/>
                        </a:lnSpc>
                        <a:spcBef>
                          <a:spcPts val="0"/>
                        </a:spcBef>
                        <a:spcAft>
                          <a:spcPts val="0"/>
                        </a:spcAft>
                        <a:buClr>
                          <a:srgbClr val="000000"/>
                        </a:buClr>
                        <a:buFont typeface="Arial"/>
                      </a:pP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Produk</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Permainan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Teka</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Teki</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Bermagnet</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A00202302493</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153382387"/>
                  </a:ext>
                </a:extLst>
              </a:tr>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Primaditya</a:t>
                      </a:r>
                      <a:r>
                        <a:rPr lang="en-ID" sz="1100" b="0" i="0" u="none" strike="noStrike" cap="none" baseline="0" dirty="0" smtClean="0">
                          <a:solidFill>
                            <a:schemeClr val="tx1"/>
                          </a:solidFill>
                          <a:latin typeface="+mn-lt"/>
                          <a:ea typeface="+mn-ea"/>
                          <a:cs typeface="+mn-cs"/>
                          <a:sym typeface="Arial"/>
                        </a:rPr>
                        <a:t> Hakim, </a:t>
                      </a:r>
                      <a:r>
                        <a:rPr lang="en-ID" sz="1100" b="0" i="0" u="none" strike="noStrike" cap="none" baseline="0" dirty="0" err="1" smtClean="0">
                          <a:solidFill>
                            <a:schemeClr val="tx1"/>
                          </a:solidFill>
                          <a:latin typeface="+mn-lt"/>
                          <a:ea typeface="+mn-ea"/>
                          <a:cs typeface="+mn-cs"/>
                          <a:sym typeface="Arial"/>
                        </a:rPr>
                        <a:t>S.Sn</a:t>
                      </a:r>
                      <a:r>
                        <a:rPr lang="en-ID" sz="1100" b="0" i="0" u="none" strike="noStrike" cap="none" baseline="0" dirty="0" smtClean="0">
                          <a:solidFill>
                            <a:schemeClr val="tx1"/>
                          </a:solidFill>
                          <a:latin typeface="+mn-lt"/>
                          <a:ea typeface="+mn-ea"/>
                          <a:cs typeface="+mn-cs"/>
                          <a:sym typeface="Arial"/>
                        </a:rPr>
                        <a:t>., M.Ds.</a:t>
                      </a:r>
                      <a:endParaRPr lang="en-ID" sz="1100" b="0" i="0" u="none" strike="noStrike" cap="none" dirty="0" smtClean="0">
                        <a:solidFill>
                          <a:schemeClr val="tx1"/>
                        </a:solidFill>
                        <a:latin typeface="+mn-lt"/>
                        <a:ea typeface="+mn-ea"/>
                        <a:cs typeface="+mn-cs"/>
                        <a:sym typeface="Arial"/>
                      </a:endParaRPr>
                    </a:p>
                    <a:p>
                      <a:pPr marR="0" algn="l" rtl="0">
                        <a:lnSpc>
                          <a:spcPct val="100000"/>
                        </a:lnSpc>
                        <a:spcBef>
                          <a:spcPts val="0"/>
                        </a:spcBef>
                        <a:spcAft>
                          <a:spcPts val="0"/>
                        </a:spcAft>
                        <a:buClr>
                          <a:srgbClr val="000000"/>
                        </a:buClr>
                        <a:buFont typeface="Arial"/>
                      </a:pP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err="1" smtClean="0">
                          <a:solidFill>
                            <a:schemeClr val="tx1"/>
                          </a:solidFill>
                          <a:latin typeface="+mn-lt"/>
                          <a:ea typeface="+mn-ea"/>
                          <a:cs typeface="+mn-cs"/>
                          <a:sym typeface="Arial"/>
                        </a:rPr>
                        <a:t>Produk</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Mainan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Makhluk</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Mitologi</a:t>
                      </a:r>
                      <a:r>
                        <a:rPr lang="en-US" sz="1100" b="0" i="0" u="none" strike="noStrike" cap="none" dirty="0" smtClean="0">
                          <a:solidFill>
                            <a:schemeClr val="tx1"/>
                          </a:solidFill>
                          <a:latin typeface="+mn-lt"/>
                          <a:ea typeface="+mn-ea"/>
                          <a:cs typeface="+mn-cs"/>
                          <a:sym typeface="Arial"/>
                        </a:rPr>
                        <a:t> Resin Art</a:t>
                      </a: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A00202304737</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898013116"/>
                  </a:ext>
                </a:extLst>
              </a:tr>
              <a:tr h="381000">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Andhika</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Estiyono</a:t>
                      </a:r>
                      <a:r>
                        <a:rPr lang="en-ID" sz="1100" b="0" i="0" u="none" strike="noStrike" cap="none" dirty="0" smtClean="0">
                          <a:solidFill>
                            <a:schemeClr val="tx1"/>
                          </a:solidFill>
                          <a:latin typeface="+mn-lt"/>
                          <a:ea typeface="+mn-ea"/>
                          <a:cs typeface="+mn-cs"/>
                          <a:sym typeface="Arial"/>
                        </a:rPr>
                        <a:t>, S.T.,</a:t>
                      </a:r>
                      <a:r>
                        <a:rPr lang="en-ID" sz="1100" b="0" i="0" u="none" strike="noStrike" cap="none" baseline="0" dirty="0" smtClean="0">
                          <a:solidFill>
                            <a:schemeClr val="tx1"/>
                          </a:solidFill>
                          <a:latin typeface="+mn-lt"/>
                          <a:ea typeface="+mn-ea"/>
                          <a:cs typeface="+mn-cs"/>
                          <a:sym typeface="Arial"/>
                        </a:rPr>
                        <a:t> M.T. </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fontAlgn="t">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  </a:t>
                      </a:r>
                      <a:r>
                        <a:rPr lang="sv-SE" sz="1100" b="0" i="0" u="none" strike="noStrike" cap="none" dirty="0" smtClean="0">
                          <a:solidFill>
                            <a:schemeClr val="tx1"/>
                          </a:solidFill>
                          <a:latin typeface="+mn-lt"/>
                          <a:ea typeface="+mn-ea"/>
                          <a:cs typeface="+mn-cs"/>
                          <a:sym typeface="Arial"/>
                        </a:rPr>
                        <a:t>Produk Alat Berkebun Pintar Lahan Hunian</a:t>
                      </a:r>
                      <a:r>
                        <a:rPr lang="sv-SE" sz="1100" b="0" i="0" u="none" strike="noStrike" cap="none" baseline="0" dirty="0" smtClean="0">
                          <a:solidFill>
                            <a:schemeClr val="tx1"/>
                          </a:solidFill>
                          <a:latin typeface="+mn-lt"/>
                          <a:ea typeface="+mn-ea"/>
                          <a:cs typeface="+mn-cs"/>
                          <a:sym typeface="Arial"/>
                        </a:rPr>
                        <a:t> </a:t>
                      </a:r>
                      <a:r>
                        <a:rPr lang="sv-SE" sz="1100" b="0" i="0" u="none" strike="noStrike" cap="none" dirty="0" smtClean="0">
                          <a:solidFill>
                            <a:schemeClr val="tx1"/>
                          </a:solidFill>
                          <a:latin typeface="+mn-lt"/>
                          <a:ea typeface="+mn-ea"/>
                          <a:cs typeface="+mn-cs"/>
                          <a:sym typeface="Arial"/>
                        </a:rPr>
                        <a:t>Terbatas</a:t>
                      </a:r>
                      <a:endParaRPr lang="en-US" sz="1100" b="0" i="0" u="none" strike="noStrike" cap="none" dirty="0">
                        <a:solidFill>
                          <a:schemeClr val="tx1"/>
                        </a:solidFill>
                        <a:latin typeface="+mn-lt"/>
                        <a:ea typeface="+mn-ea"/>
                        <a:cs typeface="+mn-cs"/>
                        <a:sym typeface="Arial"/>
                      </a:endParaRPr>
                    </a:p>
                  </a:txBody>
                  <a:tcPr marL="9525" marR="9525" marT="9525" marB="0"/>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baseline="0" dirty="0" smtClean="0">
                          <a:solidFill>
                            <a:schemeClr val="tx1"/>
                          </a:solidFill>
                          <a:latin typeface="+mn-lt"/>
                          <a:ea typeface="+mn-ea"/>
                          <a:cs typeface="+mn-cs"/>
                          <a:sym typeface="Arial"/>
                        </a:rPr>
                        <a:t> </a:t>
                      </a:r>
                      <a:r>
                        <a:rPr lang="en-US" sz="1100" b="0" i="0" u="none" strike="noStrike" cap="none" baseline="0"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A00202302490</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4035672465"/>
                  </a:ext>
                </a:extLst>
              </a:tr>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Andhika</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Estiyono</a:t>
                      </a:r>
                      <a:r>
                        <a:rPr lang="en-ID" sz="1100" b="0" i="0" u="none" strike="noStrike" cap="none" dirty="0" smtClean="0">
                          <a:solidFill>
                            <a:schemeClr val="tx1"/>
                          </a:solidFill>
                          <a:latin typeface="+mn-lt"/>
                          <a:ea typeface="+mn-ea"/>
                          <a:cs typeface="+mn-cs"/>
                          <a:sym typeface="Arial"/>
                        </a:rPr>
                        <a:t>, S.T.,</a:t>
                      </a:r>
                      <a:r>
                        <a:rPr lang="en-ID" sz="1100" b="0" i="0" u="none" strike="noStrike" cap="none" baseline="0" dirty="0" smtClean="0">
                          <a:solidFill>
                            <a:schemeClr val="tx1"/>
                          </a:solidFill>
                          <a:latin typeface="+mn-lt"/>
                          <a:ea typeface="+mn-ea"/>
                          <a:cs typeface="+mn-cs"/>
                          <a:sym typeface="Arial"/>
                        </a:rPr>
                        <a:t> M.T. </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sv-SE" sz="1100" b="0" i="0" u="none" strike="noStrike" cap="none" dirty="0" smtClean="0">
                          <a:solidFill>
                            <a:schemeClr val="tx1"/>
                          </a:solidFill>
                          <a:latin typeface="+mn-lt"/>
                          <a:ea typeface="+mn-ea"/>
                          <a:cs typeface="+mn-cs"/>
                          <a:sym typeface="Arial"/>
                        </a:rPr>
                        <a:t>Sepeda Listrik Kampus</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A00202302457</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020354290"/>
                  </a:ext>
                </a:extLst>
              </a:tr>
            </a:tbl>
          </a:graphicData>
        </a:graphic>
      </p:graphicFrame>
    </p:spTree>
    <p:extLst>
      <p:ext uri="{BB962C8B-B14F-4D97-AF65-F5344CB8AC3E}">
        <p14:creationId xmlns:p14="http://schemas.microsoft.com/office/powerpoint/2010/main" val="218469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00EE-B573-AE4E-B1AF-23CD3BB20AFF}"/>
              </a:ext>
            </a:extLst>
          </p:cNvPr>
          <p:cNvSpPr>
            <a:spLocks noGrp="1"/>
          </p:cNvSpPr>
          <p:nvPr>
            <p:ph type="title"/>
          </p:nvPr>
        </p:nvSpPr>
        <p:spPr>
          <a:xfrm>
            <a:off x="286891" y="112643"/>
            <a:ext cx="8520600" cy="572700"/>
          </a:xfrm>
        </p:spPr>
        <p:txBody>
          <a:bodyPr>
            <a:normAutofit fontScale="90000"/>
          </a:bodyPr>
          <a:lstStyle/>
          <a:p>
            <a:r>
              <a:rPr lang="en-US" dirty="0" smtClean="0"/>
              <a:t>HKI</a:t>
            </a:r>
            <a:endParaRPr lang="en-US" dirty="0"/>
          </a:p>
        </p:txBody>
      </p:sp>
      <p:graphicFrame>
        <p:nvGraphicFramePr>
          <p:cNvPr id="4" name="Table 4">
            <a:extLst>
              <a:ext uri="{FF2B5EF4-FFF2-40B4-BE49-F238E27FC236}">
                <a16:creationId xmlns:a16="http://schemas.microsoft.com/office/drawing/2014/main" id="{3D4AF9C6-9FA5-8C4A-A200-AD2001762843}"/>
              </a:ext>
            </a:extLst>
          </p:cNvPr>
          <p:cNvGraphicFramePr>
            <a:graphicFrameLocks noGrp="1"/>
          </p:cNvGraphicFramePr>
          <p:nvPr>
            <p:extLst>
              <p:ext uri="{D42A27DB-BD31-4B8C-83A1-F6EECF244321}">
                <p14:modId xmlns:p14="http://schemas.microsoft.com/office/powerpoint/2010/main" val="2611381950"/>
              </p:ext>
            </p:extLst>
          </p:nvPr>
        </p:nvGraphicFramePr>
        <p:xfrm>
          <a:off x="396949" y="685344"/>
          <a:ext cx="8300485" cy="3455558"/>
        </p:xfrm>
        <a:graphic>
          <a:graphicData uri="http://schemas.openxmlformats.org/drawingml/2006/table">
            <a:tbl>
              <a:tblPr firstRow="1" bandRow="1">
                <a:tableStyleId>{5940675A-B579-460E-94D1-54222C63F5DA}</a:tableStyleId>
              </a:tblPr>
              <a:tblGrid>
                <a:gridCol w="593651">
                  <a:extLst>
                    <a:ext uri="{9D8B030D-6E8A-4147-A177-3AD203B41FA5}">
                      <a16:colId xmlns:a16="http://schemas.microsoft.com/office/drawing/2014/main" val="3753248098"/>
                    </a:ext>
                  </a:extLst>
                </a:gridCol>
                <a:gridCol w="1943100">
                  <a:extLst>
                    <a:ext uri="{9D8B030D-6E8A-4147-A177-3AD203B41FA5}">
                      <a16:colId xmlns:a16="http://schemas.microsoft.com/office/drawing/2014/main" val="1935607408"/>
                    </a:ext>
                  </a:extLst>
                </a:gridCol>
                <a:gridCol w="3276600">
                  <a:extLst>
                    <a:ext uri="{9D8B030D-6E8A-4147-A177-3AD203B41FA5}">
                      <a16:colId xmlns:a16="http://schemas.microsoft.com/office/drawing/2014/main" val="3520883602"/>
                    </a:ext>
                  </a:extLst>
                </a:gridCol>
                <a:gridCol w="1270000">
                  <a:extLst>
                    <a:ext uri="{9D8B030D-6E8A-4147-A177-3AD203B41FA5}">
                      <a16:colId xmlns:a16="http://schemas.microsoft.com/office/drawing/2014/main" val="1891468629"/>
                    </a:ext>
                  </a:extLst>
                </a:gridCol>
                <a:gridCol w="1217134">
                  <a:extLst>
                    <a:ext uri="{9D8B030D-6E8A-4147-A177-3AD203B41FA5}">
                      <a16:colId xmlns:a16="http://schemas.microsoft.com/office/drawing/2014/main" val="1200074675"/>
                    </a:ext>
                  </a:extLst>
                </a:gridCol>
              </a:tblGrid>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err="1">
                          <a:solidFill>
                            <a:schemeClr val="tx1"/>
                          </a:solidFill>
                          <a:latin typeface="+mn-lt"/>
                          <a:ea typeface="+mn-ea"/>
                          <a:cs typeface="+mn-cs"/>
                          <a:sym typeface="Arial"/>
                        </a:rPr>
                        <a:t>Tahun</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Nama Inventor</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Judul</a:t>
                      </a:r>
                      <a:r>
                        <a:rPr lang="en-US" sz="1100" b="0" i="0" u="none" strike="noStrike" cap="none" dirty="0" smtClean="0">
                          <a:solidFill>
                            <a:schemeClr val="tx1"/>
                          </a:solidFill>
                          <a:latin typeface="+mn-lt"/>
                          <a:ea typeface="+mn-ea"/>
                          <a:cs typeface="+mn-cs"/>
                          <a:sym typeface="Arial"/>
                        </a:rPr>
                        <a:t> HKI/ Paten</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Jenis</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No. </a:t>
                      </a:r>
                      <a:r>
                        <a:rPr lang="en-US" sz="1100" b="0" i="0" u="none" strike="noStrike" cap="none" dirty="0" err="1" smtClean="0">
                          <a:solidFill>
                            <a:schemeClr val="tx1"/>
                          </a:solidFill>
                          <a:latin typeface="+mn-lt"/>
                          <a:ea typeface="+mn-ea"/>
                          <a:cs typeface="+mn-cs"/>
                          <a:sym typeface="Arial"/>
                        </a:rPr>
                        <a:t>Permohonan</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2276819579"/>
                  </a:ext>
                </a:extLst>
              </a:tr>
              <a:tr h="481195">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Andhika</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Estiyono</a:t>
                      </a:r>
                      <a:r>
                        <a:rPr lang="en-ID" sz="1100" b="0" i="0" u="none" strike="noStrike" cap="none" dirty="0" smtClean="0">
                          <a:solidFill>
                            <a:schemeClr val="tx1"/>
                          </a:solidFill>
                          <a:latin typeface="+mn-lt"/>
                          <a:ea typeface="+mn-ea"/>
                          <a:cs typeface="+mn-cs"/>
                          <a:sym typeface="Arial"/>
                        </a:rPr>
                        <a:t>, S.T.,</a:t>
                      </a:r>
                      <a:r>
                        <a:rPr lang="en-ID" sz="1100" b="0" i="0" u="none" strike="noStrike" cap="none" baseline="0" dirty="0" smtClean="0">
                          <a:solidFill>
                            <a:schemeClr val="tx1"/>
                          </a:solidFill>
                          <a:latin typeface="+mn-lt"/>
                          <a:ea typeface="+mn-ea"/>
                          <a:cs typeface="+mn-cs"/>
                          <a:sym typeface="Arial"/>
                        </a:rPr>
                        <a:t> M.T</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sv-SE" sz="1100" b="0" i="0" u="none" strike="noStrike" cap="none" dirty="0" smtClean="0">
                          <a:solidFill>
                            <a:schemeClr val="tx1"/>
                          </a:solidFill>
                          <a:latin typeface="+mn-lt"/>
                          <a:ea typeface="+mn-ea"/>
                          <a:cs typeface="+mn-cs"/>
                          <a:sym typeface="Arial"/>
                        </a:rPr>
                        <a:t>Jam Tangan Mekanik Bergaya Pop</a:t>
                      </a:r>
                      <a:endParaRPr lang="en-US" sz="1100" b="0" i="0" u="none" strike="noStrike" cap="none" dirty="0">
                        <a:solidFill>
                          <a:schemeClr val="tx1"/>
                        </a:solidFill>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A00202302461</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510025751"/>
                  </a:ext>
                </a:extLst>
              </a:tr>
              <a:tr h="485380">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Andhika</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Estiyono</a:t>
                      </a:r>
                      <a:r>
                        <a:rPr lang="en-ID" sz="1100" b="0" i="0" u="none" strike="noStrike" cap="none" dirty="0" smtClean="0">
                          <a:solidFill>
                            <a:schemeClr val="tx1"/>
                          </a:solidFill>
                          <a:latin typeface="+mn-lt"/>
                          <a:ea typeface="+mn-ea"/>
                          <a:cs typeface="+mn-cs"/>
                          <a:sym typeface="Arial"/>
                        </a:rPr>
                        <a:t>, S.T.,</a:t>
                      </a:r>
                      <a:r>
                        <a:rPr lang="en-ID" sz="1100" b="0" i="0" u="none" strike="noStrike" cap="none" baseline="0" dirty="0" smtClean="0">
                          <a:solidFill>
                            <a:schemeClr val="tx1"/>
                          </a:solidFill>
                          <a:latin typeface="+mn-lt"/>
                          <a:ea typeface="+mn-ea"/>
                          <a:cs typeface="+mn-cs"/>
                          <a:sym typeface="Arial"/>
                        </a:rPr>
                        <a:t> M.T</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Jam </a:t>
                      </a:r>
                      <a:r>
                        <a:rPr lang="en-US" sz="1100" b="0" i="0" u="none" strike="noStrike" cap="none" dirty="0" err="1" smtClean="0">
                          <a:solidFill>
                            <a:schemeClr val="tx1"/>
                          </a:solidFill>
                          <a:latin typeface="+mn-lt"/>
                          <a:ea typeface="+mn-ea"/>
                          <a:cs typeface="+mn-cs"/>
                          <a:sym typeface="Arial"/>
                        </a:rPr>
                        <a:t>Tangan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dengan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Inovasi</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Pewarnaan</a:t>
                      </a:r>
                      <a:r>
                        <a:rPr lang="en-US" sz="1100" b="0" i="0" u="none" strike="noStrike" cap="none" dirty="0" smtClean="0">
                          <a:solidFill>
                            <a:schemeClr val="tx1"/>
                          </a:solidFill>
                          <a:latin typeface="+mn-lt"/>
                          <a:ea typeface="+mn-ea"/>
                          <a:cs typeface="+mn-cs"/>
                          <a:sym typeface="Arial"/>
                        </a:rPr>
                        <a:t> UV Photochromic</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A00202304741</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266090384"/>
                  </a:ext>
                </a:extLst>
              </a:tr>
              <a:tr h="393700">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Andhika</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Estiyono</a:t>
                      </a:r>
                      <a:r>
                        <a:rPr lang="en-ID" sz="1100" b="0" i="0" u="none" strike="noStrike" cap="none" dirty="0" smtClean="0">
                          <a:solidFill>
                            <a:schemeClr val="tx1"/>
                          </a:solidFill>
                          <a:latin typeface="+mn-lt"/>
                          <a:ea typeface="+mn-ea"/>
                          <a:cs typeface="+mn-cs"/>
                          <a:sym typeface="Arial"/>
                        </a:rPr>
                        <a:t>, S.T.,</a:t>
                      </a:r>
                      <a:r>
                        <a:rPr lang="en-ID" sz="1100" b="0" i="0" u="none" strike="noStrike" cap="none" baseline="0" dirty="0" smtClean="0">
                          <a:solidFill>
                            <a:schemeClr val="tx1"/>
                          </a:solidFill>
                          <a:latin typeface="+mn-lt"/>
                          <a:ea typeface="+mn-ea"/>
                          <a:cs typeface="+mn-cs"/>
                          <a:sym typeface="Arial"/>
                        </a:rPr>
                        <a:t> M.T</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Jam </a:t>
                      </a:r>
                      <a:r>
                        <a:rPr lang="en-US" sz="1100" b="0" i="0" u="none" strike="noStrike" cap="none" dirty="0" err="1" smtClean="0">
                          <a:solidFill>
                            <a:schemeClr val="tx1"/>
                          </a:solidFill>
                          <a:latin typeface="+mn-lt"/>
                          <a:ea typeface="+mn-ea"/>
                          <a:cs typeface="+mn-cs"/>
                          <a:sym typeface="Arial"/>
                        </a:rPr>
                        <a:t>Tangan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Kayu</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Berkonsep</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Weton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Jawa</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smtClean="0">
                          <a:solidFill>
                            <a:schemeClr val="tx1"/>
                          </a:solidFill>
                          <a:latin typeface="+mn-lt"/>
                          <a:ea typeface="+mn-ea"/>
                          <a:cs typeface="+mn-cs"/>
                          <a:sym typeface="Arial"/>
                        </a:rPr>
                        <a:t>A00202304730</a:t>
                      </a:r>
                    </a:p>
                    <a:p>
                      <a:pPr marR="0" algn="l" rtl="0">
                        <a:lnSpc>
                          <a:spcPct val="100000"/>
                        </a:lnSpc>
                        <a:spcBef>
                          <a:spcPts val="0"/>
                        </a:spcBef>
                        <a:spcAft>
                          <a:spcPts val="0"/>
                        </a:spcAft>
                        <a:buClr>
                          <a:srgbClr val="000000"/>
                        </a:buClr>
                        <a:buFont typeface="Arial"/>
                      </a:pP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1188490261"/>
                  </a:ext>
                </a:extLst>
              </a:tr>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err="1" smtClean="0">
                          <a:solidFill>
                            <a:schemeClr val="tx1"/>
                          </a:solidFill>
                          <a:latin typeface="+mn-lt"/>
                          <a:ea typeface="+mn-ea"/>
                          <a:cs typeface="+mn-cs"/>
                          <a:sym typeface="Arial"/>
                        </a:rPr>
                        <a:t>Andhika</a:t>
                      </a:r>
                      <a:r>
                        <a:rPr lang="en-ID" sz="1100" b="0" i="0" u="none" strike="noStrike" cap="none" dirty="0" smtClean="0">
                          <a:solidFill>
                            <a:schemeClr val="tx1"/>
                          </a:solidFill>
                          <a:latin typeface="+mn-lt"/>
                          <a:ea typeface="+mn-ea"/>
                          <a:cs typeface="+mn-cs"/>
                          <a:sym typeface="Arial"/>
                        </a:rPr>
                        <a:t> </a:t>
                      </a:r>
                      <a:r>
                        <a:rPr lang="en-ID" sz="1100" b="0" i="0" u="none" strike="noStrike" cap="none" dirty="0" err="1" smtClean="0">
                          <a:solidFill>
                            <a:schemeClr val="tx1"/>
                          </a:solidFill>
                          <a:latin typeface="+mn-lt"/>
                          <a:ea typeface="+mn-ea"/>
                          <a:cs typeface="+mn-cs"/>
                          <a:sym typeface="Arial"/>
                        </a:rPr>
                        <a:t>Estiyono</a:t>
                      </a:r>
                      <a:r>
                        <a:rPr lang="en-ID" sz="1100" b="0" i="0" u="none" strike="noStrike" cap="none" dirty="0" smtClean="0">
                          <a:solidFill>
                            <a:schemeClr val="tx1"/>
                          </a:solidFill>
                          <a:latin typeface="+mn-lt"/>
                          <a:ea typeface="+mn-ea"/>
                          <a:cs typeface="+mn-cs"/>
                          <a:sym typeface="Arial"/>
                        </a:rPr>
                        <a:t>, S.T.,</a:t>
                      </a:r>
                      <a:r>
                        <a:rPr lang="en-ID" sz="1100" b="0" i="0" u="none" strike="noStrike" cap="none" baseline="0" dirty="0" smtClean="0">
                          <a:solidFill>
                            <a:schemeClr val="tx1"/>
                          </a:solidFill>
                          <a:latin typeface="+mn-lt"/>
                          <a:ea typeface="+mn-ea"/>
                          <a:cs typeface="+mn-cs"/>
                          <a:sym typeface="Arial"/>
                        </a:rPr>
                        <a:t> M.T</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E-</a:t>
                      </a:r>
                      <a:r>
                        <a:rPr lang="en-US" sz="1100" b="0" i="0" u="none" strike="noStrike" cap="none" dirty="0" err="1" smtClean="0">
                          <a:solidFill>
                            <a:schemeClr val="tx1"/>
                          </a:solidFill>
                          <a:latin typeface="+mn-lt"/>
                          <a:ea typeface="+mn-ea"/>
                          <a:cs typeface="+mn-cs"/>
                          <a:sym typeface="Arial"/>
                        </a:rPr>
                        <a:t>Kendaraan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Truk</a:t>
                      </a:r>
                      <a:r>
                        <a:rPr lang="en-US" sz="1100" b="0" i="0" u="none" strike="noStrike" cap="none" dirty="0" smtClean="0">
                          <a:solidFill>
                            <a:schemeClr val="tx1"/>
                          </a:solidFill>
                          <a:latin typeface="+mn-lt"/>
                          <a:ea typeface="+mn-ea"/>
                          <a:cs typeface="+mn-cs"/>
                          <a:sym typeface="Arial"/>
                        </a:rPr>
                        <a:t> Kopi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A00202302459</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153382387"/>
                  </a:ext>
                </a:extLst>
              </a:tr>
              <a:tr h="418181">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2023</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ID" sz="1100" b="0" i="0" u="none" strike="noStrike" cap="none" dirty="0" smtClean="0">
                          <a:solidFill>
                            <a:schemeClr val="tx1"/>
                          </a:solidFill>
                          <a:latin typeface="+mn-lt"/>
                          <a:ea typeface="+mn-ea"/>
                          <a:cs typeface="+mn-cs"/>
                          <a:sym typeface="Arial"/>
                        </a:rPr>
                        <a:t>Audit</a:t>
                      </a:r>
                      <a:r>
                        <a:rPr lang="en-ID" sz="1100" b="0" i="0" u="none" strike="noStrike" cap="none" baseline="0" dirty="0" smtClean="0">
                          <a:solidFill>
                            <a:schemeClr val="tx1"/>
                          </a:solidFill>
                          <a:latin typeface="+mn-lt"/>
                          <a:ea typeface="+mn-ea"/>
                          <a:cs typeface="+mn-cs"/>
                          <a:sym typeface="Arial"/>
                        </a:rPr>
                        <a:t> </a:t>
                      </a:r>
                      <a:r>
                        <a:rPr lang="en-ID" sz="1100" b="0" i="0" u="none" strike="noStrike" cap="none" baseline="0" dirty="0" err="1" smtClean="0">
                          <a:solidFill>
                            <a:schemeClr val="tx1"/>
                          </a:solidFill>
                          <a:latin typeface="+mn-lt"/>
                          <a:ea typeface="+mn-ea"/>
                          <a:cs typeface="+mn-cs"/>
                          <a:sym typeface="Arial"/>
                        </a:rPr>
                        <a:t>Yulardi</a:t>
                      </a:r>
                      <a:r>
                        <a:rPr lang="en-ID" sz="1100" b="0" i="0" u="none" strike="noStrike" cap="none" baseline="0" dirty="0" smtClean="0">
                          <a:solidFill>
                            <a:schemeClr val="tx1"/>
                          </a:solidFill>
                          <a:latin typeface="+mn-lt"/>
                          <a:ea typeface="+mn-ea"/>
                          <a:cs typeface="+mn-cs"/>
                          <a:sym typeface="Arial"/>
                        </a:rPr>
                        <a:t>, S.T., M.Ds.</a:t>
                      </a: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Kap</a:t>
                      </a:r>
                      <a:r>
                        <a:rPr lang="en-US" sz="1100" b="0" i="0" u="none" strike="noStrike" cap="none" baseline="0" dirty="0" smtClean="0">
                          <a:solidFill>
                            <a:schemeClr val="tx1"/>
                          </a:solidFill>
                          <a:latin typeface="+mn-lt"/>
                          <a:ea typeface="+mn-ea"/>
                          <a:cs typeface="+mn-cs"/>
                          <a:sym typeface="Arial"/>
                        </a:rPr>
                        <a:t> </a:t>
                      </a:r>
                      <a:r>
                        <a:rPr lang="en-US" sz="1100" b="0" i="0" u="none" strike="noStrike" cap="none" baseline="0" dirty="0" err="1" smtClean="0">
                          <a:solidFill>
                            <a:schemeClr val="tx1"/>
                          </a:solidFill>
                          <a:latin typeface="+mn-lt"/>
                          <a:ea typeface="+mn-ea"/>
                          <a:cs typeface="+mn-cs"/>
                          <a:sym typeface="Arial"/>
                        </a:rPr>
                        <a:t>Lampu</a:t>
                      </a:r>
                      <a:r>
                        <a:rPr lang="en-US" sz="1100" b="0" i="0" u="none" strike="noStrike" cap="none" baseline="0" dirty="0" smtClean="0">
                          <a:solidFill>
                            <a:schemeClr val="tx1"/>
                          </a:solidFill>
                          <a:latin typeface="+mn-lt"/>
                          <a:ea typeface="+mn-ea"/>
                          <a:cs typeface="+mn-cs"/>
                          <a:sym typeface="Arial"/>
                        </a:rPr>
                        <a:t> </a:t>
                      </a:r>
                      <a:r>
                        <a:rPr lang="en-US" sz="1100" b="0" i="0" u="none" strike="noStrike" cap="none" baseline="0" dirty="0" err="1" smtClean="0">
                          <a:solidFill>
                            <a:schemeClr val="tx1"/>
                          </a:solidFill>
                          <a:latin typeface="+mn-lt"/>
                          <a:ea typeface="+mn-ea"/>
                          <a:cs typeface="+mn-cs"/>
                          <a:sym typeface="Arial"/>
                        </a:rPr>
                        <a:t>Ananas</a:t>
                      </a:r>
                      <a:endParaRPr lang="en-US" sz="1100" b="0" i="0" u="none" strike="noStrike" cap="none" dirty="0" smtClean="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err="1" smtClean="0">
                          <a:solidFill>
                            <a:schemeClr val="tx1"/>
                          </a:solidFill>
                          <a:latin typeface="+mn-lt"/>
                          <a:ea typeface="+mn-ea"/>
                          <a:cs typeface="+mn-cs"/>
                          <a:sym typeface="Arial"/>
                        </a:rPr>
                        <a:t>Desain</a:t>
                      </a:r>
                      <a:r>
                        <a:rPr lang="en-US" sz="1100" b="0" i="0" u="none" strike="noStrike" cap="none" dirty="0" smtClean="0">
                          <a:solidFill>
                            <a:schemeClr val="tx1"/>
                          </a:solidFill>
                          <a:latin typeface="+mn-lt"/>
                          <a:ea typeface="+mn-ea"/>
                          <a:cs typeface="+mn-cs"/>
                          <a:sym typeface="Arial"/>
                        </a:rPr>
                        <a:t> </a:t>
                      </a:r>
                      <a:r>
                        <a:rPr lang="en-US" sz="1100" b="0" i="0" u="none" strike="noStrike" cap="none" dirty="0" err="1" smtClean="0">
                          <a:solidFill>
                            <a:schemeClr val="tx1"/>
                          </a:solidFill>
                          <a:latin typeface="+mn-lt"/>
                          <a:ea typeface="+mn-ea"/>
                          <a:cs typeface="+mn-cs"/>
                          <a:sym typeface="Arial"/>
                        </a:rPr>
                        <a:t>Industri</a:t>
                      </a: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r>
                        <a:rPr lang="en-US" sz="1100" b="0" i="0" u="none" strike="noStrike" cap="none" dirty="0" smtClean="0">
                          <a:solidFill>
                            <a:schemeClr val="tx1"/>
                          </a:solidFill>
                          <a:latin typeface="+mn-lt"/>
                          <a:ea typeface="+mn-ea"/>
                          <a:cs typeface="+mn-cs"/>
                          <a:sym typeface="Arial"/>
                        </a:rPr>
                        <a:t>A00202305048</a:t>
                      </a: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898013116"/>
                  </a:ext>
                </a:extLst>
              </a:tr>
              <a:tr h="381000">
                <a:tc>
                  <a:txBody>
                    <a:bodyPr/>
                    <a:lstStyle/>
                    <a:p>
                      <a:pPr marR="0" algn="l" rtl="0">
                        <a:lnSpc>
                          <a:spcPct val="100000"/>
                        </a:lnSpc>
                        <a:spcBef>
                          <a:spcPts val="0"/>
                        </a:spcBef>
                        <a:spcAft>
                          <a:spcPts val="0"/>
                        </a:spcAft>
                        <a:buClr>
                          <a:srgbClr val="000000"/>
                        </a:buClr>
                        <a:buFont typeface="Arial"/>
                      </a:pP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fontAlgn="t">
                        <a:lnSpc>
                          <a:spcPct val="100000"/>
                        </a:lnSpc>
                        <a:spcBef>
                          <a:spcPts val="0"/>
                        </a:spcBef>
                        <a:spcAft>
                          <a:spcPts val="0"/>
                        </a:spcAft>
                        <a:buClr>
                          <a:srgbClr val="000000"/>
                        </a:buClr>
                        <a:buFont typeface="Arial"/>
                      </a:pPr>
                      <a:endParaRPr lang="en-US" sz="1100" b="0" i="0" u="none" strike="noStrike" cap="none" dirty="0">
                        <a:solidFill>
                          <a:schemeClr val="tx1"/>
                        </a:solidFill>
                        <a:latin typeface="+mn-lt"/>
                        <a:ea typeface="+mn-ea"/>
                        <a:cs typeface="+mn-cs"/>
                        <a:sym typeface="Arial"/>
                      </a:endParaRPr>
                    </a:p>
                  </a:txBody>
                  <a:tcPr marL="9525" marR="9525" marT="9525" marB="0"/>
                </a:tc>
                <a:tc>
                  <a:txBody>
                    <a:bodyPr/>
                    <a:lstStyle/>
                    <a:p>
                      <a:pPr marR="0" algn="l" rtl="0">
                        <a:lnSpc>
                          <a:spcPct val="100000"/>
                        </a:lnSpc>
                        <a:spcBef>
                          <a:spcPts val="0"/>
                        </a:spcBef>
                        <a:spcAft>
                          <a:spcPts val="0"/>
                        </a:spcAft>
                        <a:buClr>
                          <a:srgbClr val="000000"/>
                        </a:buClr>
                        <a:buFont typeface="Arial"/>
                      </a:pP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4035672465"/>
                  </a:ext>
                </a:extLst>
              </a:tr>
              <a:tr h="418181">
                <a:tc>
                  <a:txBody>
                    <a:bodyPr/>
                    <a:lstStyle/>
                    <a:p>
                      <a:pPr marR="0" algn="l" rtl="0">
                        <a:lnSpc>
                          <a:spcPct val="100000"/>
                        </a:lnSpc>
                        <a:spcBef>
                          <a:spcPts val="0"/>
                        </a:spcBef>
                        <a:spcAft>
                          <a:spcPts val="0"/>
                        </a:spcAft>
                        <a:buClr>
                          <a:srgbClr val="000000"/>
                        </a:buClr>
                        <a:buFont typeface="Arial"/>
                      </a:pP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en-ID" sz="1100" b="0" i="0" u="none" strike="noStrike" cap="none" dirty="0">
                        <a:solidFill>
                          <a:schemeClr val="tx1"/>
                        </a:solidFill>
                        <a:latin typeface="+mn-lt"/>
                        <a:ea typeface="+mn-ea"/>
                        <a:cs typeface="+mn-cs"/>
                        <a:sym typeface="Arial"/>
                      </a:endParaRPr>
                    </a:p>
                  </a:txBody>
                  <a:tcPr marL="47625" marR="47625" marT="0" marB="0"/>
                </a:tc>
                <a:tc>
                  <a:txBody>
                    <a:bodyPr/>
                    <a:lstStyle/>
                    <a:p>
                      <a:pPr marR="0" algn="l" rtl="0">
                        <a:lnSpc>
                          <a:spcPct val="100000"/>
                        </a:lnSpc>
                        <a:spcBef>
                          <a:spcPts val="0"/>
                        </a:spcBef>
                        <a:spcAft>
                          <a:spcPts val="0"/>
                        </a:spcAft>
                        <a:buClr>
                          <a:srgbClr val="000000"/>
                        </a:buClr>
                        <a:buFont typeface="Arial"/>
                      </a:pP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en-US" sz="1100" b="0" i="0" u="none" strike="noStrike" cap="none" dirty="0">
                        <a:solidFill>
                          <a:schemeClr val="tx1"/>
                        </a:solidFill>
                        <a:latin typeface="+mn-lt"/>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en-US" sz="11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020354290"/>
                  </a:ext>
                </a:extLst>
              </a:tr>
            </a:tbl>
          </a:graphicData>
        </a:graphic>
      </p:graphicFrame>
    </p:spTree>
    <p:extLst>
      <p:ext uri="{BB962C8B-B14F-4D97-AF65-F5344CB8AC3E}">
        <p14:creationId xmlns:p14="http://schemas.microsoft.com/office/powerpoint/2010/main" val="92987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3" name="Picture 2">
            <a:extLst>
              <a:ext uri="{FF2B5EF4-FFF2-40B4-BE49-F238E27FC236}">
                <a16:creationId xmlns:a16="http://schemas.microsoft.com/office/drawing/2014/main" id="{A74EC2CA-6888-6F40-A4BA-02E74EC33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1470" y="534658"/>
            <a:ext cx="1027846" cy="1546285"/>
          </a:xfrm>
          <a:prstGeom prst="rect">
            <a:avLst/>
          </a:prstGeom>
        </p:spPr>
      </p:pic>
      <p:sp>
        <p:nvSpPr>
          <p:cNvPr id="4" name="Rectangle 3">
            <a:extLst>
              <a:ext uri="{FF2B5EF4-FFF2-40B4-BE49-F238E27FC236}">
                <a16:creationId xmlns:a16="http://schemas.microsoft.com/office/drawing/2014/main" id="{12F76CD1-C0F7-2945-BEC6-3A7698DF1F47}"/>
              </a:ext>
            </a:extLst>
          </p:cNvPr>
          <p:cNvSpPr/>
          <p:nvPr/>
        </p:nvSpPr>
        <p:spPr>
          <a:xfrm>
            <a:off x="6000292" y="4406221"/>
            <a:ext cx="2424796" cy="769441"/>
          </a:xfrm>
          <a:prstGeom prst="rect">
            <a:avLst/>
          </a:prstGeom>
        </p:spPr>
        <p:txBody>
          <a:bodyPr wrap="square">
            <a:spAutoFit/>
          </a:bodyPr>
          <a:lstStyle/>
          <a:p>
            <a:pPr marL="342900" lvl="0" algn="r"/>
            <a:r>
              <a:rPr lang="en-US" sz="1100" dirty="0">
                <a:solidFill>
                  <a:schemeClr val="tx1"/>
                </a:solidFill>
              </a:rPr>
              <a:t>Audit </a:t>
            </a:r>
            <a:r>
              <a:rPr lang="en-US" sz="1100" dirty="0" err="1">
                <a:solidFill>
                  <a:schemeClr val="tx1"/>
                </a:solidFill>
              </a:rPr>
              <a:t>Yulardi</a:t>
            </a:r>
            <a:r>
              <a:rPr lang="en-US" sz="1100" dirty="0">
                <a:solidFill>
                  <a:schemeClr val="tx1"/>
                </a:solidFill>
              </a:rPr>
              <a:t>, S.T., M.Ds.</a:t>
            </a:r>
          </a:p>
          <a:p>
            <a:pPr marL="342900" lvl="0" algn="r"/>
            <a:r>
              <a:rPr lang="en-ID" sz="1100" dirty="0"/>
              <a:t>NIP: </a:t>
            </a:r>
            <a:r>
              <a:rPr lang="en-ID" sz="1100" dirty="0" smtClean="0"/>
              <a:t>1988202011048</a:t>
            </a:r>
          </a:p>
          <a:p>
            <a:pPr marL="342900" algn="r"/>
            <a:r>
              <a:rPr lang="en-ID" sz="1100" dirty="0"/>
              <a:t>NIDN: </a:t>
            </a:r>
            <a:r>
              <a:rPr lang="en-US" sz="1100" dirty="0"/>
              <a:t>0026078805</a:t>
            </a:r>
            <a:endParaRPr lang="en-ID" sz="1100" dirty="0"/>
          </a:p>
          <a:p>
            <a:pPr marL="342900" lvl="0" algn="r"/>
            <a:endParaRPr lang="en-US" sz="1100" dirty="0">
              <a:solidFill>
                <a:schemeClr val="tx1"/>
              </a:solidFill>
            </a:endParaRPr>
          </a:p>
        </p:txBody>
      </p:sp>
      <p:sp>
        <p:nvSpPr>
          <p:cNvPr id="5" name="Rectangle 4">
            <a:extLst>
              <a:ext uri="{FF2B5EF4-FFF2-40B4-BE49-F238E27FC236}">
                <a16:creationId xmlns:a16="http://schemas.microsoft.com/office/drawing/2014/main" id="{C111AAD7-7DC6-D445-A88C-F4C05BA0064F}"/>
              </a:ext>
            </a:extLst>
          </p:cNvPr>
          <p:cNvSpPr/>
          <p:nvPr/>
        </p:nvSpPr>
        <p:spPr>
          <a:xfrm>
            <a:off x="737678" y="725004"/>
            <a:ext cx="2064989" cy="307777"/>
          </a:xfrm>
          <a:prstGeom prst="rect">
            <a:avLst/>
          </a:prstGeom>
        </p:spPr>
        <p:txBody>
          <a:bodyPr wrap="none">
            <a:spAutoFit/>
          </a:bodyPr>
          <a:lstStyle/>
          <a:p>
            <a:pPr algn="r"/>
            <a:r>
              <a:rPr lang="en-US" dirty="0" err="1">
                <a:solidFill>
                  <a:schemeClr val="tx1"/>
                </a:solidFill>
              </a:rPr>
              <a:t>Ketua</a:t>
            </a:r>
            <a:r>
              <a:rPr lang="en-US" dirty="0">
                <a:solidFill>
                  <a:schemeClr val="tx1"/>
                </a:solidFill>
              </a:rPr>
              <a:t> Lab </a:t>
            </a:r>
            <a:r>
              <a:rPr lang="en-US" dirty="0" err="1">
                <a:solidFill>
                  <a:schemeClr val="tx1"/>
                </a:solidFill>
              </a:rPr>
              <a:t>Protomodel</a:t>
            </a:r>
            <a:r>
              <a:rPr lang="en-US" dirty="0">
                <a:solidFill>
                  <a:schemeClr val="tx1"/>
                </a:solidFill>
              </a:rPr>
              <a:t>: </a:t>
            </a:r>
            <a:endParaRPr lang="en-US" dirty="0"/>
          </a:p>
        </p:txBody>
      </p:sp>
      <p:sp>
        <p:nvSpPr>
          <p:cNvPr id="6" name="Rectangle 5">
            <a:extLst>
              <a:ext uri="{FF2B5EF4-FFF2-40B4-BE49-F238E27FC236}">
                <a16:creationId xmlns:a16="http://schemas.microsoft.com/office/drawing/2014/main" id="{AF7E5D30-B5C5-F849-8B35-338A056B4AEE}"/>
              </a:ext>
            </a:extLst>
          </p:cNvPr>
          <p:cNvSpPr/>
          <p:nvPr/>
        </p:nvSpPr>
        <p:spPr>
          <a:xfrm>
            <a:off x="5430952" y="71413"/>
            <a:ext cx="2154757" cy="307777"/>
          </a:xfrm>
          <a:prstGeom prst="rect">
            <a:avLst/>
          </a:prstGeom>
        </p:spPr>
        <p:txBody>
          <a:bodyPr wrap="none">
            <a:spAutoFit/>
          </a:bodyPr>
          <a:lstStyle/>
          <a:p>
            <a:pPr lvl="0"/>
            <a:r>
              <a:rPr lang="en-US" dirty="0" err="1">
                <a:solidFill>
                  <a:schemeClr val="tx1"/>
                </a:solidFill>
              </a:rPr>
              <a:t>Anggota</a:t>
            </a:r>
            <a:r>
              <a:rPr lang="en-US" dirty="0">
                <a:solidFill>
                  <a:schemeClr val="tx1"/>
                </a:solidFill>
              </a:rPr>
              <a:t> lab </a:t>
            </a:r>
            <a:r>
              <a:rPr lang="en-US" dirty="0" err="1">
                <a:solidFill>
                  <a:schemeClr val="tx1"/>
                </a:solidFill>
              </a:rPr>
              <a:t>Protomodel</a:t>
            </a:r>
            <a:r>
              <a:rPr lang="en-US" dirty="0">
                <a:solidFill>
                  <a:schemeClr val="tx1"/>
                </a:solidFill>
              </a:rPr>
              <a:t>:</a:t>
            </a:r>
          </a:p>
        </p:txBody>
      </p:sp>
      <p:sp>
        <p:nvSpPr>
          <p:cNvPr id="9" name="Rectangle 8">
            <a:extLst>
              <a:ext uri="{FF2B5EF4-FFF2-40B4-BE49-F238E27FC236}">
                <a16:creationId xmlns:a16="http://schemas.microsoft.com/office/drawing/2014/main" id="{A0C3F1DC-41BA-6E46-867D-EE28A1405D97}"/>
              </a:ext>
            </a:extLst>
          </p:cNvPr>
          <p:cNvSpPr/>
          <p:nvPr/>
        </p:nvSpPr>
        <p:spPr>
          <a:xfrm>
            <a:off x="3854055" y="2072076"/>
            <a:ext cx="1911101" cy="600164"/>
          </a:xfrm>
          <a:prstGeom prst="rect">
            <a:avLst/>
          </a:prstGeom>
        </p:spPr>
        <p:txBody>
          <a:bodyPr wrap="none">
            <a:spAutoFit/>
          </a:bodyPr>
          <a:lstStyle/>
          <a:p>
            <a:pPr lvl="0" algn="r"/>
            <a:r>
              <a:rPr lang="en-US" sz="1100" dirty="0" err="1">
                <a:solidFill>
                  <a:schemeClr val="tx1"/>
                </a:solidFill>
              </a:rPr>
              <a:t>Primaditya</a:t>
            </a:r>
            <a:r>
              <a:rPr lang="en-US" sz="1100" dirty="0">
                <a:solidFill>
                  <a:schemeClr val="tx1"/>
                </a:solidFill>
              </a:rPr>
              <a:t>, </a:t>
            </a:r>
            <a:r>
              <a:rPr lang="en-US" sz="1100" dirty="0" err="1">
                <a:solidFill>
                  <a:schemeClr val="tx1"/>
                </a:solidFill>
              </a:rPr>
              <a:t>S.Sn</a:t>
            </a:r>
            <a:r>
              <a:rPr lang="en-US" sz="1100" dirty="0">
                <a:solidFill>
                  <a:schemeClr val="tx1"/>
                </a:solidFill>
              </a:rPr>
              <a:t>., M.Ds.</a:t>
            </a:r>
          </a:p>
          <a:p>
            <a:pPr marL="0" lvl="0" indent="0" algn="r">
              <a:buNone/>
            </a:pPr>
            <a:r>
              <a:rPr lang="en-US" sz="1100" dirty="0">
                <a:solidFill>
                  <a:schemeClr val="tx1"/>
                </a:solidFill>
              </a:rPr>
              <a:t>NIP: </a:t>
            </a:r>
            <a:r>
              <a:rPr lang="en-ID" sz="1100" dirty="0">
                <a:solidFill>
                  <a:schemeClr val="tx1"/>
                </a:solidFill>
              </a:rPr>
              <a:t>197205151998021001</a:t>
            </a:r>
          </a:p>
          <a:p>
            <a:pPr marL="0" lvl="0" indent="0" algn="r">
              <a:buNone/>
            </a:pPr>
            <a:r>
              <a:rPr lang="en-ID" sz="1100" dirty="0">
                <a:solidFill>
                  <a:schemeClr val="tx1"/>
                </a:solidFill>
              </a:rPr>
              <a:t>NIDN: 0015057204</a:t>
            </a:r>
            <a:endParaRPr lang="en-US" sz="1100" dirty="0">
              <a:solidFill>
                <a:schemeClr val="tx1"/>
              </a:solidFill>
            </a:endParaRPr>
          </a:p>
        </p:txBody>
      </p:sp>
      <p:pic>
        <p:nvPicPr>
          <p:cNvPr id="11" name="Picture 10">
            <a:extLst>
              <a:ext uri="{FF2B5EF4-FFF2-40B4-BE49-F238E27FC236}">
                <a16:creationId xmlns:a16="http://schemas.microsoft.com/office/drawing/2014/main" id="{0DEFEC8B-E856-8B45-BA97-3D5B6C387B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5963" y="534658"/>
            <a:ext cx="1030857" cy="1546285"/>
          </a:xfrm>
          <a:prstGeom prst="rect">
            <a:avLst/>
          </a:prstGeom>
        </p:spPr>
      </p:pic>
      <p:sp>
        <p:nvSpPr>
          <p:cNvPr id="12" name="Rectangle 11">
            <a:extLst>
              <a:ext uri="{FF2B5EF4-FFF2-40B4-BE49-F238E27FC236}">
                <a16:creationId xmlns:a16="http://schemas.microsoft.com/office/drawing/2014/main" id="{7470A5A2-2B6C-684B-8B51-791C970804ED}"/>
              </a:ext>
            </a:extLst>
          </p:cNvPr>
          <p:cNvSpPr/>
          <p:nvPr/>
        </p:nvSpPr>
        <p:spPr>
          <a:xfrm>
            <a:off x="6128435" y="2111809"/>
            <a:ext cx="2315056" cy="600164"/>
          </a:xfrm>
          <a:prstGeom prst="rect">
            <a:avLst/>
          </a:prstGeom>
        </p:spPr>
        <p:txBody>
          <a:bodyPr wrap="none">
            <a:spAutoFit/>
          </a:bodyPr>
          <a:lstStyle/>
          <a:p>
            <a:pPr marL="342900" lvl="0" algn="r"/>
            <a:r>
              <a:rPr lang="en-US" sz="1100" dirty="0" err="1">
                <a:solidFill>
                  <a:schemeClr val="tx1"/>
                </a:solidFill>
              </a:rPr>
              <a:t>Andhika</a:t>
            </a:r>
            <a:r>
              <a:rPr lang="en-US" sz="1100" dirty="0">
                <a:solidFill>
                  <a:schemeClr val="tx1"/>
                </a:solidFill>
              </a:rPr>
              <a:t> </a:t>
            </a:r>
            <a:r>
              <a:rPr lang="en-US" sz="1100" dirty="0" err="1">
                <a:solidFill>
                  <a:schemeClr val="tx1"/>
                </a:solidFill>
              </a:rPr>
              <a:t>Estiyono</a:t>
            </a:r>
            <a:r>
              <a:rPr lang="en-US" sz="1100" dirty="0">
                <a:solidFill>
                  <a:schemeClr val="tx1"/>
                </a:solidFill>
              </a:rPr>
              <a:t>, S.T., M.T.</a:t>
            </a:r>
          </a:p>
          <a:p>
            <a:pPr marL="342900" lvl="0" algn="r"/>
            <a:r>
              <a:rPr lang="en-US" sz="1100" dirty="0">
                <a:solidFill>
                  <a:schemeClr val="tx1"/>
                </a:solidFill>
              </a:rPr>
              <a:t>NIP: </a:t>
            </a:r>
            <a:r>
              <a:rPr lang="en-ID" sz="1100" dirty="0"/>
              <a:t>197001221995121002</a:t>
            </a:r>
          </a:p>
          <a:p>
            <a:pPr marL="342900" lvl="0" algn="r"/>
            <a:r>
              <a:rPr lang="en-ID" sz="1100" dirty="0">
                <a:solidFill>
                  <a:schemeClr val="tx1"/>
                </a:solidFill>
              </a:rPr>
              <a:t>NIDN: </a:t>
            </a:r>
            <a:r>
              <a:rPr lang="en-ID" sz="1100" dirty="0"/>
              <a:t>0022017003</a:t>
            </a:r>
            <a:endParaRPr lang="en-US" sz="1100" dirty="0">
              <a:solidFill>
                <a:schemeClr val="tx1"/>
              </a:solidFill>
            </a:endParaRPr>
          </a:p>
        </p:txBody>
      </p:sp>
      <p:sp>
        <p:nvSpPr>
          <p:cNvPr id="13" name="Rectangle 12">
            <a:extLst>
              <a:ext uri="{FF2B5EF4-FFF2-40B4-BE49-F238E27FC236}">
                <a16:creationId xmlns:a16="http://schemas.microsoft.com/office/drawing/2014/main" id="{547635C1-9609-AA4F-8DAE-2867752E11E0}"/>
              </a:ext>
            </a:extLst>
          </p:cNvPr>
          <p:cNvSpPr/>
          <p:nvPr/>
        </p:nvSpPr>
        <p:spPr>
          <a:xfrm>
            <a:off x="243518" y="3529546"/>
            <a:ext cx="2425664" cy="769441"/>
          </a:xfrm>
          <a:prstGeom prst="rect">
            <a:avLst/>
          </a:prstGeom>
        </p:spPr>
        <p:txBody>
          <a:bodyPr wrap="none">
            <a:spAutoFit/>
          </a:bodyPr>
          <a:lstStyle/>
          <a:p>
            <a:pPr marL="342900" lvl="0" algn="r"/>
            <a:r>
              <a:rPr lang="en-US" sz="1100" dirty="0">
                <a:solidFill>
                  <a:schemeClr val="tx1"/>
                </a:solidFill>
              </a:rPr>
              <a:t>Ari </a:t>
            </a:r>
            <a:r>
              <a:rPr lang="en-US" sz="1100" dirty="0" err="1">
                <a:solidFill>
                  <a:schemeClr val="tx1"/>
                </a:solidFill>
              </a:rPr>
              <a:t>Dwi</a:t>
            </a:r>
            <a:r>
              <a:rPr lang="en-US" sz="1100" dirty="0">
                <a:solidFill>
                  <a:schemeClr val="tx1"/>
                </a:solidFill>
              </a:rPr>
              <a:t> </a:t>
            </a:r>
            <a:r>
              <a:rPr lang="en-US" sz="1100" dirty="0" err="1">
                <a:solidFill>
                  <a:schemeClr val="tx1"/>
                </a:solidFill>
              </a:rPr>
              <a:t>Krisbianto</a:t>
            </a:r>
            <a:r>
              <a:rPr lang="en-US" sz="1100" dirty="0">
                <a:solidFill>
                  <a:schemeClr val="tx1"/>
                </a:solidFill>
              </a:rPr>
              <a:t>, S.T., M.Ds.</a:t>
            </a:r>
          </a:p>
          <a:p>
            <a:pPr marL="342900" lvl="0" algn="r"/>
            <a:r>
              <a:rPr lang="en-ID" sz="1100" dirty="0"/>
              <a:t>NIP: 1983201711040</a:t>
            </a:r>
          </a:p>
          <a:p>
            <a:pPr marL="342900" lvl="0" algn="r"/>
            <a:r>
              <a:rPr lang="en-ID" sz="1100" dirty="0">
                <a:solidFill>
                  <a:schemeClr val="tx1"/>
                </a:solidFill>
              </a:rPr>
              <a:t>NIDN: </a:t>
            </a:r>
            <a:r>
              <a:rPr lang="en-ID" sz="1100" dirty="0"/>
              <a:t>0021028302</a:t>
            </a:r>
            <a:endParaRPr lang="en-US" sz="1100" dirty="0">
              <a:solidFill>
                <a:schemeClr val="tx1"/>
              </a:solidFill>
            </a:endParaRPr>
          </a:p>
          <a:p>
            <a:pPr marL="342900" lvl="0" algn="r"/>
            <a:endParaRPr lang="en-US" sz="1100" dirty="0">
              <a:solidFill>
                <a:schemeClr val="tx1"/>
              </a:solidFill>
            </a:endParaRPr>
          </a:p>
        </p:txBody>
      </p:sp>
      <p:pic>
        <p:nvPicPr>
          <p:cNvPr id="15" name="Picture 14">
            <a:extLst>
              <a:ext uri="{FF2B5EF4-FFF2-40B4-BE49-F238E27FC236}">
                <a16:creationId xmlns:a16="http://schemas.microsoft.com/office/drawing/2014/main" id="{ECCFF0A3-3D62-314F-8EE7-B209C96C6D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6706" y="1121048"/>
            <a:ext cx="1575951" cy="2369180"/>
          </a:xfrm>
          <a:prstGeom prst="rect">
            <a:avLst/>
          </a:prstGeom>
        </p:spPr>
      </p:pic>
      <p:pic>
        <p:nvPicPr>
          <p:cNvPr id="17" name="Picture 16">
            <a:extLst>
              <a:ext uri="{FF2B5EF4-FFF2-40B4-BE49-F238E27FC236}">
                <a16:creationId xmlns:a16="http://schemas.microsoft.com/office/drawing/2014/main" id="{8D9A805E-05AE-9D4C-A34E-6D85DC443B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5963" y="2860897"/>
            <a:ext cx="1030216" cy="1545324"/>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26667" t="11661" r="23620" b="38625"/>
          <a:stretch/>
        </p:blipFill>
        <p:spPr>
          <a:xfrm>
            <a:off x="4639100" y="2860897"/>
            <a:ext cx="1030216" cy="1545324"/>
          </a:xfrm>
          <a:prstGeom prst="rect">
            <a:avLst/>
          </a:prstGeom>
        </p:spPr>
      </p:pic>
      <p:sp>
        <p:nvSpPr>
          <p:cNvPr id="16" name="Rectangle 15">
            <a:extLst>
              <a:ext uri="{FF2B5EF4-FFF2-40B4-BE49-F238E27FC236}">
                <a16:creationId xmlns:a16="http://schemas.microsoft.com/office/drawing/2014/main" id="{12F76CD1-C0F7-2945-BEC6-3A7698DF1F47}"/>
              </a:ext>
            </a:extLst>
          </p:cNvPr>
          <p:cNvSpPr/>
          <p:nvPr/>
        </p:nvSpPr>
        <p:spPr>
          <a:xfrm>
            <a:off x="3359602" y="4388487"/>
            <a:ext cx="2424796" cy="600164"/>
          </a:xfrm>
          <a:prstGeom prst="rect">
            <a:avLst/>
          </a:prstGeom>
        </p:spPr>
        <p:txBody>
          <a:bodyPr wrap="square">
            <a:spAutoFit/>
          </a:bodyPr>
          <a:lstStyle/>
          <a:p>
            <a:pPr marL="342900" lvl="0" algn="r"/>
            <a:r>
              <a:rPr lang="en-US" sz="1100" dirty="0" err="1" smtClean="0">
                <a:solidFill>
                  <a:schemeClr val="tx1"/>
                </a:solidFill>
              </a:rPr>
              <a:t>Katon</a:t>
            </a:r>
            <a:r>
              <a:rPr lang="en-US" sz="1100" dirty="0" smtClean="0">
                <a:solidFill>
                  <a:schemeClr val="tx1"/>
                </a:solidFill>
              </a:rPr>
              <a:t> </a:t>
            </a:r>
            <a:r>
              <a:rPr lang="en-US" sz="1100" dirty="0" err="1" smtClean="0">
                <a:solidFill>
                  <a:schemeClr val="tx1"/>
                </a:solidFill>
              </a:rPr>
              <a:t>Ageng</a:t>
            </a:r>
            <a:r>
              <a:rPr lang="en-US" sz="1100" dirty="0" smtClean="0">
                <a:solidFill>
                  <a:schemeClr val="tx1"/>
                </a:solidFill>
              </a:rPr>
              <a:t> </a:t>
            </a:r>
            <a:r>
              <a:rPr lang="en-US" sz="1100" dirty="0" err="1" smtClean="0">
                <a:solidFill>
                  <a:schemeClr val="tx1"/>
                </a:solidFill>
              </a:rPr>
              <a:t>Rezkita</a:t>
            </a:r>
            <a:endParaRPr lang="en-US" sz="1100" dirty="0">
              <a:solidFill>
                <a:schemeClr val="tx1"/>
              </a:solidFill>
            </a:endParaRPr>
          </a:p>
          <a:p>
            <a:pPr marL="342900" lvl="0" algn="r"/>
            <a:r>
              <a:rPr lang="en-ID" sz="1100" dirty="0"/>
              <a:t>NIP: </a:t>
            </a:r>
            <a:r>
              <a:rPr lang="en-ID" sz="1100" dirty="0" smtClean="0"/>
              <a:t>1995202311036</a:t>
            </a:r>
            <a:endParaRPr lang="en-ID" sz="1100" dirty="0"/>
          </a:p>
          <a:p>
            <a:pPr marL="342900" lvl="0" algn="r"/>
            <a:endParaRPr lang="en-US" sz="1100" dirty="0">
              <a:solidFill>
                <a:schemeClr val="tx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1234</TotalTime>
  <Words>5075</Words>
  <Application>Microsoft Office PowerPoint</Application>
  <PresentationFormat>On-screen Show (16:9)</PresentationFormat>
  <Paragraphs>405</Paragraphs>
  <Slides>36</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Simple Light</vt:lpstr>
      <vt:lpstr>PowerPoint Presentation</vt:lpstr>
      <vt:lpstr>Deskripsi Laboratorium Protomodel</vt:lpstr>
      <vt:lpstr>Riset dan Pengabdian</vt:lpstr>
      <vt:lpstr>Riset dan Pengabdian</vt:lpstr>
      <vt:lpstr>PowerPoint Presentation</vt:lpstr>
      <vt:lpstr>HKI</vt:lpstr>
      <vt:lpstr>HKI</vt:lpstr>
      <vt:lpstr>HKI</vt:lpstr>
      <vt:lpstr>PowerPoint Presentation</vt:lpstr>
      <vt:lpstr>PowerPoint Presentation</vt:lpstr>
      <vt:lpstr>Aktifitas Laboratorium Protomodel</vt:lpstr>
      <vt:lpstr>Aktifitas Laboratorium Protomodel</vt:lpstr>
      <vt:lpstr>Aktifitas Laboratorium Protomodel</vt:lpstr>
      <vt:lpstr>Aktifitas Laboratorium Protomodel</vt:lpstr>
      <vt:lpstr>Aktifitas Laboratorium Protomodel</vt:lpstr>
      <vt:lpstr>Aktifitas Laboratorium Protomodel</vt:lpstr>
      <vt:lpstr>Prototipe Mesin CNC 3 Axis Sederhana Untuk IKM Mainan Edukasi Berbahan Kayu</vt:lpstr>
      <vt:lpstr> Desain Workstation Dental Simulator untuk Laboratorium Fakultas Kedokteran Gigi </vt:lpstr>
      <vt:lpstr>Konsep Pengembangan Desain Meja Kursi Taman Kanak Kanak Sebagai Sarana Pendukung Pembelajaran yang Interaktif</vt:lpstr>
      <vt:lpstr>Desain Perhiasan Multiform Lintas Tipe</vt:lpstr>
      <vt:lpstr>Desain Sespan Tandem Samping Kiri Lepas Pasang Untuk Sepeda Dengan Pengayuh</vt:lpstr>
      <vt:lpstr>Desain Meja Belajar Penunjang Kegiatan Belajar Dari Rumah Unutk Siswa Sekolah Dasar</vt:lpstr>
      <vt:lpstr>Pengembangan Teknik Modular Interlocking Untuk Objek Tiga Dimensi Berbentuk Organis Berbahan Perca Kulit Sapi (Studi Kasus Produk kap Lampu)</vt:lpstr>
      <vt:lpstr>Pemfisikan 3 Dimensi Dari Visual 2 Dimensi Studi Kasus Foto Potret Wajah  Menggunakan Keentools Facebuilder Dan 3d Printing </vt:lpstr>
      <vt:lpstr>Pengaruh Efek Warna Primer Coating Terhadap Pelapisan Cat Photochromic Pada Implementasi Finishing Bezel Jam Tangan Dengan Bidang Dasar Datar Dan Lengkung</vt:lpstr>
      <vt:lpstr>Implementasi Program Pengembangan Desain Tas Wanita  Pada Usaha Mikro Dengan Memanfaatkan Sisa Potong Kulit  Dalam Rangka Pemberdayaan dan Pengembangan Usaha </vt:lpstr>
      <vt:lpstr>Desain Penggoreng (Airfryer) Kerupuk, Tanpa Minyak, Tanpa Pasir dan Tanpa Listrik Untuk Rumah tangga Menengah</vt:lpstr>
      <vt:lpstr>Pendampingan Desain Sebagai Upaya Peningkatan Kualitas Desain Produk Pada IKM Perhiasan dan Asesoris Jawa Timur Untuk Bersaing di Pasar</vt:lpstr>
      <vt:lpstr>Eksperimen Daun Sebagai Material Dinner Ware yang Ramah Lingkungan</vt:lpstr>
      <vt:lpstr>Riset Pengolahan Plastik Daur Ulang Sebagai Material Baru Furniture</vt:lpstr>
      <vt:lpstr>Pengembangan Prototipe Safety Bed Mover (SBM) versi 2.0 untuk Meningkatkan Kinerja Pelayanan Rumah Sakit</vt:lpstr>
      <vt:lpstr>DESAIN WORKSTATION PERAJIN PERHIASAN EMAS DAN PERAK UNTUK IKM DENGAN KONSEP KOMPAK DAN TERORGANISASI Lokasi : Gading, Tambaksari, Surabaya, Jawa Timur </vt:lpstr>
      <vt:lpstr>Desain Display Pamer Produk Perhiasan Untuk Ukm Dengan Konsep Portable Dan Turntable 360 Degree </vt:lpstr>
      <vt:lpstr>Mitra Kerjasama</vt:lpstr>
      <vt:lpstr>Notable Researcher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Protomodel Laboratory</dc:creator>
  <cp:lastModifiedBy>Protomodel Laboratory</cp:lastModifiedBy>
  <cp:revision>21</cp:revision>
  <dcterms:modified xsi:type="dcterms:W3CDTF">2024-01-24T09:08:04Z</dcterms:modified>
</cp:coreProperties>
</file>