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306" r:id="rId6"/>
    <p:sldId id="260" r:id="rId7"/>
    <p:sldId id="261" r:id="rId8"/>
    <p:sldId id="262" r:id="rId9"/>
    <p:sldId id="263" r:id="rId10"/>
    <p:sldId id="322" r:id="rId11"/>
    <p:sldId id="329" r:id="rId12"/>
    <p:sldId id="333" r:id="rId13"/>
    <p:sldId id="269" r:id="rId14"/>
    <p:sldId id="290" r:id="rId15"/>
    <p:sldId id="265" r:id="rId16"/>
    <p:sldId id="266" r:id="rId17"/>
    <p:sldId id="309" r:id="rId18"/>
    <p:sldId id="324" r:id="rId19"/>
    <p:sldId id="326" r:id="rId20"/>
    <p:sldId id="325" r:id="rId21"/>
    <p:sldId id="327" r:id="rId22"/>
    <p:sldId id="264" r:id="rId23"/>
    <p:sldId id="301" r:id="rId24"/>
    <p:sldId id="314" r:id="rId25"/>
    <p:sldId id="291" r:id="rId26"/>
    <p:sldId id="270" r:id="rId27"/>
    <p:sldId id="271" r:id="rId28"/>
    <p:sldId id="267" r:id="rId29"/>
    <p:sldId id="321" r:id="rId30"/>
    <p:sldId id="294" r:id="rId31"/>
    <p:sldId id="296" r:id="rId32"/>
    <p:sldId id="330" r:id="rId33"/>
    <p:sldId id="320" r:id="rId34"/>
    <p:sldId id="331" r:id="rId35"/>
    <p:sldId id="332" r:id="rId36"/>
    <p:sldId id="288" r:id="rId37"/>
    <p:sldId id="323" r:id="rId38"/>
    <p:sldId id="335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774"/>
    <a:srgbClr val="FFE0A7"/>
    <a:srgbClr val="EEEEEE"/>
    <a:srgbClr val="F0F2F5"/>
    <a:srgbClr val="0B72C3"/>
    <a:srgbClr val="343A40"/>
    <a:srgbClr val="FFFFFF"/>
    <a:srgbClr val="FF0066"/>
    <a:srgbClr val="172349"/>
    <a:srgbClr val="F89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056E4-0E1C-8F16-BB6F-4EA853B25DED}" v="2" dt="2023-08-08T23:54:16.179"/>
    <p1510:client id="{4B70B491-18A5-45C9-A578-C50A0B92971E}" v="1" dt="2023-08-09T00:47:54.854"/>
    <p1510:client id="{52BB75B7-3D66-AAC2-2F51-D240FED4E6FC}" v="7" dt="2023-08-09T00:58:00.979"/>
    <p1510:client id="{58C71F1F-2574-DF92-E1FB-132BAAFE2673}" v="1" dt="2023-08-08T23:59:32.868"/>
    <p1510:client id="{5DE70457-B3E7-42CC-9E81-116BB4E0540E}" vWet="2" dt="2023-08-09T00:42:26.753"/>
    <p1510:client id="{7F5F4DB3-1E97-35C4-AABC-79847F62A6A9}" v="1" dt="2023-08-09T04:02:14.332"/>
    <p1510:client id="{F350CD3B-98C4-E5A5-C8D6-C4BBAE9A9694}" v="1" dt="2023-08-11T03:50:41.437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old Armando Suwuh" userId="S::arnoldarmando07@its.ac.id::7e00ef8e-cfce-4e87-8088-dd041c39fb5a" providerId="AD" clId="Web-{58C71F1F-2574-DF92-E1FB-132BAAFE2673}"/>
    <pc:docChg chg="modSld">
      <pc:chgData name="Arnold Armando Suwuh" userId="S::arnoldarmando07@its.ac.id::7e00ef8e-cfce-4e87-8088-dd041c39fb5a" providerId="AD" clId="Web-{58C71F1F-2574-DF92-E1FB-132BAAFE2673}" dt="2023-08-08T23:59:32.868" v="0" actId="1076"/>
      <pc:docMkLst>
        <pc:docMk/>
      </pc:docMkLst>
      <pc:sldChg chg="modSp">
        <pc:chgData name="Arnold Armando Suwuh" userId="S::arnoldarmando07@its.ac.id::7e00ef8e-cfce-4e87-8088-dd041c39fb5a" providerId="AD" clId="Web-{58C71F1F-2574-DF92-E1FB-132BAAFE2673}" dt="2023-08-08T23:59:32.868" v="0" actId="1076"/>
        <pc:sldMkLst>
          <pc:docMk/>
          <pc:sldMk cId="2627020269" sldId="323"/>
        </pc:sldMkLst>
        <pc:picChg chg="mod">
          <ac:chgData name="Arnold Armando Suwuh" userId="S::arnoldarmando07@its.ac.id::7e00ef8e-cfce-4e87-8088-dd041c39fb5a" providerId="AD" clId="Web-{58C71F1F-2574-DF92-E1FB-132BAAFE2673}" dt="2023-08-08T23:59:32.868" v="0" actId="1076"/>
          <ac:picMkLst>
            <pc:docMk/>
            <pc:sldMk cId="2627020269" sldId="323"/>
            <ac:picMk id="28" creationId="{E42CD12D-96FA-4BA9-A386-0C2149C6FD95}"/>
          </ac:picMkLst>
        </pc:picChg>
      </pc:sldChg>
    </pc:docChg>
  </pc:docChgLst>
  <pc:docChgLst>
    <pc:chgData name="Mudjiatin" userId="S::mudji@its.ac.id::d4e5f3f9-096c-4fc4-aa0f-76919e7b6eb1" providerId="AD" clId="Web-{7F5F4DB3-1E97-35C4-AABC-79847F62A6A9}"/>
    <pc:docChg chg="addSld">
      <pc:chgData name="Mudjiatin" userId="S::mudji@its.ac.id::d4e5f3f9-096c-4fc4-aa0f-76919e7b6eb1" providerId="AD" clId="Web-{7F5F4DB3-1E97-35C4-AABC-79847F62A6A9}" dt="2023-08-09T04:02:14.332" v="0"/>
      <pc:docMkLst>
        <pc:docMk/>
      </pc:docMkLst>
      <pc:sldChg chg="new">
        <pc:chgData name="Mudjiatin" userId="S::mudji@its.ac.id::d4e5f3f9-096c-4fc4-aa0f-76919e7b6eb1" providerId="AD" clId="Web-{7F5F4DB3-1E97-35C4-AABC-79847F62A6A9}" dt="2023-08-09T04:02:14.332" v="0"/>
        <pc:sldMkLst>
          <pc:docMk/>
          <pc:sldMk cId="3021756360" sldId="329"/>
        </pc:sldMkLst>
      </pc:sldChg>
    </pc:docChg>
  </pc:docChgLst>
  <pc:docChgLst>
    <pc:chgData name="Rahmad Santosa" userId="S::rahmad@its.ac.id::c67fd540-5919-4c4e-9756-3e491593009c" providerId="AD" clId="Web-{3D4056E4-0E1C-8F16-BB6F-4EA853B25DED}"/>
    <pc:docChg chg="modSld">
      <pc:chgData name="Rahmad Santosa" userId="S::rahmad@its.ac.id::c67fd540-5919-4c4e-9756-3e491593009c" providerId="AD" clId="Web-{3D4056E4-0E1C-8F16-BB6F-4EA853B25DED}" dt="2023-08-08T23:54:16.179" v="1" actId="1076"/>
      <pc:docMkLst>
        <pc:docMk/>
      </pc:docMkLst>
      <pc:sldChg chg="modSp">
        <pc:chgData name="Rahmad Santosa" userId="S::rahmad@its.ac.id::c67fd540-5919-4c4e-9756-3e491593009c" providerId="AD" clId="Web-{3D4056E4-0E1C-8F16-BB6F-4EA853B25DED}" dt="2023-08-08T23:54:16.179" v="1" actId="1076"/>
        <pc:sldMkLst>
          <pc:docMk/>
          <pc:sldMk cId="2827786215" sldId="328"/>
        </pc:sldMkLst>
        <pc:picChg chg="mod">
          <ac:chgData name="Rahmad Santosa" userId="S::rahmad@its.ac.id::c67fd540-5919-4c4e-9756-3e491593009c" providerId="AD" clId="Web-{3D4056E4-0E1C-8F16-BB6F-4EA853B25DED}" dt="2023-08-08T23:54:16.179" v="1" actId="1076"/>
          <ac:picMkLst>
            <pc:docMk/>
            <pc:sldMk cId="2827786215" sldId="328"/>
            <ac:picMk id="2" creationId="{CEB03711-5AE0-9C71-0CBD-E9ABBC2921AF}"/>
          </ac:picMkLst>
        </pc:picChg>
      </pc:sldChg>
    </pc:docChg>
  </pc:docChgLst>
  <pc:docChgLst>
    <pc:chgData name="Imanuddin Ardian Hermawan" userId="S::imanuddin.ardian@its.ac.id::78926232-9fbd-404e-9a79-02ccd62ba2cc" providerId="AD" clId="Web-{4B70B491-18A5-45C9-A578-C50A0B92971E}"/>
    <pc:docChg chg="modSld">
      <pc:chgData name="Imanuddin Ardian Hermawan" userId="S::imanuddin.ardian@its.ac.id::78926232-9fbd-404e-9a79-02ccd62ba2cc" providerId="AD" clId="Web-{4B70B491-18A5-45C9-A578-C50A0B92971E}" dt="2023-08-09T00:47:54.854" v="0" actId="1076"/>
      <pc:docMkLst>
        <pc:docMk/>
      </pc:docMkLst>
      <pc:sldChg chg="modSp">
        <pc:chgData name="Imanuddin Ardian Hermawan" userId="S::imanuddin.ardian@its.ac.id::78926232-9fbd-404e-9a79-02ccd62ba2cc" providerId="AD" clId="Web-{4B70B491-18A5-45C9-A578-C50A0B92971E}" dt="2023-08-09T00:47:54.854" v="0" actId="1076"/>
        <pc:sldMkLst>
          <pc:docMk/>
          <pc:sldMk cId="2827786215" sldId="328"/>
        </pc:sldMkLst>
        <pc:picChg chg="mod">
          <ac:chgData name="Imanuddin Ardian Hermawan" userId="S::imanuddin.ardian@its.ac.id::78926232-9fbd-404e-9a79-02ccd62ba2cc" providerId="AD" clId="Web-{4B70B491-18A5-45C9-A578-C50A0B92971E}" dt="2023-08-09T00:47:54.854" v="0" actId="1076"/>
          <ac:picMkLst>
            <pc:docMk/>
            <pc:sldMk cId="2827786215" sldId="328"/>
            <ac:picMk id="2" creationId="{CEB03711-5AE0-9C71-0CBD-E9ABBC2921AF}"/>
          </ac:picMkLst>
        </pc:picChg>
      </pc:sldChg>
    </pc:docChg>
  </pc:docChgLst>
  <pc:docChgLst>
    <pc:chgData name="Widiyaningsih" userId="S::widya@its.ac.id::3d276151-f383-45da-bda6-18a7c5511d03" providerId="AD" clId="Web-{F350CD3B-98C4-E5A5-C8D6-C4BBAE9A9694}"/>
    <pc:docChg chg="modSld">
      <pc:chgData name="Widiyaningsih" userId="S::widya@its.ac.id::3d276151-f383-45da-bda6-18a7c5511d03" providerId="AD" clId="Web-{F350CD3B-98C4-E5A5-C8D6-C4BBAE9A9694}" dt="2023-08-11T03:50:41.437" v="0" actId="1076"/>
      <pc:docMkLst>
        <pc:docMk/>
      </pc:docMkLst>
      <pc:sldChg chg="modSp">
        <pc:chgData name="Widiyaningsih" userId="S::widya@its.ac.id::3d276151-f383-45da-bda6-18a7c5511d03" providerId="AD" clId="Web-{F350CD3B-98C4-E5A5-C8D6-C4BBAE9A9694}" dt="2023-08-11T03:50:41.437" v="0" actId="1076"/>
        <pc:sldMkLst>
          <pc:docMk/>
          <pc:sldMk cId="2827786215" sldId="328"/>
        </pc:sldMkLst>
        <pc:spChg chg="mod">
          <ac:chgData name="Widiyaningsih" userId="S::widya@its.ac.id::3d276151-f383-45da-bda6-18a7c5511d03" providerId="AD" clId="Web-{F350CD3B-98C4-E5A5-C8D6-C4BBAE9A9694}" dt="2023-08-11T03:50:41.437" v="0" actId="1076"/>
          <ac:spMkLst>
            <pc:docMk/>
            <pc:sldMk cId="2827786215" sldId="328"/>
            <ac:spMk id="4" creationId="{C49A5D44-1A24-7AF4-592A-FA14055F9BB5}"/>
          </ac:spMkLst>
        </pc:spChg>
      </pc:sldChg>
    </pc:docChg>
  </pc:docChgLst>
  <pc:docChgLst>
    <pc:chgData name="Ernis Desna Pratami" userId="S::ernis@its.ac.id::c6c62162-59e6-458d-8f0a-a48e29c1235c" providerId="AD" clId="Web-{52BB75B7-3D66-AAC2-2F51-D240FED4E6FC}"/>
    <pc:docChg chg="modSld">
      <pc:chgData name="Ernis Desna Pratami" userId="S::ernis@its.ac.id::c6c62162-59e6-458d-8f0a-a48e29c1235c" providerId="AD" clId="Web-{52BB75B7-3D66-AAC2-2F51-D240FED4E6FC}" dt="2023-08-09T00:58:00.979" v="4" actId="1076"/>
      <pc:docMkLst>
        <pc:docMk/>
      </pc:docMkLst>
      <pc:sldChg chg="modSp">
        <pc:chgData name="Ernis Desna Pratami" userId="S::ernis@its.ac.id::c6c62162-59e6-458d-8f0a-a48e29c1235c" providerId="AD" clId="Web-{52BB75B7-3D66-AAC2-2F51-D240FED4E6FC}" dt="2023-08-09T00:58:00.979" v="4" actId="1076"/>
        <pc:sldMkLst>
          <pc:docMk/>
          <pc:sldMk cId="2627020269" sldId="323"/>
        </pc:sldMkLst>
        <pc:picChg chg="mod">
          <ac:chgData name="Ernis Desna Pratami" userId="S::ernis@its.ac.id::c6c62162-59e6-458d-8f0a-a48e29c1235c" providerId="AD" clId="Web-{52BB75B7-3D66-AAC2-2F51-D240FED4E6FC}" dt="2023-08-09T00:58:00.979" v="4" actId="1076"/>
          <ac:picMkLst>
            <pc:docMk/>
            <pc:sldMk cId="2627020269" sldId="323"/>
            <ac:picMk id="28" creationId="{E42CD12D-96FA-4BA9-A386-0C2149C6FD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27677-4D28-4409-98C5-2A4E52A21CC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D1BC-677F-4ED7-8568-83F8EB25352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33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45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301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159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944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702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505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654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649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D1BC-677F-4ED7-8568-83F8EB25352C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000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18FD-8C20-4F51-83E3-BE3C6AF1D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A5846-AF37-4FC9-9EE5-E3B0E26FD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6ECB-6A7E-4E60-B2B2-63E66F56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CAE27-89EA-4D8D-9947-736D71AD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01BF-23E5-4723-85FC-7D2616A9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098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7DF3-D1BB-499A-B8B1-DE870E21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3568B-FEEF-48F0-9AF6-AB7EB155B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C5272-E74C-429E-BFF9-CF470289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97DF-744E-4161-A169-23D9AD74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09F20-5118-4B32-A9D8-2F6DCAFB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009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AA528-3DC1-403E-8092-30440C554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645FF-E729-4470-A6FA-17572F83B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C0DCC-C21C-4386-B9F2-2283A7F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5603-8DD0-451C-89FA-7F9FB6C1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972DF-3DB6-4828-97E7-6858A216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596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2936-484C-4AF0-9BCF-91985130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85F5A-2C1D-4240-A73E-E39F25E6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17F81-72ED-4D6B-905A-DE06F2D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2914-E4A7-47ED-B250-5D0257D7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64B6-7951-472C-B14E-23FAC1C7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55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8BDE-3353-4A20-A8F8-544F3761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89DF-C2CD-4B6F-9C47-45F611177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B879F-357C-4456-B48C-76A71EB5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DC8A2-2055-4E92-90EB-0E13415A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58841-88CC-4C94-865B-656AD766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965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627A-658E-47E7-964C-F7582F69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08969-95E4-48D4-84B8-AC9AB810F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2F043-39C9-448C-AC6C-FB286E23E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1B7F0-D302-41BC-AD03-C9A0AD5D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0F0D0-4D1F-45E6-9545-DFB6B5DC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2DB6-4796-4A11-9164-E96DD3EB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448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D652-C4E1-4349-972B-BE8D82ED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A80D2-7A8B-4B3C-AF5F-E77189633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B1F4-2D5B-4259-A55A-B9FE2D0D8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EB249-842F-4414-9133-9405D3406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85F271-6487-4DF7-93E8-118ADCAF1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CC1833-8AA5-4E2E-AE14-DA8C8630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D8EE6-F356-482C-86FC-89735AFD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9FB85-4F49-4E17-B037-ED3919A5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973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A66F3-6824-4391-9B72-138AED2B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4EDD7-F49E-4C42-A25D-91F705E5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B1AE3-F9C2-4681-84C5-AECE0758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3E49D-ED9E-452D-957C-5421D9C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480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02B48-4397-4A04-8E71-A22615C7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CBF3F-65F6-46E2-B9C2-22F54C16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980A-08C6-4577-A0D5-2076CE21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45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B050-2235-4A93-931D-35625E0F9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066BA-F1F0-4796-8F32-84F14E0EB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966E2-C325-43E1-B6F7-8577CF38E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1E11E-DE43-4EE8-A45F-01646BFD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21A4E-411F-43E3-8EFA-5E6AE842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8C0EE-F6B3-408E-AAF7-37A73773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791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FBB4-95A5-4F8B-8362-B0C01E23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2A2BA-7C74-490C-A1AD-9C0F98FFE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146EE-7836-4687-99AA-B0A6D022B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D7A9A-7350-4342-8CAD-D98D8605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804B1-BF97-4145-86D9-89E3064A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71025-A88A-4D37-BAC7-F75CE9B7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337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1BC6C-3B43-49E7-9882-64AB465C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FEF16-207C-459A-B789-FB990F61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EC080-CBCB-4253-B716-ACCAD3DD2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C971-0EEE-4124-9CAD-E0DA4ADFC7F2}" type="datetimeFigureOut">
              <a:rPr lang="en-ID" smtClean="0"/>
              <a:t>06/08/2024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83FC-1AA7-43B3-A15F-C0BAFC675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A93F-6D8C-430B-9909-13C0C0155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034B5-FBA4-4A46-98E1-F08BAF1B30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44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4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1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7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6.sv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4.sv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4.png"/><Relationship Id="rId1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5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cekpddikti.its.ac.id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59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pddikti.kemdikbud.go.id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59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its.id/panduanmyitswali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65.jpe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64.png"/><Relationship Id="rId9" Type="http://schemas.openxmlformats.org/officeDocument/2006/relationships/image" Target="../media/image4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69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2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6.pn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74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.png"/><Relationship Id="rId3" Type="http://schemas.openxmlformats.org/officeDocument/2006/relationships/image" Target="../media/image78.png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2" Type="http://schemas.openxmlformats.org/officeDocument/2006/relationships/image" Target="../media/image1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7.png"/><Relationship Id="rId5" Type="http://schemas.openxmlformats.org/officeDocument/2006/relationships/image" Target="../media/image80.png"/><Relationship Id="rId15" Type="http://schemas.openxmlformats.org/officeDocument/2006/relationships/image" Target="../media/image10.png"/><Relationship Id="rId10" Type="http://schemas.openxmlformats.org/officeDocument/2006/relationships/image" Target="../media/image6.svg"/><Relationship Id="rId4" Type="http://schemas.openxmlformats.org/officeDocument/2006/relationships/image" Target="../media/image79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4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its.id/PanduanAktivasiMFA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86.jpeg"/><Relationship Id="rId1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84.jpe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88.jpeg"/><Relationship Id="rId10" Type="http://schemas.openxmlformats.org/officeDocument/2006/relationships/image" Target="../media/image7.png"/><Relationship Id="rId4" Type="http://schemas.openxmlformats.org/officeDocument/2006/relationships/image" Target="../media/image67.jpe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89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openxmlformats.org/officeDocument/2006/relationships/image" Target="../media/image91.png"/><Relationship Id="rId10" Type="http://schemas.openxmlformats.org/officeDocument/2006/relationships/hyperlink" Target="https://www.its.ac.id/dptsi/wp-content/uploads/sites/8/2024/03/Panduan-Pengajuan-Lisensi-Adobe.pdf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90.png"/><Relationship Id="rId1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image" Target="../media/image1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svg"/><Relationship Id="rId5" Type="http://schemas.openxmlformats.org/officeDocument/2006/relationships/image" Target="../media/image17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www.its.ac.id/dptsi/wp-content/uploads/sites/8/2024/03/Panduan-Akses-VPN.pdf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1.png"/><Relationship Id="rId5" Type="http://schemas.openxmlformats.org/officeDocument/2006/relationships/hyperlink" Target="https://servicedesk.its.ac.id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0.png"/><Relationship Id="rId9" Type="http://schemas.openxmlformats.org/officeDocument/2006/relationships/image" Target="../media/image6.svg"/><Relationship Id="rId1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2.png"/><Relationship Id="rId3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its.id/StartedGuideBookDPTSI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103.png"/><Relationship Id="rId10" Type="http://schemas.openxmlformats.org/officeDocument/2006/relationships/image" Target="../media/image7.png"/><Relationship Id="rId4" Type="http://schemas.openxmlformats.org/officeDocument/2006/relationships/image" Target="../media/image99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6.svg"/><Relationship Id="rId17" Type="http://schemas.openxmlformats.org/officeDocument/2006/relationships/image" Target="../media/image11.png"/><Relationship Id="rId2" Type="http://schemas.openxmlformats.org/officeDocument/2006/relationships/image" Target="../media/image1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6.svg"/><Relationship Id="rId5" Type="http://schemas.openxmlformats.org/officeDocument/2006/relationships/image" Target="../media/image27.sv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5" Type="http://schemas.openxmlformats.org/officeDocument/2006/relationships/image" Target="../media/image33.jpe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hyperlink" Target="its.id/interne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its.id/PanduanKoneksiEduroam" TargetMode="External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id/PanduanKoneksimyITS-WiFi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pn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DE637E-6946-4308-A1B0-AB42C8EB3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-428" r="366" b="521"/>
          <a:stretch/>
        </p:blipFill>
        <p:spPr>
          <a:xfrm>
            <a:off x="582291" y="1574415"/>
            <a:ext cx="5578526" cy="38742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4F9F09-C854-4218-B33A-33FBCF05D7EB}"/>
              </a:ext>
            </a:extLst>
          </p:cNvPr>
          <p:cNvSpPr txBox="1"/>
          <p:nvPr/>
        </p:nvSpPr>
        <p:spPr>
          <a:xfrm>
            <a:off x="6428748" y="2448486"/>
            <a:ext cx="372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A4A"/>
                </a:solidFill>
                <a:latin typeface="Raleway Black" panose="020B0A03030101060003" pitchFamily="34" charset="0"/>
              </a:rPr>
              <a:t>IPITS 2024</a:t>
            </a:r>
            <a:endParaRPr lang="en-ID" sz="5400" dirty="0">
              <a:solidFill>
                <a:srgbClr val="002A4A"/>
              </a:solidFill>
              <a:latin typeface="Raleway Black" panose="020B0A03030101060003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C4F0D69-6A9C-4BF8-866E-D16DC48E97D2}"/>
              </a:ext>
            </a:extLst>
          </p:cNvPr>
          <p:cNvSpPr txBox="1">
            <a:spLocks/>
          </p:cNvSpPr>
          <p:nvPr/>
        </p:nvSpPr>
        <p:spPr>
          <a:xfrm>
            <a:off x="6370025" y="4160495"/>
            <a:ext cx="5466841" cy="502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err="1">
                <a:solidFill>
                  <a:srgbClr val="002A4A"/>
                </a:solidFill>
                <a:latin typeface="Raleway SemiBold" panose="020B0703030101060003" pitchFamily="34" charset="0"/>
              </a:rPr>
              <a:t>Direktorat</a:t>
            </a:r>
            <a:r>
              <a:rPr lang="en-US" sz="2400">
                <a:solidFill>
                  <a:srgbClr val="002A4A"/>
                </a:solidFill>
                <a:latin typeface="Raleway SemiBold" panose="020B0703030101060003" pitchFamily="34" charset="0"/>
              </a:rPr>
              <a:t> </a:t>
            </a:r>
            <a:r>
              <a:rPr lang="en-US" sz="2400" err="1">
                <a:solidFill>
                  <a:srgbClr val="002A4A"/>
                </a:solidFill>
                <a:latin typeface="Raleway SemiBold" panose="020B0703030101060003" pitchFamily="34" charset="0"/>
              </a:rPr>
              <a:t>Pengembangan</a:t>
            </a:r>
            <a:r>
              <a:rPr lang="en-US" sz="2400">
                <a:solidFill>
                  <a:srgbClr val="002A4A"/>
                </a:solidFill>
                <a:latin typeface="Raleway SemiBold" panose="020B0703030101060003" pitchFamily="34" charset="0"/>
              </a:rPr>
              <a:t> </a:t>
            </a:r>
            <a:r>
              <a:rPr lang="en-US" sz="2400" err="1">
                <a:solidFill>
                  <a:srgbClr val="002A4A"/>
                </a:solidFill>
                <a:latin typeface="Raleway SemiBold" panose="020B0703030101060003" pitchFamily="34" charset="0"/>
              </a:rPr>
              <a:t>Teknologi</a:t>
            </a:r>
            <a:r>
              <a:rPr lang="en-US" sz="2400">
                <a:solidFill>
                  <a:srgbClr val="002A4A"/>
                </a:solidFill>
                <a:latin typeface="Raleway SemiBold" panose="020B0703030101060003" pitchFamily="34" charset="0"/>
              </a:rPr>
              <a:t> dan </a:t>
            </a:r>
            <a:r>
              <a:rPr lang="en-US" sz="2400" err="1">
                <a:solidFill>
                  <a:srgbClr val="002A4A"/>
                </a:solidFill>
                <a:latin typeface="Raleway SemiBold" panose="020B0703030101060003" pitchFamily="34" charset="0"/>
              </a:rPr>
              <a:t>Sistem</a:t>
            </a:r>
            <a:r>
              <a:rPr lang="en-US" sz="2400">
                <a:solidFill>
                  <a:srgbClr val="002A4A"/>
                </a:solidFill>
                <a:latin typeface="Raleway SemiBold" panose="020B0703030101060003" pitchFamily="34" charset="0"/>
              </a:rPr>
              <a:t> Informasi</a:t>
            </a:r>
            <a:endParaRPr lang="id-ID" sz="2400">
              <a:solidFill>
                <a:srgbClr val="002A4A"/>
              </a:solidFill>
              <a:latin typeface="Raleway SemiBold" panose="020B07030301010600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BD0F84-A8D5-43F4-894A-FDC36BCCCB92}"/>
              </a:ext>
            </a:extLst>
          </p:cNvPr>
          <p:cNvSpPr txBox="1"/>
          <p:nvPr/>
        </p:nvSpPr>
        <p:spPr>
          <a:xfrm>
            <a:off x="6377948" y="4858942"/>
            <a:ext cx="458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Raleway" panose="020B0503030101060003" pitchFamily="34" charset="0"/>
              </a:rPr>
              <a:t>DPTSI, Gedung Research Center lt. 4, </a:t>
            </a:r>
          </a:p>
          <a:p>
            <a:r>
              <a:rPr lang="en-US" sz="1600" err="1">
                <a:latin typeface="Raleway" panose="020B0503030101060003" pitchFamily="34" charset="0"/>
              </a:rPr>
              <a:t>Kampus</a:t>
            </a:r>
            <a:r>
              <a:rPr lang="en-US" sz="1600">
                <a:latin typeface="Raleway" panose="020B0503030101060003" pitchFamily="34" charset="0"/>
              </a:rPr>
              <a:t> ITS </a:t>
            </a:r>
            <a:r>
              <a:rPr lang="en-US" sz="1600" err="1">
                <a:latin typeface="Raleway" panose="020B0503030101060003" pitchFamily="34" charset="0"/>
              </a:rPr>
              <a:t>Sukolilo</a:t>
            </a:r>
            <a:endParaRPr lang="en-ID" sz="1600">
              <a:latin typeface="Raleway" panose="020B0503030101060003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D09A148-FC2C-49DF-8D6E-8D80DD0EBE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10" y="-1887508"/>
            <a:ext cx="5667249" cy="850087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96900DB-4AA8-4DAC-884A-D85A1C4B7E54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B7D90B9-FECC-4B19-B5D6-CE909DDF463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148A049-DD80-4C42-B5F2-CE57BFCE6914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73" name="Graphic 72" descr="World">
                <a:extLst>
                  <a:ext uri="{FF2B5EF4-FFF2-40B4-BE49-F238E27FC236}">
                    <a16:creationId xmlns:a16="http://schemas.microsoft.com/office/drawing/2014/main" id="{3F444EE8-73B3-4AB6-9F6A-C9DBD2248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5DDADF0-7206-4AFD-9EF6-9DF0B19C28DB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 dirty="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72DC822-8C72-4567-92D1-B34184E03D6A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71" name="Graphic 70" descr="Questions">
                <a:extLst>
                  <a:ext uri="{FF2B5EF4-FFF2-40B4-BE49-F238E27FC236}">
                    <a16:creationId xmlns:a16="http://schemas.microsoft.com/office/drawing/2014/main" id="{C6B164D2-F70C-40EC-8A20-C24836D51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BEF9357-10DD-4E7B-B5A8-62FEE5FF3F82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6AF1DFD-05CE-4B0D-A918-A1D5AD816E42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0B2928-1D9D-4028-BA8E-34CD2D6D029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9BA8896-51C5-49B1-9F5C-73924BF0B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2FA718-4490-CBC7-A90F-80456B236FB1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86FAF2-E9BB-9A2A-D5D5-07A69CC406A1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2" name="Picture 1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3D445E01-7E74-2369-22C2-603949EE5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23C6EC9-4D05-4D38-6B6E-661101D0F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1A3C2CAA-0C38-64E0-72F0-1CE841F3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8" name="Picture 17" descr="A blue and yellow logo&#10;&#10;Description automatically generated">
              <a:extLst>
                <a:ext uri="{FF2B5EF4-FFF2-40B4-BE49-F238E27FC236}">
                  <a16:creationId xmlns:a16="http://schemas.microsoft.com/office/drawing/2014/main" id="{7ED26644-8851-BEE1-A955-1B9B965C0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F6C5A7-1CF9-3B93-D28E-04116C04AAB9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7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3D598AA-8386-2D33-A8BC-4255675A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15" y="2101184"/>
            <a:ext cx="3275366" cy="3722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9D33037-D3FE-49AD-A907-09033D98B6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149" y="1103102"/>
            <a:ext cx="8624619" cy="5749746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C0568E7C-C5CF-4C4D-A615-82D67BDF95F6}"/>
              </a:ext>
            </a:extLst>
          </p:cNvPr>
          <p:cNvSpPr txBox="1">
            <a:spLocks/>
          </p:cNvSpPr>
          <p:nvPr/>
        </p:nvSpPr>
        <p:spPr>
          <a:xfrm>
            <a:off x="195414" y="1144799"/>
            <a:ext cx="6554855" cy="595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002A4A"/>
                </a:solidFill>
                <a:latin typeface="Raleway ExtraBold" panose="020B0903030101060003" pitchFamily="34" charset="0"/>
              </a:rPr>
              <a:t>Cara </a:t>
            </a:r>
            <a:r>
              <a:rPr lang="en-US" sz="36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6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6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r>
              <a:rPr lang="en-US" sz="3600">
                <a:solidFill>
                  <a:srgbClr val="002A4A"/>
                </a:solidFill>
                <a:latin typeface="Raleway ExtraBold" panose="020B0903030101060003" pitchFamily="34" charset="0"/>
              </a:rPr>
              <a:t> Portal</a:t>
            </a:r>
            <a:endParaRPr lang="x-none" sz="36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B4C898-32CF-4301-8842-E2A75E8A8164}"/>
              </a:ext>
            </a:extLst>
          </p:cNvPr>
          <p:cNvSpPr txBox="1"/>
          <p:nvPr/>
        </p:nvSpPr>
        <p:spPr>
          <a:xfrm>
            <a:off x="8544910" y="2755613"/>
            <a:ext cx="3647090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Ketika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pertama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kali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akses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ke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myITS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mahasiswa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baru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menggunakan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:</a:t>
            </a:r>
          </a:p>
          <a:p>
            <a:endParaRPr lang="en-US" sz="200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Username: (NRP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mahasiswa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)</a:t>
            </a:r>
          </a:p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Password: (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lihat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di SIPMABA)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15B85E-B737-FC8F-260F-24293D75048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BD5FA3-283C-86E0-0763-126D613EA48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477C26-1448-450C-80B0-777A1CB54475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9" name="Graphic 28" descr="World">
                <a:extLst>
                  <a:ext uri="{FF2B5EF4-FFF2-40B4-BE49-F238E27FC236}">
                    <a16:creationId xmlns:a16="http://schemas.microsoft.com/office/drawing/2014/main" id="{FE91C264-C23A-9100-D83C-3C47CEE14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03F63A5-3BCD-E166-B7B0-35FA3808A7B7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E18C391-CF12-E727-79AA-DCD9DFE7AB71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7" name="Graphic 26" descr="Questions">
                <a:extLst>
                  <a:ext uri="{FF2B5EF4-FFF2-40B4-BE49-F238E27FC236}">
                    <a16:creationId xmlns:a16="http://schemas.microsoft.com/office/drawing/2014/main" id="{C0E35FC9-5770-1C35-5873-7FEE88399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AF22F5-29A4-2DF4-8A65-7F1A9DE523F1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B8EFE2-224E-31C5-3EF5-1BD4AFED3DC1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B395BC-BA1C-710B-3F70-86E12FCD9DD1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35AD2F1-B7DD-362D-852C-57AE7A2DE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6807E6-D486-125D-6863-B292DE296C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25" y="2118469"/>
            <a:ext cx="3455677" cy="3719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80B178-2C79-8237-9876-D2DFF3DE10EA}"/>
              </a:ext>
            </a:extLst>
          </p:cNvPr>
          <p:cNvSpPr/>
          <p:nvPr/>
        </p:nvSpPr>
        <p:spPr>
          <a:xfrm>
            <a:off x="955040" y="4460240"/>
            <a:ext cx="650240" cy="375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D63A3-8EA8-0B9B-EBDC-4B78C5AC39DC}"/>
              </a:ext>
            </a:extLst>
          </p:cNvPr>
          <p:cNvSpPr txBox="1"/>
          <p:nvPr/>
        </p:nvSpPr>
        <p:spPr>
          <a:xfrm>
            <a:off x="934719" y="4926075"/>
            <a:ext cx="1822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</a:rPr>
              <a:t>Klik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 err="1">
                <a:solidFill>
                  <a:schemeClr val="bg1"/>
                </a:solidFill>
              </a:rPr>
              <a:t>tombok</a:t>
            </a:r>
            <a:r>
              <a:rPr lang="en-US" sz="1600" b="1">
                <a:solidFill>
                  <a:schemeClr val="bg1"/>
                </a:solidFill>
              </a:rPr>
              <a:t> Masuk</a:t>
            </a:r>
            <a:endParaRPr lang="en-ID" sz="1600" b="1">
              <a:solidFill>
                <a:schemeClr val="bg1"/>
              </a:solidFill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33A3374-CBFD-A742-01A5-CF6D6B629EA4}"/>
              </a:ext>
            </a:extLst>
          </p:cNvPr>
          <p:cNvCxnSpPr>
            <a:cxnSpLocks/>
            <a:endCxn id="10" idx="1"/>
          </p:cNvCxnSpPr>
          <p:nvPr/>
        </p:nvCxnSpPr>
        <p:spPr>
          <a:xfrm rot="10800000">
            <a:off x="955040" y="4648201"/>
            <a:ext cx="12700" cy="463503"/>
          </a:xfrm>
          <a:prstGeom prst="bentConnector3">
            <a:avLst>
              <a:gd name="adj1" fmla="val 18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329E62A-FDE6-B449-787E-5E2F1B60BFC6}"/>
              </a:ext>
            </a:extLst>
          </p:cNvPr>
          <p:cNvSpPr txBox="1"/>
          <p:nvPr/>
        </p:nvSpPr>
        <p:spPr>
          <a:xfrm>
            <a:off x="1478237" y="2712921"/>
            <a:ext cx="281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</a:rPr>
              <a:t>Ketik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portal.its.ac.id</a:t>
            </a:r>
            <a:r>
              <a:rPr lang="en-US" sz="1600" b="1">
                <a:solidFill>
                  <a:schemeClr val="bg1"/>
                </a:solidFill>
              </a:rPr>
              <a:t> di </a:t>
            </a:r>
            <a:r>
              <a:rPr lang="en-US" sz="1600" b="1" err="1">
                <a:solidFill>
                  <a:schemeClr val="bg1"/>
                </a:solidFill>
              </a:rPr>
              <a:t>kolom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 err="1">
                <a:solidFill>
                  <a:schemeClr val="bg1"/>
                </a:solidFill>
              </a:rPr>
              <a:t>pencarian</a:t>
            </a:r>
            <a:r>
              <a:rPr lang="en-US" sz="1600" b="1">
                <a:solidFill>
                  <a:schemeClr val="bg1"/>
                </a:solidFill>
              </a:rPr>
              <a:t> browser</a:t>
            </a:r>
            <a:endParaRPr lang="en-ID" sz="1600" b="1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E84B70-CB6B-3685-5827-6B8C7E5990D7}"/>
              </a:ext>
            </a:extLst>
          </p:cNvPr>
          <p:cNvSpPr/>
          <p:nvPr/>
        </p:nvSpPr>
        <p:spPr>
          <a:xfrm>
            <a:off x="1506180" y="2379693"/>
            <a:ext cx="1653579" cy="375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ADA108-4A35-51B8-681C-BAC112E6E94A}"/>
              </a:ext>
            </a:extLst>
          </p:cNvPr>
          <p:cNvSpPr/>
          <p:nvPr/>
        </p:nvSpPr>
        <p:spPr>
          <a:xfrm>
            <a:off x="5507493" y="4074159"/>
            <a:ext cx="2203947" cy="851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3999BC6-D7F4-3749-EE28-5875C32D22CA}"/>
              </a:ext>
            </a:extLst>
          </p:cNvPr>
          <p:cNvCxnSpPr>
            <a:cxnSpLocks/>
          </p:cNvCxnSpPr>
          <p:nvPr/>
        </p:nvCxnSpPr>
        <p:spPr>
          <a:xfrm rot="10800000">
            <a:off x="1506180" y="2539229"/>
            <a:ext cx="12700" cy="463503"/>
          </a:xfrm>
          <a:prstGeom prst="bentConnector3">
            <a:avLst>
              <a:gd name="adj1" fmla="val 18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6CC13FA-C0D1-C76F-B781-639C21AC65C4}"/>
              </a:ext>
            </a:extLst>
          </p:cNvPr>
          <p:cNvSpPr txBox="1"/>
          <p:nvPr/>
        </p:nvSpPr>
        <p:spPr>
          <a:xfrm>
            <a:off x="1007526" y="2601703"/>
            <a:ext cx="300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1</a:t>
            </a:r>
            <a:endParaRPr lang="en-ID" sz="1600" b="1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8A7146-9F26-2E45-7690-827B1D57FCBD}"/>
              </a:ext>
            </a:extLst>
          </p:cNvPr>
          <p:cNvSpPr txBox="1"/>
          <p:nvPr/>
        </p:nvSpPr>
        <p:spPr>
          <a:xfrm>
            <a:off x="436166" y="4697732"/>
            <a:ext cx="300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2</a:t>
            </a:r>
            <a:endParaRPr lang="en-ID" sz="1600" b="1">
              <a:solidFill>
                <a:srgbClr val="FF0000"/>
              </a:solidFill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633208D-7FCA-7AAE-DD0D-CBB67DE3F8F9}"/>
              </a:ext>
            </a:extLst>
          </p:cNvPr>
          <p:cNvCxnSpPr>
            <a:cxnSpLocks/>
            <a:stCxn id="49" idx="1"/>
            <a:endCxn id="36" idx="3"/>
          </p:cNvCxnSpPr>
          <p:nvPr/>
        </p:nvCxnSpPr>
        <p:spPr>
          <a:xfrm rot="10800000" flipV="1">
            <a:off x="7711440" y="3725109"/>
            <a:ext cx="833470" cy="77500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14B564A-4AA2-154F-C570-B60360C8258D}"/>
              </a:ext>
            </a:extLst>
          </p:cNvPr>
          <p:cNvSpPr txBox="1"/>
          <p:nvPr/>
        </p:nvSpPr>
        <p:spPr>
          <a:xfrm>
            <a:off x="5181634" y="4290963"/>
            <a:ext cx="300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3</a:t>
            </a:r>
            <a:endParaRPr lang="en-ID" sz="1600" b="1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79F2472-AE55-E95E-18C2-19687CDF188C}"/>
              </a:ext>
            </a:extLst>
          </p:cNvPr>
          <p:cNvSpPr/>
          <p:nvPr/>
        </p:nvSpPr>
        <p:spPr>
          <a:xfrm>
            <a:off x="0" y="1199836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D5035-F63B-6B9E-EB16-581B9669EA6B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479783-ECDE-F3F3-6761-FB8EC4347657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A537396A-6CD9-5F0A-B661-28E3377B5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B4FCCCA5-E02F-8C41-C3C9-76DA667FE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3" name="Picture 32" descr="Logo&#10;&#10;Description automatically generated">
                <a:extLst>
                  <a:ext uri="{FF2B5EF4-FFF2-40B4-BE49-F238E27FC236}">
                    <a16:creationId xmlns:a16="http://schemas.microsoft.com/office/drawing/2014/main" id="{48225DBC-5274-72B8-7C2C-AB040F304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3" name="Picture 12" descr="A blue and yellow logo&#10;&#10;Description automatically generated">
              <a:extLst>
                <a:ext uri="{FF2B5EF4-FFF2-40B4-BE49-F238E27FC236}">
                  <a16:creationId xmlns:a16="http://schemas.microsoft.com/office/drawing/2014/main" id="{584B1917-8DFD-4684-2CEC-87340A82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B977DA-B358-0FEB-BAAA-41428D6E2D9D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4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28" y="1107871"/>
            <a:ext cx="8624619" cy="5749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8D018-52D5-2F9D-9D90-C7D744A65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76" y="2604358"/>
            <a:ext cx="6985341" cy="3101809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15268" y="1362286"/>
            <a:ext cx="6098221" cy="50997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Cara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Ganti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Password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3BC0C8C-A15E-43A8-8D14-55E72039DC0D}"/>
              </a:ext>
            </a:extLst>
          </p:cNvPr>
          <p:cNvSpPr txBox="1">
            <a:spLocks/>
          </p:cNvSpPr>
          <p:nvPr/>
        </p:nvSpPr>
        <p:spPr>
          <a:xfrm>
            <a:off x="215268" y="1853114"/>
            <a:ext cx="11615058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d-ID" sz="2000">
                <a:latin typeface="Raleway" pitchFamily="2" charset="0"/>
              </a:rPr>
              <a:t>Setelah akses pertama, mahasiswa baru akan diminta untuk mengganti password. Password baru ini akan digunakan untuk akses </a:t>
            </a:r>
            <a:r>
              <a:rPr lang="en-US" sz="2000" err="1">
                <a:latin typeface="Raleway" pitchFamily="2" charset="0"/>
              </a:rPr>
              <a:t>myITS</a:t>
            </a:r>
            <a:r>
              <a:rPr lang="id-ID" sz="2000">
                <a:latin typeface="Raleway" pitchFamily="2" charset="0"/>
              </a:rPr>
              <a:t> selanjutnya</a:t>
            </a:r>
            <a:r>
              <a:rPr lang="en-US" sz="2000">
                <a:latin typeface="Raleway" pitchFamily="2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9B849A-AA04-7053-ABE7-E4B0A7845A53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F7201-E467-BF26-A2DA-EFC8656ABB77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15FA8B-D65B-8252-9C3E-A4485D6B4C30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DA6B0BE-3255-E9D2-5BE5-D2B7BCD46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AFEB93-7F28-B79E-0A07-EBD96A7141C2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25C139-7C1F-F797-BAEC-C9EF888740D8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636043BA-9421-060E-8C93-49E30AF05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165107-ED0F-3135-B76C-E6858614B1DA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32C6AA-EE7F-F98A-3CC8-CA32D3095E0A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81A38B-A5DB-2002-15A2-7BE4ACED80C4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960E1CA-341A-BE2B-4898-E466242E6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8677F96-0638-7341-7F21-ED661528E4D6}"/>
              </a:ext>
            </a:extLst>
          </p:cNvPr>
          <p:cNvSpPr txBox="1"/>
          <p:nvPr/>
        </p:nvSpPr>
        <p:spPr>
          <a:xfrm>
            <a:off x="3416400" y="5195047"/>
            <a:ext cx="5994621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Old Password: password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dari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SIPMABA</a:t>
            </a:r>
          </a:p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New Password: password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baru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Anda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berisi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minimum 8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karakter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terdiri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dari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angka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huruf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kapital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huruf</a:t>
            </a:r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kecil</a:t>
            </a:r>
            <a:endParaRPr lang="en-US" sz="200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A172A85-16D4-E227-ECBD-0C12337C636A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F672E76-5C03-F337-08A3-B8844FC3158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576ADAB-3F6D-F2CB-BAA6-035ED9A40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4E602400-48D2-107B-E7D4-50D3B1502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3" name="Picture 32" descr="Logo&#10;&#10;Description automatically generated">
                <a:extLst>
                  <a:ext uri="{FF2B5EF4-FFF2-40B4-BE49-F238E27FC236}">
                    <a16:creationId xmlns:a16="http://schemas.microsoft.com/office/drawing/2014/main" id="{8719623F-02B2-B598-5C62-6C0D907B9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30" name="Picture 29" descr="A blue and yellow logo&#10;&#10;Description automatically generated">
              <a:extLst>
                <a:ext uri="{FF2B5EF4-FFF2-40B4-BE49-F238E27FC236}">
                  <a16:creationId xmlns:a16="http://schemas.microsoft.com/office/drawing/2014/main" id="{0DE2E4E0-548B-D14A-DAEA-1080217E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75F72F-E1C4-D1D2-B062-A5581A7A45CC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11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2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CA5AD205-74A7-439E-B8F9-2E1982911F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"/>
            <a:ext cx="12192000" cy="68576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9D33037-D3FE-49AD-A907-09033D98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33" y="1101703"/>
            <a:ext cx="8624619" cy="574974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695E39D-E0BF-4C0F-B167-B11E334C0442}"/>
              </a:ext>
            </a:extLst>
          </p:cNvPr>
          <p:cNvSpPr txBox="1"/>
          <p:nvPr/>
        </p:nvSpPr>
        <p:spPr>
          <a:xfrm>
            <a:off x="1334854" y="1368334"/>
            <a:ext cx="9650405" cy="440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>
                <a:solidFill>
                  <a:srgbClr val="002A4A"/>
                </a:solidFill>
                <a:latin typeface="Raleway ExtraBold" panose="020B0903030101060003" pitchFamily="34" charset="0"/>
                <a:ea typeface="+mj-ea"/>
                <a:cs typeface="+mj-cs"/>
              </a:rPr>
              <a:t>PENTING TERKAIT PASSWORD !!!</a:t>
            </a:r>
          </a:p>
          <a:p>
            <a:endParaRPr lang="en-US" sz="200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r>
              <a:rPr lang="en-US" sz="2000">
                <a:latin typeface="Gill Sans MT" panose="020B0502020104020203" pitchFamily="34" charset="0"/>
              </a:rPr>
              <a:t>Agar </a:t>
            </a:r>
            <a:r>
              <a:rPr lang="en-US" sz="2000" err="1">
                <a:latin typeface="Gill Sans MT" panose="020B0502020104020203" pitchFamily="34" charset="0"/>
              </a:rPr>
              <a:t>akun</a:t>
            </a:r>
            <a:r>
              <a:rPr lang="en-US" sz="2000">
                <a:latin typeface="Gill Sans MT" panose="020B0502020104020203" pitchFamily="34" charset="0"/>
              </a:rPr>
              <a:t> Anda </a:t>
            </a:r>
            <a:r>
              <a:rPr lang="en-US" sz="2400" b="1" err="1">
                <a:solidFill>
                  <a:srgbClr val="FF0000"/>
                </a:solidFill>
                <a:latin typeface="Gill Sans MT" panose="020B0502020104020203" pitchFamily="34" charset="0"/>
              </a:rPr>
              <a:t>tidak</a:t>
            </a:r>
            <a:r>
              <a:rPr lang="en-US" sz="2400" b="1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Gill Sans MT" panose="020B0502020104020203" pitchFamily="34" charset="0"/>
              </a:rPr>
              <a:t>disalahgunakan</a:t>
            </a:r>
            <a:r>
              <a:rPr lang="en-US" sz="2000">
                <a:latin typeface="Gill Sans MT" panose="020B0502020104020203" pitchFamily="34" charset="0"/>
              </a:rPr>
              <a:t> oleh orang lain, </a:t>
            </a:r>
            <a:r>
              <a:rPr lang="en-US" sz="2000" err="1">
                <a:latin typeface="Gill Sans MT" panose="020B0502020104020203" pitchFamily="34" charset="0"/>
              </a:rPr>
              <a:t>buatlah</a:t>
            </a:r>
            <a:r>
              <a:rPr lang="en-US" sz="2000">
                <a:latin typeface="Gill Sans MT" panose="020B0502020104020203" pitchFamily="34" charset="0"/>
              </a:rPr>
              <a:t> password yang strong, yang </a:t>
            </a:r>
            <a:r>
              <a:rPr lang="en-US" sz="2000" err="1">
                <a:latin typeface="Gill Sans MT" panose="020B0502020104020203" pitchFamily="34" charset="0"/>
              </a:rPr>
              <a:t>tidak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memungkinkan</a:t>
            </a:r>
            <a:r>
              <a:rPr lang="en-US" sz="2000">
                <a:latin typeface="Gill Sans MT" panose="020B0502020104020203" pitchFamily="34" charset="0"/>
              </a:rPr>
              <a:t> orang lain </a:t>
            </a:r>
            <a:r>
              <a:rPr lang="en-US" sz="2000" err="1">
                <a:latin typeface="Gill Sans MT" panose="020B0502020104020203" pitchFamily="34" charset="0"/>
              </a:rPr>
              <a:t>menebak</a:t>
            </a:r>
            <a:r>
              <a:rPr lang="en-US" sz="2000">
                <a:latin typeface="Gill Sans MT" panose="020B0502020104020203" pitchFamily="34" charset="0"/>
              </a:rPr>
              <a:t> password </a:t>
            </a:r>
            <a:r>
              <a:rPr lang="en-US" sz="2000" err="1">
                <a:latin typeface="Gill Sans MT" panose="020B0502020104020203" pitchFamily="34" charset="0"/>
              </a:rPr>
              <a:t>tersebut</a:t>
            </a:r>
            <a:r>
              <a:rPr lang="en-US" sz="2000">
                <a:latin typeface="Gill Sans MT" panose="020B0502020104020203" pitchFamily="34" charset="0"/>
              </a:rPr>
              <a:t>. </a:t>
            </a:r>
          </a:p>
          <a:p>
            <a:endParaRPr lang="en-US" sz="2000">
              <a:latin typeface="Gill Sans MT" panose="020B0502020104020203" pitchFamily="34" charset="0"/>
            </a:endParaRPr>
          </a:p>
          <a:p>
            <a:r>
              <a:rPr lang="en-US" sz="2000">
                <a:latin typeface="Gill Sans MT" panose="020B0502020104020203" pitchFamily="34" charset="0"/>
              </a:rPr>
              <a:t>TIPS: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>
                <a:latin typeface="Gill Sans MT" panose="020B0502020104020203" pitchFamily="34" charset="0"/>
              </a:rPr>
              <a:t>Hindari</a:t>
            </a:r>
            <a:r>
              <a:rPr lang="en-US" sz="2000">
                <a:latin typeface="Gill Sans MT" panose="020B0502020104020203" pitchFamily="34" charset="0"/>
              </a:rPr>
              <a:t> password yang </a:t>
            </a:r>
            <a:r>
              <a:rPr lang="en-US" sz="2000" err="1">
                <a:latin typeface="Gill Sans MT" panose="020B0502020104020203" pitchFamily="34" charset="0"/>
              </a:rPr>
              <a:t>umum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seperti</a:t>
            </a:r>
            <a:r>
              <a:rPr lang="en-US" sz="2000">
                <a:latin typeface="Gill Sans MT" panose="020B0502020104020203" pitchFamily="34" charset="0"/>
              </a:rPr>
              <a:t>: 123456, </a:t>
            </a:r>
            <a:r>
              <a:rPr lang="en-US" sz="2000" err="1">
                <a:latin typeface="Gill Sans MT" panose="020B0502020104020203" pitchFamily="34" charset="0"/>
              </a:rPr>
              <a:t>qwe</a:t>
            </a:r>
            <a:r>
              <a:rPr lang="en-US" sz="2000">
                <a:latin typeface="Gill Sans MT" panose="020B0502020104020203" pitchFamily="34" charset="0"/>
              </a:rPr>
              <a:t>, </a:t>
            </a:r>
            <a:r>
              <a:rPr lang="en-US" sz="2000" err="1">
                <a:latin typeface="Gill Sans MT" panose="020B0502020104020203" pitchFamily="34" charset="0"/>
              </a:rPr>
              <a:t>semangat</a:t>
            </a:r>
            <a:r>
              <a:rPr lang="en-US" sz="2000">
                <a:latin typeface="Gill Sans MT" panose="020B0502020104020203" pitchFamily="34" charset="0"/>
              </a:rPr>
              <a:t>, </a:t>
            </a:r>
            <a:r>
              <a:rPr lang="en-US" sz="2000" err="1">
                <a:latin typeface="Gill Sans MT" panose="020B0502020104020203" pitchFamily="34" charset="0"/>
              </a:rPr>
              <a:t>abcde</a:t>
            </a:r>
            <a:r>
              <a:rPr lang="en-US" sz="2000">
                <a:latin typeface="Gill Sans MT" panose="020B0502020104020203" pitchFamily="34" charset="0"/>
              </a:rPr>
              <a:t>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>
                <a:latin typeface="Gill Sans MT" panose="020B0502020104020203" pitchFamily="34" charset="0"/>
              </a:rPr>
              <a:t>Hindari</a:t>
            </a:r>
            <a:r>
              <a:rPr lang="en-US" sz="2000">
                <a:latin typeface="Gill Sans MT" panose="020B0502020104020203" pitchFamily="34" charset="0"/>
              </a:rPr>
              <a:t> password yang </a:t>
            </a:r>
            <a:r>
              <a:rPr lang="en-US" sz="2000" err="1">
                <a:latin typeface="Gill Sans MT" panose="020B0502020104020203" pitchFamily="34" charset="0"/>
              </a:rPr>
              <a:t>mengandung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unsur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tanggal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lahir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atau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identitas</a:t>
            </a:r>
            <a:r>
              <a:rPr lang="en-US" sz="2000">
                <a:latin typeface="Gill Sans MT" panose="020B0502020104020203" pitchFamily="34" charset="0"/>
              </a:rPr>
              <a:t> Anda.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>
                <a:latin typeface="Gill Sans MT" panose="020B0502020104020203" pitchFamily="34" charset="0"/>
              </a:rPr>
              <a:t>Gunakan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kombinasi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huruf</a:t>
            </a:r>
            <a:r>
              <a:rPr lang="en-US" sz="2000">
                <a:latin typeface="Gill Sans MT" panose="020B0502020104020203" pitchFamily="34" charset="0"/>
              </a:rPr>
              <a:t>, </a:t>
            </a:r>
            <a:r>
              <a:rPr lang="en-US" sz="2000" err="1">
                <a:latin typeface="Gill Sans MT" panose="020B0502020104020203" pitchFamily="34" charset="0"/>
              </a:rPr>
              <a:t>angka</a:t>
            </a:r>
            <a:r>
              <a:rPr lang="en-US" sz="2000">
                <a:latin typeface="Gill Sans MT" panose="020B0502020104020203" pitchFamily="34" charset="0"/>
              </a:rPr>
              <a:t>, </a:t>
            </a:r>
            <a:r>
              <a:rPr lang="en-US" sz="2000" err="1">
                <a:latin typeface="Gill Sans MT" panose="020B0502020104020203" pitchFamily="34" charset="0"/>
              </a:rPr>
              <a:t>karakter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simbol</a:t>
            </a:r>
            <a:r>
              <a:rPr lang="en-US" sz="2000">
                <a:latin typeface="Gill Sans MT" panose="020B0502020104020203" pitchFamily="34" charset="0"/>
              </a:rPr>
              <a:t> (!@#&amp;$%^&amp;*), </a:t>
            </a:r>
            <a:r>
              <a:rPr lang="en-US" sz="2000" err="1">
                <a:latin typeface="Gill Sans MT" panose="020B0502020104020203" pitchFamily="34" charset="0"/>
              </a:rPr>
              <a:t>huruf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kapital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dalam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membuat</a:t>
            </a:r>
            <a:r>
              <a:rPr lang="en-US" sz="2000">
                <a:latin typeface="Gill Sans MT" panose="020B0502020104020203" pitchFamily="34" charset="0"/>
              </a:rPr>
              <a:t> password.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err="1">
                <a:latin typeface="Gill Sans MT" panose="020B0502020104020203" pitchFamily="34" charset="0"/>
              </a:rPr>
              <a:t>Tidak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boleh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menggunakan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spasi</a:t>
            </a:r>
            <a:r>
              <a:rPr lang="en-US" sz="2000">
                <a:latin typeface="Gill Sans MT" panose="020B0502020104020203" pitchFamily="34" charset="0"/>
              </a:rPr>
              <a:t> </a:t>
            </a:r>
            <a:r>
              <a:rPr lang="en-US" sz="2000" err="1">
                <a:latin typeface="Gill Sans MT" panose="020B0502020104020203" pitchFamily="34" charset="0"/>
              </a:rPr>
              <a:t>dalam</a:t>
            </a:r>
            <a:r>
              <a:rPr lang="en-US" sz="2000">
                <a:latin typeface="Gill Sans MT" panose="020B0502020104020203" pitchFamily="34" charset="0"/>
              </a:rPr>
              <a:t> password.</a:t>
            </a:r>
          </a:p>
          <a:p>
            <a:r>
              <a:rPr lang="en-US" sz="2000" err="1">
                <a:latin typeface="Gill Sans MT" panose="020B0502020104020203" pitchFamily="34" charset="0"/>
              </a:rPr>
              <a:t>Contoh</a:t>
            </a:r>
            <a:r>
              <a:rPr lang="en-US" sz="2000">
                <a:latin typeface="Gill Sans MT" panose="020B0502020104020203" pitchFamily="34" charset="0"/>
              </a:rPr>
              <a:t> password: </a:t>
            </a:r>
            <a:r>
              <a:rPr lang="en-US" sz="2400" b="1">
                <a:latin typeface="Gill Sans MT" panose="020B0502020104020203" pitchFamily="34" charset="0"/>
              </a:rPr>
              <a:t>4Nt4its!</a:t>
            </a:r>
          </a:p>
          <a:p>
            <a:endParaRPr lang="en-US" sz="200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CCEA6-16F1-D60C-4CAC-238A69367EBA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2673A7-4CE4-CDFC-4DF2-F8387AF354B9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0192ED-DC02-50F7-9C9B-C335740CD3B8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8" name="Graphic 17" descr="World">
                <a:extLst>
                  <a:ext uri="{FF2B5EF4-FFF2-40B4-BE49-F238E27FC236}">
                    <a16:creationId xmlns:a16="http://schemas.microsoft.com/office/drawing/2014/main" id="{77B73B1B-D590-B50B-E4B6-F5D8C646B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50710C-2DB9-830E-98EA-CD279260DA9A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2E19DE-3727-44A6-8967-38BF27D897BB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6" name="Graphic 15" descr="Questions">
                <a:extLst>
                  <a:ext uri="{FF2B5EF4-FFF2-40B4-BE49-F238E27FC236}">
                    <a16:creationId xmlns:a16="http://schemas.microsoft.com/office/drawing/2014/main" id="{5F562BB1-6CED-C1E6-F965-4D04E5E29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DA8032-9275-F863-612A-0B3AB8C228F5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855FB3-B298-A2D4-4598-D4017F0A8FC0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092AE2-9563-486A-43CA-51563F96BAB9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587FE82-182F-1893-728D-0C179FDFF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D7B833-2305-6F8B-1B1C-2EDCF19D184F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67BF58C-1669-00AE-C956-ACF985686D70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9" name="Picture 28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EE9D8A26-277A-E4BF-8E24-344F77D47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79153716-EA0C-EDED-2D0F-7EF52FC78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1" name="Picture 30" descr="Logo&#10;&#10;Description automatically generated">
                <a:extLst>
                  <a:ext uri="{FF2B5EF4-FFF2-40B4-BE49-F238E27FC236}">
                    <a16:creationId xmlns:a16="http://schemas.microsoft.com/office/drawing/2014/main" id="{0D399E17-14B8-75DB-AD91-06D88D8D0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8" name="Picture 27" descr="A blue and yellow logo&#10;&#10;Description automatically generated">
              <a:extLst>
                <a:ext uri="{FF2B5EF4-FFF2-40B4-BE49-F238E27FC236}">
                  <a16:creationId xmlns:a16="http://schemas.microsoft.com/office/drawing/2014/main" id="{AA9630D6-8158-E963-1F55-E3ECC333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D036DB-5F73-78A7-BC77-70FC14E9E022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12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8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91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0526" y="1276068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Dashboard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Portal –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Mahasiswa</a:t>
            </a:r>
            <a:endParaRPr lang="en-US" sz="20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3E8CD5-934F-FD40-B64D-641C52B58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068" y="1789300"/>
            <a:ext cx="2370216" cy="89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5DE7287-710D-A430-E226-8F931841DDDE}"/>
              </a:ext>
            </a:extLst>
          </p:cNvPr>
          <p:cNvGrpSpPr/>
          <p:nvPr/>
        </p:nvGrpSpPr>
        <p:grpSpPr>
          <a:xfrm>
            <a:off x="6710254" y="4036629"/>
            <a:ext cx="2466151" cy="922765"/>
            <a:chOff x="4657885" y="2196326"/>
            <a:chExt cx="2876227" cy="107620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CF40140-A145-211E-7D84-BA5A5C61EED8}"/>
                </a:ext>
              </a:extLst>
            </p:cNvPr>
            <p:cNvSpPr/>
            <p:nvPr/>
          </p:nvSpPr>
          <p:spPr>
            <a:xfrm>
              <a:off x="4657885" y="2196326"/>
              <a:ext cx="2876227" cy="1076204"/>
            </a:xfrm>
            <a:prstGeom prst="roundRect">
              <a:avLst>
                <a:gd name="adj" fmla="val 6282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29CE3B-CF8D-0CC3-8DED-B05D73E42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97" b="8617"/>
            <a:stretch/>
          </p:blipFill>
          <p:spPr>
            <a:xfrm>
              <a:off x="4771335" y="2212890"/>
              <a:ext cx="2604825" cy="10581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07D27B3-887C-7BAF-FB06-EC00CE4D2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255" y="2901167"/>
            <a:ext cx="2466151" cy="92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1BD278-D518-D803-A87B-E2A99DB41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255" y="5234654"/>
            <a:ext cx="2470700" cy="910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DC38003-972A-D6FD-3980-1CFCF2ECF9BD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BF97D6-8E0A-D933-9AB6-DD4A8AA8719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AF9FC8A-264D-7B70-0F16-5BADA0E2749C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68" name="Graphic 67" descr="World">
                <a:extLst>
                  <a:ext uri="{FF2B5EF4-FFF2-40B4-BE49-F238E27FC236}">
                    <a16:creationId xmlns:a16="http://schemas.microsoft.com/office/drawing/2014/main" id="{BE1317E6-E4A8-E445-724D-C2A7C13DB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B2838B0-8479-774E-F17E-7059E75AEE01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43E1CCA-BDD9-1FB4-1631-3826116E3BD8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66" name="Graphic 65" descr="Questions">
                <a:extLst>
                  <a:ext uri="{FF2B5EF4-FFF2-40B4-BE49-F238E27FC236}">
                    <a16:creationId xmlns:a16="http://schemas.microsoft.com/office/drawing/2014/main" id="{9811B72B-BC9F-6EF1-4B7F-00A2DB8B4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808886-71D3-5C92-DE64-88C033931E7E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135FADF-B2F4-DE95-BB3E-ED9D69F6A413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9DC45AA-218D-1D02-5EFB-A591AE3E1CB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5249CFA-6F38-40F7-C5D5-0C75F3532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7111E8-7138-C27B-F23A-2E7982F90027}"/>
              </a:ext>
            </a:extLst>
          </p:cNvPr>
          <p:cNvSpPr txBox="1"/>
          <p:nvPr/>
        </p:nvSpPr>
        <p:spPr>
          <a:xfrm>
            <a:off x="213061" y="1789300"/>
            <a:ext cx="60656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Cek PDDIKTI :</a:t>
            </a:r>
          </a:p>
          <a:p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melihat</a:t>
            </a:r>
            <a:r>
              <a:rPr lang="en-US"/>
              <a:t> data </a:t>
            </a:r>
            <a:r>
              <a:rPr lang="en-US" err="1"/>
              <a:t>mahasiswa</a:t>
            </a:r>
            <a:r>
              <a:rPr lang="en-US"/>
              <a:t> di DIKTI dan </a:t>
            </a:r>
            <a:r>
              <a:rPr lang="en-US" err="1"/>
              <a:t>bisa</a:t>
            </a:r>
            <a:r>
              <a:rPr lang="en-US"/>
              <a:t> </a:t>
            </a:r>
            <a:r>
              <a:rPr lang="en-US" err="1"/>
              <a:t>mengirimkan</a:t>
            </a:r>
            <a:r>
              <a:rPr lang="en-US"/>
              <a:t> data </a:t>
            </a:r>
            <a:r>
              <a:rPr lang="en-US" err="1"/>
              <a:t>sendiri</a:t>
            </a:r>
            <a:r>
              <a:rPr lang="en-US"/>
              <a:t> </a:t>
            </a:r>
            <a:r>
              <a:rPr lang="en-US" err="1"/>
              <a:t>apabila</a:t>
            </a:r>
            <a:r>
              <a:rPr lang="en-US"/>
              <a:t> </a:t>
            </a:r>
            <a:r>
              <a:rPr lang="en-US" err="1"/>
              <a:t>belum</a:t>
            </a:r>
            <a:r>
              <a:rPr lang="en-US"/>
              <a:t> </a:t>
            </a:r>
            <a:r>
              <a:rPr lang="en-US" err="1"/>
              <a:t>dikirim</a:t>
            </a:r>
            <a:r>
              <a:rPr lang="en-US"/>
              <a:t> oleh admin </a:t>
            </a:r>
            <a:r>
              <a:rPr lang="en-US" err="1"/>
              <a:t>prodi</a:t>
            </a:r>
            <a:r>
              <a:rPr lang="en-US"/>
              <a:t>.</a:t>
            </a:r>
          </a:p>
          <a:p>
            <a:r>
              <a:rPr lang="en-US" b="1" err="1"/>
              <a:t>myITS</a:t>
            </a:r>
            <a:r>
              <a:rPr lang="en-US" b="1"/>
              <a:t> Classroom: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perkuliahan</a:t>
            </a:r>
            <a:r>
              <a:rPr lang="en-US"/>
              <a:t> yang </a:t>
            </a:r>
            <a:r>
              <a:rPr lang="en-US" err="1"/>
              <a:t>berisi</a:t>
            </a:r>
            <a:r>
              <a:rPr lang="en-US"/>
              <a:t> </a:t>
            </a:r>
            <a:r>
              <a:rPr lang="en-US" err="1"/>
              <a:t>materi</a:t>
            </a:r>
            <a:r>
              <a:rPr lang="en-US"/>
              <a:t>, </a:t>
            </a:r>
            <a:r>
              <a:rPr lang="en-US" err="1"/>
              <a:t>silabus</a:t>
            </a:r>
            <a:r>
              <a:rPr lang="en-US"/>
              <a:t>, </a:t>
            </a:r>
            <a:r>
              <a:rPr lang="en-US" err="1"/>
              <a:t>pengumpulan</a:t>
            </a:r>
            <a:r>
              <a:rPr lang="en-US"/>
              <a:t> </a:t>
            </a:r>
            <a:r>
              <a:rPr lang="en-US" err="1"/>
              <a:t>tugas</a:t>
            </a:r>
            <a:r>
              <a:rPr lang="en-US"/>
              <a:t> </a:t>
            </a:r>
            <a:r>
              <a:rPr lang="en-US" err="1"/>
              <a:t>dll</a:t>
            </a:r>
            <a:endParaRPr lang="en-US"/>
          </a:p>
          <a:p>
            <a:r>
              <a:rPr lang="en-US" b="1"/>
              <a:t>SI </a:t>
            </a:r>
            <a:r>
              <a:rPr lang="en-US" b="1" err="1"/>
              <a:t>Akademik</a:t>
            </a:r>
            <a:r>
              <a:rPr lang="en-US" b="1"/>
              <a:t>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melakukan</a:t>
            </a:r>
            <a:r>
              <a:rPr lang="en-US"/>
              <a:t> FRS, </a:t>
            </a:r>
            <a:r>
              <a:rPr lang="en-US" err="1"/>
              <a:t>perwalian</a:t>
            </a:r>
            <a:r>
              <a:rPr lang="en-US"/>
              <a:t>, dan SKEM</a:t>
            </a:r>
          </a:p>
          <a:p>
            <a:r>
              <a:rPr lang="en-US" b="1" err="1"/>
              <a:t>myITS</a:t>
            </a:r>
            <a:r>
              <a:rPr lang="en-US" b="1"/>
              <a:t> Thesis: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melakukan</a:t>
            </a:r>
            <a:r>
              <a:rPr lang="en-US"/>
              <a:t> </a:t>
            </a:r>
            <a:r>
              <a:rPr lang="en-US" err="1"/>
              <a:t>pendaftaran</a:t>
            </a:r>
            <a:r>
              <a:rPr lang="en-US"/>
              <a:t> TA, Tesis, dan </a:t>
            </a:r>
            <a:r>
              <a:rPr lang="en-US" err="1"/>
              <a:t>Disertasi</a:t>
            </a:r>
            <a:endParaRPr lang="en-US"/>
          </a:p>
          <a:p>
            <a:r>
              <a:rPr lang="en-US" b="1" err="1"/>
              <a:t>myITS</a:t>
            </a:r>
            <a:r>
              <a:rPr lang="en-US" b="1"/>
              <a:t> Printing: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mencetak</a:t>
            </a:r>
            <a:r>
              <a:rPr lang="en-US"/>
              <a:t> </a:t>
            </a:r>
            <a:r>
              <a:rPr lang="en-US" err="1"/>
              <a:t>Tugas</a:t>
            </a:r>
            <a:r>
              <a:rPr lang="en-US"/>
              <a:t> Akhir </a:t>
            </a:r>
            <a:r>
              <a:rPr lang="en-US" err="1"/>
              <a:t>melalui</a:t>
            </a:r>
            <a:r>
              <a:rPr lang="en-US"/>
              <a:t> </a:t>
            </a:r>
            <a:r>
              <a:rPr lang="en-US" err="1"/>
              <a:t>layanan</a:t>
            </a:r>
            <a:r>
              <a:rPr lang="en-US"/>
              <a:t> </a:t>
            </a:r>
            <a:r>
              <a:rPr lang="en-US" err="1"/>
              <a:t>ITSPress</a:t>
            </a:r>
            <a:endParaRPr lang="en-US"/>
          </a:p>
          <a:p>
            <a:r>
              <a:rPr lang="en-US" b="1" err="1"/>
              <a:t>myITS</a:t>
            </a:r>
            <a:r>
              <a:rPr lang="en-US" b="1"/>
              <a:t> </a:t>
            </a:r>
            <a:r>
              <a:rPr lang="en-US" b="1" err="1"/>
              <a:t>StudentConnect</a:t>
            </a:r>
            <a:r>
              <a:rPr lang="en-US" b="1"/>
              <a:t>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portofolio</a:t>
            </a:r>
            <a:r>
              <a:rPr lang="en-US"/>
              <a:t> dan SKEM </a:t>
            </a:r>
            <a:r>
              <a:rPr lang="en-US" err="1"/>
              <a:t>mahasiswa</a:t>
            </a:r>
            <a:endParaRPr lang="en-US" b="1"/>
          </a:p>
          <a:p>
            <a:r>
              <a:rPr lang="en-US" b="1" err="1"/>
              <a:t>myITS</a:t>
            </a:r>
            <a:r>
              <a:rPr lang="en-US" b="1"/>
              <a:t> Dorm: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pendaftaran</a:t>
            </a:r>
            <a:r>
              <a:rPr lang="en-US"/>
              <a:t> asrama</a:t>
            </a: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2D4D5A-B968-2291-9316-252F62BBF3AD}"/>
              </a:ext>
            </a:extLst>
          </p:cNvPr>
          <p:cNvGrpSpPr/>
          <p:nvPr/>
        </p:nvGrpSpPr>
        <p:grpSpPr>
          <a:xfrm>
            <a:off x="9622087" y="5249543"/>
            <a:ext cx="2323195" cy="910939"/>
            <a:chOff x="10066015" y="2974420"/>
            <a:chExt cx="1665666" cy="63632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97FC1C5-2193-644F-913A-CF3413E33CFA}"/>
                </a:ext>
              </a:extLst>
            </p:cNvPr>
            <p:cNvSpPr/>
            <p:nvPr/>
          </p:nvSpPr>
          <p:spPr>
            <a:xfrm>
              <a:off x="10066015" y="2974420"/>
              <a:ext cx="1651179" cy="636323"/>
            </a:xfrm>
            <a:prstGeom prst="roundRect">
              <a:avLst>
                <a:gd name="adj" fmla="val 6439"/>
              </a:avLst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403BCF-F248-3773-9BD1-AF8DD07E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80502" y="3036467"/>
              <a:ext cx="1651179" cy="5122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3704682-53FF-B32A-4F0E-FE8144F2A9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8681" y="4070081"/>
            <a:ext cx="2302988" cy="86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7D7DD-E137-065B-5D49-98B1EF84AC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" r="3133"/>
          <a:stretch/>
        </p:blipFill>
        <p:spPr>
          <a:xfrm>
            <a:off x="9575067" y="2907529"/>
            <a:ext cx="2370216" cy="89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A84E54-DDD3-E1E8-0711-37B1E4950C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0255" y="1789300"/>
            <a:ext cx="2466151" cy="914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35BFE4C-28F4-6920-13C7-6C0E1D4D208B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4AF7952-9172-8111-98F6-ECB00355495D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1" name="Picture 2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D1ABA54B-5B7B-4A7B-8100-AD46B616D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1C7C265A-BB09-A237-26D6-CBDBCAAC1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5" name="Picture 24" descr="Logo&#10;&#10;Description automatically generated">
                <a:extLst>
                  <a:ext uri="{FF2B5EF4-FFF2-40B4-BE49-F238E27FC236}">
                    <a16:creationId xmlns:a16="http://schemas.microsoft.com/office/drawing/2014/main" id="{97E43FCC-941B-8593-BA9C-69D16FF8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9" name="Picture 18" descr="A blue and yellow logo&#10;&#10;Description automatically generated">
              <a:extLst>
                <a:ext uri="{FF2B5EF4-FFF2-40B4-BE49-F238E27FC236}">
                  <a16:creationId xmlns:a16="http://schemas.microsoft.com/office/drawing/2014/main" id="{4A1B5979-F3E4-1C71-0ABD-A95186BFE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EAFD22-D045-7094-0F14-8916DB03BCDE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46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9980" y="1278455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Dashboard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Portal –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Mahasiswa</a:t>
            </a:r>
            <a:endParaRPr lang="en-US" sz="20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4539F-9C67-757D-BB0C-246355EE9C8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8B3A5D-D90B-77CB-954D-43C27DC855F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6A0164-6D6E-E7DC-E04C-8AA3223DD0AF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A90C7421-2249-D2ED-BC8E-6E669D3C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F8BA9-D836-B20E-ECFC-B0137BC28A3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20C033-7D96-8BAF-51AC-BC73C1846E46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4F6C1987-353E-07FE-7218-EAAE6564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88ACB-AC75-918F-CEF0-2F2CBA6B522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A205B2-887D-FAF4-D9E6-2526CA6D203C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4061A6-531C-F0FE-5256-0B49C4E855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8688C2-1878-CCA2-4DD4-E28AA96B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EE18BF-E67C-5439-45D9-EB9C149D0750}"/>
              </a:ext>
            </a:extLst>
          </p:cNvPr>
          <p:cNvSpPr txBox="1"/>
          <p:nvPr/>
        </p:nvSpPr>
        <p:spPr>
          <a:xfrm>
            <a:off x="254068" y="1758365"/>
            <a:ext cx="605245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/>
              <a:t>myITS</a:t>
            </a:r>
            <a:r>
              <a:rPr lang="en-US" b="1"/>
              <a:t> Office: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persuratan</a:t>
            </a:r>
            <a:r>
              <a:rPr lang="en-US"/>
              <a:t> </a:t>
            </a:r>
            <a:r>
              <a:rPr lang="en-US" err="1"/>
              <a:t>resmi</a:t>
            </a:r>
            <a:endParaRPr lang="en-US" b="1"/>
          </a:p>
          <a:p>
            <a:r>
              <a:rPr lang="en-US" b="1" err="1"/>
              <a:t>myITS</a:t>
            </a:r>
            <a:r>
              <a:rPr lang="en-US" b="1"/>
              <a:t> Vote: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pemilihan</a:t>
            </a:r>
            <a:r>
              <a:rPr lang="en-US"/>
              <a:t> </a:t>
            </a:r>
            <a:r>
              <a:rPr lang="en-US" err="1"/>
              <a:t>ketua</a:t>
            </a:r>
            <a:r>
              <a:rPr lang="en-US"/>
              <a:t> </a:t>
            </a:r>
            <a:r>
              <a:rPr lang="en-US" err="1"/>
              <a:t>himpunan</a:t>
            </a:r>
            <a:r>
              <a:rPr lang="en-US"/>
              <a:t> dan/</a:t>
            </a:r>
            <a:r>
              <a:rPr lang="en-US" err="1"/>
              <a:t>atau</a:t>
            </a:r>
            <a:r>
              <a:rPr lang="en-US"/>
              <a:t> </a:t>
            </a:r>
            <a:r>
              <a:rPr lang="en-US" err="1"/>
              <a:t>Presiden</a:t>
            </a:r>
            <a:r>
              <a:rPr lang="en-US"/>
              <a:t> BEM</a:t>
            </a:r>
          </a:p>
          <a:p>
            <a:r>
              <a:rPr lang="en-US" b="1" err="1"/>
              <a:t>Akses</a:t>
            </a:r>
            <a:r>
              <a:rPr lang="en-US" b="1"/>
              <a:t> Internet:</a:t>
            </a:r>
          </a:p>
          <a:p>
            <a:r>
              <a:rPr lang="en-US" err="1"/>
              <a:t>Akses</a:t>
            </a:r>
            <a:r>
              <a:rPr lang="en-US"/>
              <a:t> Internet </a:t>
            </a:r>
            <a:r>
              <a:rPr lang="en-US" err="1"/>
              <a:t>digunakan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mengakses</a:t>
            </a:r>
            <a:r>
              <a:rPr lang="en-US"/>
              <a:t> ITS </a:t>
            </a:r>
            <a:r>
              <a:rPr lang="en-US" err="1"/>
              <a:t>Wifix</a:t>
            </a:r>
            <a:r>
              <a:rPr lang="en-US"/>
              <a:t> </a:t>
            </a:r>
          </a:p>
          <a:p>
            <a:r>
              <a:rPr lang="en-US" b="1" err="1"/>
              <a:t>myITS</a:t>
            </a:r>
            <a:r>
              <a:rPr lang="en-US" b="1"/>
              <a:t> License Management: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permohonan</a:t>
            </a:r>
            <a:r>
              <a:rPr lang="en-US"/>
              <a:t> </a:t>
            </a:r>
            <a:r>
              <a:rPr lang="en-US" err="1"/>
              <a:t>lisensi</a:t>
            </a:r>
            <a:r>
              <a:rPr lang="en-US"/>
              <a:t> Adobe, </a:t>
            </a:r>
            <a:r>
              <a:rPr lang="en-US" err="1"/>
              <a:t>iThenticate</a:t>
            </a:r>
            <a:endParaRPr lang="en-US"/>
          </a:p>
          <a:p>
            <a:r>
              <a:rPr lang="en-US" b="1" err="1"/>
              <a:t>myITS</a:t>
            </a:r>
            <a:r>
              <a:rPr lang="en-US" b="1"/>
              <a:t> Link Shortener:</a:t>
            </a:r>
          </a:p>
          <a:p>
            <a:r>
              <a:rPr lang="en-US" err="1"/>
              <a:t>Aplikasi</a:t>
            </a:r>
            <a:r>
              <a:rPr lang="en-US"/>
              <a:t> yang </a:t>
            </a:r>
            <a:r>
              <a:rPr lang="en-US" err="1"/>
              <a:t>digunakan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membuat</a:t>
            </a:r>
            <a:r>
              <a:rPr lang="en-US"/>
              <a:t> short URL</a:t>
            </a:r>
          </a:p>
          <a:p>
            <a:r>
              <a:rPr lang="en-US" b="1"/>
              <a:t>One Time Password:</a:t>
            </a:r>
          </a:p>
          <a:p>
            <a:r>
              <a:rPr lang="en-US" err="1"/>
              <a:t>Aplikasi</a:t>
            </a:r>
            <a:r>
              <a:rPr lang="en-US"/>
              <a:t> yang </a:t>
            </a:r>
            <a:r>
              <a:rPr lang="en-US" err="1"/>
              <a:t>digunakan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membuat</a:t>
            </a:r>
            <a:r>
              <a:rPr lang="en-US"/>
              <a:t> </a:t>
            </a:r>
            <a:r>
              <a:rPr lang="en-US" err="1"/>
              <a:t>akses</a:t>
            </a:r>
            <a:r>
              <a:rPr lang="en-US"/>
              <a:t> VPN</a:t>
            </a:r>
          </a:p>
          <a:p>
            <a:r>
              <a:rPr lang="en-US" b="1"/>
              <a:t>Webinar Booking: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memesan</a:t>
            </a:r>
            <a:r>
              <a:rPr lang="en-US"/>
              <a:t> Zoom </a:t>
            </a:r>
            <a:r>
              <a:rPr lang="en-US" err="1"/>
              <a:t>berkapasitas</a:t>
            </a:r>
            <a:r>
              <a:rPr lang="en-US"/>
              <a:t> di 500 </a:t>
            </a:r>
            <a:r>
              <a:rPr lang="en-US" err="1"/>
              <a:t>s.d.</a:t>
            </a:r>
            <a:r>
              <a:rPr lang="en-US"/>
              <a:t> 1000</a:t>
            </a:r>
          </a:p>
          <a:p>
            <a:r>
              <a:rPr lang="en-US" b="1"/>
              <a:t>SIMDOM:</a:t>
            </a:r>
          </a:p>
          <a:p>
            <a:r>
              <a:rPr lang="en-US" err="1"/>
              <a:t>Aplikasi</a:t>
            </a:r>
            <a:r>
              <a:rPr lang="en-US"/>
              <a:t> </a:t>
            </a:r>
            <a:r>
              <a:rPr lang="en-US" err="1"/>
              <a:t>permohonan</a:t>
            </a:r>
            <a:r>
              <a:rPr lang="en-US"/>
              <a:t> domain ITS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E9A370-A850-BF3F-A0E1-9C5E4DC97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137" y="1666547"/>
            <a:ext cx="2521311" cy="873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546B35-8EAB-897C-74A9-716F3ADD2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2136" y="2745515"/>
            <a:ext cx="2521311" cy="86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D23293-BE6C-B297-D329-C7D3ECAF6A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2136" y="3826067"/>
            <a:ext cx="2521311" cy="850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6BF488-588C-B6CC-5D0F-26600BE10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0255" y="4944811"/>
            <a:ext cx="2521311" cy="86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914B3C9-2757-6642-9D51-10AE6F62A8A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674" b="5468"/>
          <a:stretch/>
        </p:blipFill>
        <p:spPr>
          <a:xfrm>
            <a:off x="9430709" y="1657921"/>
            <a:ext cx="2521311" cy="8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B95355-D2AA-9FB5-888E-8E0EC56D6C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30709" y="2719858"/>
            <a:ext cx="2521311" cy="905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0E2554-D672-E8AB-CD67-55CCDCBB965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927"/>
          <a:stretch/>
        </p:blipFill>
        <p:spPr>
          <a:xfrm>
            <a:off x="9430709" y="3810647"/>
            <a:ext cx="2521311" cy="86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47E446E-E25C-7E52-B211-85A2492CA9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9533" y="4944811"/>
            <a:ext cx="2526171" cy="86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439C71-A5FD-263A-39FF-852DC6C35EB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63C380-CEA5-30C5-951D-963ED47011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9F7EC17-7A43-7298-CD7A-79CFA9CB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425104-0974-8DE1-F5D2-8C7686ED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5" name="Picture 34" descr="Logo&#10;&#10;Description automatically generated">
                <a:extLst>
                  <a:ext uri="{FF2B5EF4-FFF2-40B4-BE49-F238E27FC236}">
                    <a16:creationId xmlns:a16="http://schemas.microsoft.com/office/drawing/2014/main" id="{066A59CE-DE5C-59B8-6728-F25836CFB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9" name="Picture 28" descr="A blue and yellow logo&#10;&#10;Description automatically generated">
              <a:extLst>
                <a:ext uri="{FF2B5EF4-FFF2-40B4-BE49-F238E27FC236}">
                  <a16:creationId xmlns:a16="http://schemas.microsoft.com/office/drawing/2014/main" id="{E52CDF85-D1F1-6E20-0BBF-E5715A19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034237-EB39-4934-D372-5EE470F37D23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14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65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46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9980" y="1345396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Pastikan</a:t>
            </a:r>
            <a:r>
              <a:rPr lang="en-US" sz="2000" dirty="0">
                <a:solidFill>
                  <a:srgbClr val="002A4A"/>
                </a:solidFill>
                <a:latin typeface="Raleway ExtraBold" panose="020B0903030101060003" pitchFamily="34" charset="0"/>
              </a:rPr>
              <a:t> Biodata di SI </a:t>
            </a:r>
            <a:r>
              <a:rPr lang="en-US" sz="20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Akademik</a:t>
            </a:r>
            <a:r>
              <a:rPr lang="en-US" sz="2000" dirty="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20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Sudah</a:t>
            </a:r>
            <a:r>
              <a:rPr lang="en-US" sz="2000" dirty="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20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Benar</a:t>
            </a:r>
            <a:endParaRPr lang="en-US" sz="20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4539F-9C67-757D-BB0C-246355EE9C8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8B3A5D-D90B-77CB-954D-43C27DC855F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6A0164-6D6E-E7DC-E04C-8AA3223DD0AF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A90C7421-2249-D2ED-BC8E-6E669D3C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F8BA9-D836-B20E-ECFC-B0137BC28A3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20C033-7D96-8BAF-51AC-BC73C1846E46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4F6C1987-353E-07FE-7218-EAAE6564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88ACB-AC75-918F-CEF0-2F2CBA6B522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A205B2-887D-FAF4-D9E6-2526CA6D203C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4061A6-531C-F0FE-5256-0B49C4E855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8688C2-1878-CCA2-4DD4-E28AA96B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439C71-A5FD-263A-39FF-852DC6C35EB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63C380-CEA5-30C5-951D-963ED47011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9F7EC17-7A43-7298-CD7A-79CFA9CB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425104-0974-8DE1-F5D2-8C7686ED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5" name="Picture 34" descr="Logo&#10;&#10;Description automatically generated">
                <a:extLst>
                  <a:ext uri="{FF2B5EF4-FFF2-40B4-BE49-F238E27FC236}">
                    <a16:creationId xmlns:a16="http://schemas.microsoft.com/office/drawing/2014/main" id="{066A59CE-DE5C-59B8-6728-F25836CFB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9" name="Picture 28" descr="A blue and yellow logo&#10;&#10;Description automatically generated">
              <a:extLst>
                <a:ext uri="{FF2B5EF4-FFF2-40B4-BE49-F238E27FC236}">
                  <a16:creationId xmlns:a16="http://schemas.microsoft.com/office/drawing/2014/main" id="{E52CDF85-D1F1-6E20-0BBF-E5715A19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102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084282-F834-7E6C-10F0-8FC21830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b="1019"/>
          <a:stretch/>
        </p:blipFill>
        <p:spPr bwMode="auto">
          <a:xfrm>
            <a:off x="613797" y="2061318"/>
            <a:ext cx="6134576" cy="38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E7913A-DE86-3F11-5E8E-628202F080F4}"/>
              </a:ext>
            </a:extLst>
          </p:cNvPr>
          <p:cNvGrpSpPr/>
          <p:nvPr/>
        </p:nvGrpSpPr>
        <p:grpSpPr>
          <a:xfrm>
            <a:off x="7326630" y="2144746"/>
            <a:ext cx="3402330" cy="2777567"/>
            <a:chOff x="239533" y="4693989"/>
            <a:chExt cx="3402330" cy="27775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1F8E06-069F-3FBF-7573-36DF57FD827A}"/>
                </a:ext>
              </a:extLst>
            </p:cNvPr>
            <p:cNvSpPr txBox="1"/>
            <p:nvPr/>
          </p:nvSpPr>
          <p:spPr>
            <a:xfrm>
              <a:off x="797179" y="4861283"/>
              <a:ext cx="2742547" cy="231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Cek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seluruh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data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kemahasiswaan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di SI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Akademik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.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Pastikan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data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sudah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benar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,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karena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data Maba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dikirim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ke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PDDIKTI paling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cepat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2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minggu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setelah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perkuliahan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.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B1CE0A-F984-61C2-CDE3-59FC97AF6FC3}"/>
                </a:ext>
              </a:extLst>
            </p:cNvPr>
            <p:cNvSpPr/>
            <p:nvPr/>
          </p:nvSpPr>
          <p:spPr>
            <a:xfrm>
              <a:off x="695044" y="4695957"/>
              <a:ext cx="2946819" cy="2775599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1578FC-F675-52DA-E22A-27DB3800D0F7}"/>
                </a:ext>
              </a:extLst>
            </p:cNvPr>
            <p:cNvSpPr/>
            <p:nvPr/>
          </p:nvSpPr>
          <p:spPr>
            <a:xfrm>
              <a:off x="239533" y="4693989"/>
              <a:ext cx="439820" cy="393577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1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EF58903-D840-EEE9-A9A9-F8BAB1537F8E}"/>
              </a:ext>
            </a:extLst>
          </p:cNvPr>
          <p:cNvSpPr/>
          <p:nvPr/>
        </p:nvSpPr>
        <p:spPr>
          <a:xfrm>
            <a:off x="1600200" y="3841750"/>
            <a:ext cx="425450" cy="10795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630282-FE87-E99D-0F73-EA0B95EAC728}"/>
              </a:ext>
            </a:extLst>
          </p:cNvPr>
          <p:cNvSpPr/>
          <p:nvPr/>
        </p:nvSpPr>
        <p:spPr>
          <a:xfrm>
            <a:off x="1597294" y="4086225"/>
            <a:ext cx="845120" cy="12909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1651C-712E-322A-7CCF-C72242AFCFEC}"/>
              </a:ext>
            </a:extLst>
          </p:cNvPr>
          <p:cNvSpPr/>
          <p:nvPr/>
        </p:nvSpPr>
        <p:spPr>
          <a:xfrm>
            <a:off x="3968414" y="4301591"/>
            <a:ext cx="845120" cy="12909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27B668-1AB2-A7BF-EB80-244C65C377CD}"/>
              </a:ext>
            </a:extLst>
          </p:cNvPr>
          <p:cNvSpPr/>
          <p:nvPr/>
        </p:nvSpPr>
        <p:spPr>
          <a:xfrm>
            <a:off x="3968414" y="4658274"/>
            <a:ext cx="845120" cy="12909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56A6FC-1634-4640-7721-5517E9EDE554}"/>
              </a:ext>
            </a:extLst>
          </p:cNvPr>
          <p:cNvSpPr/>
          <p:nvPr/>
        </p:nvSpPr>
        <p:spPr>
          <a:xfrm>
            <a:off x="3962064" y="5021307"/>
            <a:ext cx="845120" cy="12909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FED25-9A60-3E02-229C-1B5502810D3C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62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46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9980" y="1345396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Cek Data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Mahasiswa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di PDDIKTI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4539F-9C67-757D-BB0C-246355EE9C8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8B3A5D-D90B-77CB-954D-43C27DC855F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6A0164-6D6E-E7DC-E04C-8AA3223DD0AF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A90C7421-2249-D2ED-BC8E-6E669D3C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F8BA9-D836-B20E-ECFC-B0137BC28A3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20C033-7D96-8BAF-51AC-BC73C1846E46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4F6C1987-353E-07FE-7218-EAAE6564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88ACB-AC75-918F-CEF0-2F2CBA6B522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A205B2-887D-FAF4-D9E6-2526CA6D203C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4061A6-531C-F0FE-5256-0B49C4E855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8688C2-1878-CCA2-4DD4-E28AA96B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439C71-A5FD-263A-39FF-852DC6C35EB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63C380-CEA5-30C5-951D-963ED47011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9F7EC17-7A43-7298-CD7A-79CFA9CB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425104-0974-8DE1-F5D2-8C7686ED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5" name="Picture 34" descr="Logo&#10;&#10;Description automatically generated">
                <a:extLst>
                  <a:ext uri="{FF2B5EF4-FFF2-40B4-BE49-F238E27FC236}">
                    <a16:creationId xmlns:a16="http://schemas.microsoft.com/office/drawing/2014/main" id="{066A59CE-DE5C-59B8-6728-F25836CFB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9" name="Picture 28" descr="A blue and yellow logo&#10;&#10;Description automatically generated">
              <a:extLst>
                <a:ext uri="{FF2B5EF4-FFF2-40B4-BE49-F238E27FC236}">
                  <a16:creationId xmlns:a16="http://schemas.microsoft.com/office/drawing/2014/main" id="{E52CDF85-D1F1-6E20-0BBF-E5715A19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E7913A-DE86-3F11-5E8E-628202F080F4}"/>
              </a:ext>
            </a:extLst>
          </p:cNvPr>
          <p:cNvGrpSpPr/>
          <p:nvPr/>
        </p:nvGrpSpPr>
        <p:grpSpPr>
          <a:xfrm>
            <a:off x="7326630" y="2144746"/>
            <a:ext cx="3402330" cy="2777567"/>
            <a:chOff x="239533" y="4693989"/>
            <a:chExt cx="3402330" cy="27775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1F8E06-069F-3FBF-7573-36DF57FD827A}"/>
                </a:ext>
              </a:extLst>
            </p:cNvPr>
            <p:cNvSpPr txBox="1"/>
            <p:nvPr/>
          </p:nvSpPr>
          <p:spPr>
            <a:xfrm>
              <a:off x="797179" y="4861283"/>
              <a:ext cx="2742547" cy="134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Cek data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mahasiswa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secara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berkala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di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myITS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PDDIKTI di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alamat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: 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  <a:hlinkClick r:id="rId13"/>
                </a:rPr>
                <a:t>https://cekpddikti.its.ac.id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B1CE0A-F984-61C2-CDE3-59FC97AF6FC3}"/>
                </a:ext>
              </a:extLst>
            </p:cNvPr>
            <p:cNvSpPr/>
            <p:nvPr/>
          </p:nvSpPr>
          <p:spPr>
            <a:xfrm>
              <a:off x="695044" y="4695957"/>
              <a:ext cx="2946819" cy="2775599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1578FC-F675-52DA-E22A-27DB3800D0F7}"/>
                </a:ext>
              </a:extLst>
            </p:cNvPr>
            <p:cNvSpPr/>
            <p:nvPr/>
          </p:nvSpPr>
          <p:spPr>
            <a:xfrm>
              <a:off x="239533" y="4693989"/>
              <a:ext cx="439820" cy="393577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2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pic>
        <p:nvPicPr>
          <p:cNvPr id="2050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B4EA3DF-2797-B810-7FAB-A54449A6E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1" b="1225"/>
          <a:stretch/>
        </p:blipFill>
        <p:spPr bwMode="auto">
          <a:xfrm>
            <a:off x="321616" y="2035981"/>
            <a:ext cx="7047941" cy="31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8E6E49-48D0-343A-1690-94BF9562D21D}"/>
              </a:ext>
            </a:extLst>
          </p:cNvPr>
          <p:cNvSpPr/>
          <p:nvPr/>
        </p:nvSpPr>
        <p:spPr>
          <a:xfrm>
            <a:off x="3968414" y="3281084"/>
            <a:ext cx="1816436" cy="1532216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3AC6-D31F-34E2-EC25-CB7900A42A4E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16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90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46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9980" y="1345396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Cek Data </a:t>
            </a:r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Mahasiswa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di PDDIKTI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4539F-9C67-757D-BB0C-246355EE9C8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8B3A5D-D90B-77CB-954D-43C27DC855F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6A0164-6D6E-E7DC-E04C-8AA3223DD0AF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A90C7421-2249-D2ED-BC8E-6E669D3C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F8BA9-D836-B20E-ECFC-B0137BC28A3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20C033-7D96-8BAF-51AC-BC73C1846E46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4F6C1987-353E-07FE-7218-EAAE6564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88ACB-AC75-918F-CEF0-2F2CBA6B522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A205B2-887D-FAF4-D9E6-2526CA6D203C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4061A6-531C-F0FE-5256-0B49C4E855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8688C2-1878-CCA2-4DD4-E28AA96B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439C71-A5FD-263A-39FF-852DC6C35EB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63C380-CEA5-30C5-951D-963ED47011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9F7EC17-7A43-7298-CD7A-79CFA9CB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425104-0974-8DE1-F5D2-8C7686ED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5" name="Picture 34" descr="Logo&#10;&#10;Description automatically generated">
                <a:extLst>
                  <a:ext uri="{FF2B5EF4-FFF2-40B4-BE49-F238E27FC236}">
                    <a16:creationId xmlns:a16="http://schemas.microsoft.com/office/drawing/2014/main" id="{066A59CE-DE5C-59B8-6728-F25836CFB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9" name="Picture 28" descr="A blue and yellow logo&#10;&#10;Description automatically generated">
              <a:extLst>
                <a:ext uri="{FF2B5EF4-FFF2-40B4-BE49-F238E27FC236}">
                  <a16:creationId xmlns:a16="http://schemas.microsoft.com/office/drawing/2014/main" id="{E52CDF85-D1F1-6E20-0BBF-E5715A19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E7913A-DE86-3F11-5E8E-628202F080F4}"/>
              </a:ext>
            </a:extLst>
          </p:cNvPr>
          <p:cNvGrpSpPr/>
          <p:nvPr/>
        </p:nvGrpSpPr>
        <p:grpSpPr>
          <a:xfrm>
            <a:off x="7326629" y="2144746"/>
            <a:ext cx="3636839" cy="2807119"/>
            <a:chOff x="239533" y="4693989"/>
            <a:chExt cx="3402330" cy="28071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1F8E06-069F-3FBF-7573-36DF57FD827A}"/>
                </a:ext>
              </a:extLst>
            </p:cNvPr>
            <p:cNvSpPr txBox="1"/>
            <p:nvPr/>
          </p:nvSpPr>
          <p:spPr>
            <a:xfrm>
              <a:off x="797179" y="4861283"/>
              <a:ext cx="2742547" cy="263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Selain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cek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data di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myITS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PDDIKTI,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mahasiswa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juga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diharapkan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untuk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melakukan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cek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data di website PDDIKTI di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alamat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  <a:hlinkClick r:id="rId13"/>
                </a:rPr>
                <a:t>https://pddikti.kemdikbud.go.id/</a:t>
              </a:r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  <a:p>
              <a:pPr>
                <a:lnSpc>
                  <a:spcPct val="150000"/>
                </a:lnSpc>
              </a:pP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B1CE0A-F984-61C2-CDE3-59FC97AF6FC3}"/>
                </a:ext>
              </a:extLst>
            </p:cNvPr>
            <p:cNvSpPr/>
            <p:nvPr/>
          </p:nvSpPr>
          <p:spPr>
            <a:xfrm>
              <a:off x="695044" y="4695957"/>
              <a:ext cx="2946819" cy="2775599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1578FC-F675-52DA-E22A-27DB3800D0F7}"/>
                </a:ext>
              </a:extLst>
            </p:cNvPr>
            <p:cNvSpPr/>
            <p:nvPr/>
          </p:nvSpPr>
          <p:spPr>
            <a:xfrm>
              <a:off x="239533" y="4693989"/>
              <a:ext cx="439820" cy="393577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3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B3235A-D50C-8988-E799-0BE53BFC4D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2896" y="2144746"/>
            <a:ext cx="6943733" cy="3187838"/>
            <a:chOff x="382896" y="2144746"/>
            <a:chExt cx="6943733" cy="3187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FBC7CE-4024-097A-2306-947313946E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2896" y="2144746"/>
              <a:ext cx="6943733" cy="318783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8E6E49-48D0-343A-1690-94BF9562D21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0338" y="4111173"/>
              <a:ext cx="6587861" cy="319313"/>
            </a:xfrm>
            <a:prstGeom prst="rect">
              <a:avLst/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BB20B7-6383-D1A3-C93D-83872FC18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2950" y="2170084"/>
              <a:ext cx="197856" cy="197856"/>
            </a:xfrm>
            <a:prstGeom prst="ellipse">
              <a:avLst/>
            </a:prstGeom>
            <a:solidFill>
              <a:srgbClr val="FFE0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88AD57E-BCCF-AF17-42C0-9B5E6F66C3E5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17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46" y="1065610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9980" y="1345396"/>
            <a:ext cx="6098221" cy="4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r>
              <a:rPr lang="en-US" sz="2000">
                <a:solidFill>
                  <a:srgbClr val="002A4A"/>
                </a:solidFill>
                <a:latin typeface="Raleway ExtraBold" panose="020B0903030101060003" pitchFamily="34" charset="0"/>
              </a:rPr>
              <a:t> Wali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4539F-9C67-757D-BB0C-246355EE9C8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8B3A5D-D90B-77CB-954D-43C27DC855F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6A0164-6D6E-E7DC-E04C-8AA3223DD0AF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A90C7421-2249-D2ED-BC8E-6E669D3CB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BF8BA9-D836-B20E-ECFC-B0137BC28A3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20C033-7D96-8BAF-51AC-BC73C1846E46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4F6C1987-353E-07FE-7218-EAAE6564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88ACB-AC75-918F-CEF0-2F2CBA6B522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A205B2-887D-FAF4-D9E6-2526CA6D203C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4061A6-531C-F0FE-5256-0B49C4E855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8688C2-1878-CCA2-4DD4-E28AA96B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439C71-A5FD-263A-39FF-852DC6C35EB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63C380-CEA5-30C5-951D-963ED47011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1" name="Picture 3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9F7EC17-7A43-7298-CD7A-79CFA9CB1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5425104-0974-8DE1-F5D2-8C7686ED7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5" name="Picture 34" descr="Logo&#10;&#10;Description automatically generated">
                <a:extLst>
                  <a:ext uri="{FF2B5EF4-FFF2-40B4-BE49-F238E27FC236}">
                    <a16:creationId xmlns:a16="http://schemas.microsoft.com/office/drawing/2014/main" id="{066A59CE-DE5C-59B8-6728-F25836CFB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9" name="Picture 28" descr="A blue and yellow logo&#10;&#10;Description automatically generated">
              <a:extLst>
                <a:ext uri="{FF2B5EF4-FFF2-40B4-BE49-F238E27FC236}">
                  <a16:creationId xmlns:a16="http://schemas.microsoft.com/office/drawing/2014/main" id="{E52CDF85-D1F1-6E20-0BBF-E5715A193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396C107-674E-3480-C947-5A81B9277A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7137" y="1999188"/>
            <a:ext cx="7186227" cy="3518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A2623-73A1-51B2-0938-1A171D9E7459}"/>
              </a:ext>
            </a:extLst>
          </p:cNvPr>
          <p:cNvSpPr txBox="1"/>
          <p:nvPr/>
        </p:nvSpPr>
        <p:spPr>
          <a:xfrm>
            <a:off x="482551" y="2113175"/>
            <a:ext cx="38401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myITS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Wali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adalah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aplikasi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yang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dikembangkan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oleh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Direktorat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Pengembangan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Teknologi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dan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Sistem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Informasi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(DPTSI ITS)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untuk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monitoring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perkembangan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studi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anak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oleh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wali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</a:t>
            </a:r>
            <a:r>
              <a:rPr lang="en-ID" b="0" i="0" err="1">
                <a:solidFill>
                  <a:srgbClr val="172B4D"/>
                </a:solidFill>
                <a:effectLst/>
                <a:latin typeface="-apple-system"/>
              </a:rPr>
              <a:t>secara</a:t>
            </a:r>
            <a:r>
              <a:rPr lang="en-ID" b="0" i="0">
                <a:solidFill>
                  <a:srgbClr val="172B4D"/>
                </a:solidFill>
                <a:effectLst/>
                <a:latin typeface="-apple-system"/>
              </a:rPr>
              <a:t> digital.</a:t>
            </a:r>
          </a:p>
          <a:p>
            <a:endParaRPr lang="en-ID">
              <a:solidFill>
                <a:srgbClr val="172B4D"/>
              </a:solidFill>
              <a:latin typeface="-apple-system"/>
            </a:endParaRPr>
          </a:p>
          <a:p>
            <a:r>
              <a:rPr lang="en-ID" err="1">
                <a:solidFill>
                  <a:srgbClr val="172B4D"/>
                </a:solidFill>
                <a:latin typeface="-apple-system"/>
              </a:rPr>
              <a:t>Silahkan</a:t>
            </a:r>
            <a:r>
              <a:rPr lang="en-ID">
                <a:solidFill>
                  <a:srgbClr val="172B4D"/>
                </a:solidFill>
                <a:latin typeface="-apple-system"/>
              </a:rPr>
              <a:t> </a:t>
            </a:r>
            <a:r>
              <a:rPr lang="en-ID" err="1">
                <a:solidFill>
                  <a:srgbClr val="172B4D"/>
                </a:solidFill>
                <a:latin typeface="-apple-system"/>
              </a:rPr>
              <a:t>unduh</a:t>
            </a:r>
            <a:r>
              <a:rPr lang="en-ID">
                <a:solidFill>
                  <a:srgbClr val="172B4D"/>
                </a:solidFill>
                <a:latin typeface="-apple-system"/>
              </a:rPr>
              <a:t> </a:t>
            </a:r>
            <a:r>
              <a:rPr lang="en-ID" err="1">
                <a:solidFill>
                  <a:srgbClr val="172B4D"/>
                </a:solidFill>
                <a:latin typeface="-apple-system"/>
              </a:rPr>
              <a:t>panduan</a:t>
            </a:r>
            <a:r>
              <a:rPr lang="en-ID">
                <a:solidFill>
                  <a:srgbClr val="172B4D"/>
                </a:solidFill>
                <a:latin typeface="-apple-system"/>
              </a:rPr>
              <a:t> </a:t>
            </a:r>
            <a:r>
              <a:rPr lang="en-ID" err="1">
                <a:solidFill>
                  <a:srgbClr val="172B4D"/>
                </a:solidFill>
                <a:latin typeface="-apple-system"/>
              </a:rPr>
              <a:t>myITS</a:t>
            </a:r>
            <a:r>
              <a:rPr lang="en-ID">
                <a:solidFill>
                  <a:srgbClr val="172B4D"/>
                </a:solidFill>
                <a:latin typeface="-apple-system"/>
              </a:rPr>
              <a:t> Wali di link </a:t>
            </a:r>
            <a:r>
              <a:rPr lang="en-ID" err="1">
                <a:solidFill>
                  <a:srgbClr val="172B4D"/>
                </a:solidFill>
                <a:latin typeface="-apple-system"/>
              </a:rPr>
              <a:t>berikut</a:t>
            </a:r>
            <a:r>
              <a:rPr lang="en-ID">
                <a:solidFill>
                  <a:srgbClr val="172B4D"/>
                </a:solidFill>
                <a:latin typeface="-apple-system"/>
              </a:rPr>
              <a:t>:</a:t>
            </a:r>
          </a:p>
          <a:p>
            <a:r>
              <a:rPr lang="en-ID" b="1">
                <a:hlinkClick r:id="rId14"/>
              </a:rPr>
              <a:t>https://its.id/panduanmyitswali</a:t>
            </a:r>
            <a:endParaRPr lang="en-ID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97BB2-9E4B-9EE3-E6EE-3B0479160075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18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1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327BE61C-4AA8-466C-91F0-C1CFA300BB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0969F8-6B5D-4226-A845-FF179FCC2629}"/>
              </a:ext>
            </a:extLst>
          </p:cNvPr>
          <p:cNvSpPr/>
          <p:nvPr/>
        </p:nvSpPr>
        <p:spPr>
          <a:xfrm>
            <a:off x="0" y="0"/>
            <a:ext cx="12192000" cy="6403685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5E3C8C45-A454-4D9B-9464-77B9FBB27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23" y="479078"/>
            <a:ext cx="7121724" cy="4756317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31925" y="2214884"/>
            <a:ext cx="3134543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Agenda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Terdekat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Mahasiswa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Baru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2353797"/>
            <a:ext cx="146824" cy="910043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49EC3C6-AF67-43E8-A21E-33B83F70B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47" y="4486611"/>
            <a:ext cx="1170053" cy="6230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8A1E5B4-68A7-4553-A63A-C4867D06F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7" t="2524" r="9830" b="61215"/>
          <a:stretch/>
        </p:blipFill>
        <p:spPr>
          <a:xfrm>
            <a:off x="6533883" y="2103905"/>
            <a:ext cx="809890" cy="770190"/>
          </a:xfrm>
          <a:prstGeom prst="rect">
            <a:avLst/>
          </a:prstGeom>
        </p:spPr>
      </p:pic>
      <p:pic>
        <p:nvPicPr>
          <p:cNvPr id="80" name="Picture 79" descr="A close up of a sign&#10;&#10;Description automatically generated">
            <a:extLst>
              <a:ext uri="{FF2B5EF4-FFF2-40B4-BE49-F238E27FC236}">
                <a16:creationId xmlns:a16="http://schemas.microsoft.com/office/drawing/2014/main" id="{57C824FD-3923-4949-BDCE-9DF3A9A9F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49" y="2353797"/>
            <a:ext cx="879193" cy="34652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15C4864-E977-4AC7-BD3A-B82AD665DB19}"/>
              </a:ext>
            </a:extLst>
          </p:cNvPr>
          <p:cNvSpPr txBox="1"/>
          <p:nvPr/>
        </p:nvSpPr>
        <p:spPr>
          <a:xfrm>
            <a:off x="9085899" y="2676678"/>
            <a:ext cx="1127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rgbClr val="013880"/>
                </a:solidFill>
                <a:latin typeface="Raleway" panose="020B0503030101060003" pitchFamily="34" charset="0"/>
              </a:rPr>
              <a:t> Email </a:t>
            </a:r>
            <a:r>
              <a:rPr lang="en-US" sz="900" err="1">
                <a:solidFill>
                  <a:srgbClr val="013880"/>
                </a:solidFill>
                <a:latin typeface="Raleway" panose="020B0503030101060003" pitchFamily="34" charset="0"/>
              </a:rPr>
              <a:t>Mahasiswa</a:t>
            </a:r>
            <a:endParaRPr lang="en-ID" sz="900">
              <a:solidFill>
                <a:srgbClr val="013880"/>
              </a:solidFill>
              <a:latin typeface="Raleway" panose="020B05030301010600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28AAEC-CE94-4776-9171-3E996D725F71}"/>
              </a:ext>
            </a:extLst>
          </p:cNvPr>
          <p:cNvSpPr txBox="1"/>
          <p:nvPr/>
        </p:nvSpPr>
        <p:spPr>
          <a:xfrm>
            <a:off x="4787028" y="1949154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latin typeface="Raleway SemiBold" panose="020B0703030101060003" pitchFamily="34" charset="0"/>
              </a:rPr>
              <a:t>Akses</a:t>
            </a:r>
            <a:r>
              <a:rPr lang="en-US" sz="1200">
                <a:latin typeface="Raleway SemiBold" panose="020B0703030101060003" pitchFamily="34" charset="0"/>
              </a:rPr>
              <a:t> SIAKAD</a:t>
            </a:r>
          </a:p>
          <a:p>
            <a:r>
              <a:rPr lang="en-US" sz="1200" err="1">
                <a:latin typeface="Raleway SemiBold" panose="020B0703030101060003" pitchFamily="34" charset="0"/>
              </a:rPr>
              <a:t>Untuk</a:t>
            </a:r>
            <a:r>
              <a:rPr lang="en-US" sz="1200">
                <a:latin typeface="Raleway SemiBold" panose="020B0703030101060003" pitchFamily="34" charset="0"/>
              </a:rPr>
              <a:t> FRS dan</a:t>
            </a:r>
          </a:p>
          <a:p>
            <a:r>
              <a:rPr lang="en-US" sz="1200" err="1">
                <a:latin typeface="Raleway SemiBold" panose="020B0703030101060003" pitchFamily="34" charset="0"/>
              </a:rPr>
              <a:t>Perwalian</a:t>
            </a:r>
            <a:endParaRPr lang="en-US" sz="1200">
              <a:latin typeface="Raleway SemiBold" panose="020B07030301010600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BE262EA-EFA6-4DD7-A1BB-A96E284F11DB}"/>
              </a:ext>
            </a:extLst>
          </p:cNvPr>
          <p:cNvSpPr txBox="1"/>
          <p:nvPr/>
        </p:nvSpPr>
        <p:spPr>
          <a:xfrm>
            <a:off x="7534796" y="1949344"/>
            <a:ext cx="1413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Raleway SemiBold" panose="020B0703030101060003" pitchFamily="34" charset="0"/>
              </a:rPr>
              <a:t>Akses</a:t>
            </a:r>
            <a:r>
              <a:rPr lang="en-US" sz="1200">
                <a:latin typeface="Raleway SemiBold" panose="020B0703030101060003" pitchFamily="34" charset="0"/>
              </a:rPr>
              <a:t> </a:t>
            </a:r>
            <a:r>
              <a:rPr lang="en-US" sz="1200" err="1">
                <a:latin typeface="Raleway SemiBold" panose="020B0703030101060003" pitchFamily="34" charset="0"/>
              </a:rPr>
              <a:t>myITS</a:t>
            </a:r>
            <a:endParaRPr lang="en-US" sz="1200">
              <a:latin typeface="Raleway SemiBold" panose="020B0703030101060003" pitchFamily="34" charset="0"/>
            </a:endParaRPr>
          </a:p>
          <a:p>
            <a:r>
              <a:rPr lang="en-US" sz="1200" err="1">
                <a:latin typeface="Raleway SemiBold" panose="020B0703030101060003" pitchFamily="34" charset="0"/>
              </a:rPr>
              <a:t>Presensi</a:t>
            </a:r>
            <a:endParaRPr lang="en-US" sz="1200">
              <a:latin typeface="Raleway SemiBold" panose="020B0703030101060003" pitchFamily="34" charset="0"/>
            </a:endParaRPr>
          </a:p>
          <a:p>
            <a:r>
              <a:rPr lang="en-US" sz="1200">
                <a:latin typeface="Raleway SemiBold" panose="020B0703030101060003" pitchFamily="34" charset="0"/>
              </a:rPr>
              <a:t>Panduan:</a:t>
            </a:r>
          </a:p>
          <a:p>
            <a:r>
              <a:rPr lang="en-US" sz="1200">
                <a:solidFill>
                  <a:srgbClr val="013880"/>
                </a:solidFill>
                <a:latin typeface="Raleway SemiBold" panose="020B0703030101060003" pitchFamily="34" charset="0"/>
              </a:rPr>
              <a:t>its.id/</a:t>
            </a:r>
            <a:r>
              <a:rPr lang="en-US" sz="1200" err="1">
                <a:solidFill>
                  <a:srgbClr val="013880"/>
                </a:solidFill>
                <a:latin typeface="Raleway SemiBold" panose="020B0703030101060003" pitchFamily="34" charset="0"/>
              </a:rPr>
              <a:t>myITS_Presensi</a:t>
            </a:r>
            <a:endParaRPr lang="en-US" sz="1200">
              <a:solidFill>
                <a:srgbClr val="01388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45E0B92-5499-4B06-9FC5-73FE374CAA9A}"/>
              </a:ext>
            </a:extLst>
          </p:cNvPr>
          <p:cNvSpPr txBox="1"/>
          <p:nvPr/>
        </p:nvSpPr>
        <p:spPr>
          <a:xfrm>
            <a:off x="6129906" y="4238598"/>
            <a:ext cx="1413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Raleway SemiBold" panose="020B0703030101060003" pitchFamily="34" charset="0"/>
              </a:rPr>
              <a:t>Akses</a:t>
            </a:r>
            <a:r>
              <a:rPr lang="en-US" sz="1200">
                <a:latin typeface="Raleway SemiBold" panose="020B0703030101060003" pitchFamily="34" charset="0"/>
              </a:rPr>
              <a:t> </a:t>
            </a:r>
            <a:r>
              <a:rPr lang="en-US" sz="1200" err="1">
                <a:latin typeface="Raleway SemiBold" panose="020B0703030101060003" pitchFamily="34" charset="0"/>
              </a:rPr>
              <a:t>myITS</a:t>
            </a:r>
            <a:endParaRPr lang="en-US" sz="1200">
              <a:latin typeface="Raleway SemiBold" panose="020B0703030101060003" pitchFamily="34" charset="0"/>
            </a:endParaRPr>
          </a:p>
          <a:p>
            <a:r>
              <a:rPr lang="en-US" sz="1200">
                <a:latin typeface="Raleway SemiBold" panose="020B0703030101060003" pitchFamily="34" charset="0"/>
              </a:rPr>
              <a:t>Classroom</a:t>
            </a:r>
          </a:p>
          <a:p>
            <a:r>
              <a:rPr lang="en-US" sz="1200">
                <a:latin typeface="Raleway SemiBold" panose="020B0703030101060003" pitchFamily="34" charset="0"/>
              </a:rPr>
              <a:t>Panduan:</a:t>
            </a:r>
          </a:p>
          <a:p>
            <a:r>
              <a:rPr lang="en-US" sz="1200">
                <a:solidFill>
                  <a:srgbClr val="013880"/>
                </a:solidFill>
                <a:latin typeface="Raleway SemiBold" panose="020B0703030101060003" pitchFamily="34" charset="0"/>
              </a:rPr>
              <a:t>its.id/</a:t>
            </a:r>
            <a:r>
              <a:rPr lang="en-US" sz="1200" err="1">
                <a:solidFill>
                  <a:srgbClr val="013880"/>
                </a:solidFill>
                <a:latin typeface="Raleway SemiBold" panose="020B0703030101060003" pitchFamily="34" charset="0"/>
              </a:rPr>
              <a:t>myITS_Classroom</a:t>
            </a:r>
            <a:endParaRPr lang="en-US" sz="1200">
              <a:solidFill>
                <a:srgbClr val="01388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77C1D14-5C31-4249-A6BC-AA4606BFD76E}"/>
              </a:ext>
            </a:extLst>
          </p:cNvPr>
          <p:cNvSpPr txBox="1"/>
          <p:nvPr/>
        </p:nvSpPr>
        <p:spPr>
          <a:xfrm>
            <a:off x="10253783" y="2460171"/>
            <a:ext cx="1899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latin typeface="Raleway SemiBold" panose="020B0703030101060003" pitchFamily="34" charset="0"/>
              </a:rPr>
              <a:t>Akses</a:t>
            </a:r>
            <a:r>
              <a:rPr lang="en-US" sz="1200">
                <a:latin typeface="Raleway SemiBold" panose="020B0703030101060003" pitchFamily="34" charset="0"/>
              </a:rPr>
              <a:t> Email </a:t>
            </a:r>
            <a:r>
              <a:rPr lang="en-US" sz="1200" err="1">
                <a:latin typeface="Raleway SemiBold" panose="020B0703030101060003" pitchFamily="34" charset="0"/>
              </a:rPr>
              <a:t>Mahasiswa</a:t>
            </a:r>
            <a:endParaRPr lang="en-US" sz="1200">
              <a:latin typeface="Raleway SemiBold" panose="020B07030301010600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D10AD2F-A616-4436-B47A-AA09DF91EC65}"/>
              </a:ext>
            </a:extLst>
          </p:cNvPr>
          <p:cNvSpPr txBox="1"/>
          <p:nvPr/>
        </p:nvSpPr>
        <p:spPr>
          <a:xfrm>
            <a:off x="9117787" y="4371862"/>
            <a:ext cx="1814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Raleway SemiBold" panose="020B0703030101060003" pitchFamily="34" charset="0"/>
              </a:rPr>
              <a:t>Aktivasi</a:t>
            </a:r>
            <a:r>
              <a:rPr lang="en-US" sz="1200">
                <a:latin typeface="Raleway SemiBold" panose="020B0703030101060003" pitchFamily="34" charset="0"/>
              </a:rPr>
              <a:t> Microsoft Authenticator </a:t>
            </a:r>
            <a:r>
              <a:rPr lang="en-US" sz="1200" err="1">
                <a:latin typeface="Raleway SemiBold" panose="020B0703030101060003" pitchFamily="34" charset="0"/>
              </a:rPr>
              <a:t>untuk</a:t>
            </a:r>
            <a:r>
              <a:rPr lang="en-US" sz="1200">
                <a:latin typeface="Raleway SemiBold" panose="020B0703030101060003" pitchFamily="34" charset="0"/>
              </a:rPr>
              <a:t> </a:t>
            </a:r>
            <a:r>
              <a:rPr lang="en-US" sz="1200" err="1">
                <a:latin typeface="Raleway SemiBold" panose="020B0703030101060003" pitchFamily="34" charset="0"/>
              </a:rPr>
              <a:t>keamanan</a:t>
            </a:r>
            <a:r>
              <a:rPr lang="en-US" sz="1200">
                <a:latin typeface="Raleway SemiBold" panose="020B0703030101060003" pitchFamily="34" charset="0"/>
              </a:rPr>
              <a:t> data </a:t>
            </a:r>
            <a:r>
              <a:rPr lang="en-US" sz="1200" err="1">
                <a:latin typeface="Raleway SemiBold" panose="020B0703030101060003" pitchFamily="34" charset="0"/>
              </a:rPr>
              <a:t>pengguna</a:t>
            </a:r>
            <a:endParaRPr lang="en-US" sz="1200">
              <a:latin typeface="Raleway SemiBold" panose="020B07030301010600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7C15DDA-2EE2-4DFB-B0D1-96974EE7B507}"/>
              </a:ext>
            </a:extLst>
          </p:cNvPr>
          <p:cNvSpPr/>
          <p:nvPr/>
        </p:nvSpPr>
        <p:spPr>
          <a:xfrm>
            <a:off x="3351622" y="1581973"/>
            <a:ext cx="1593410" cy="322030"/>
          </a:xfrm>
          <a:prstGeom prst="rect">
            <a:avLst/>
          </a:prstGeom>
          <a:solidFill>
            <a:srgbClr val="FE9700"/>
          </a:solidFill>
          <a:ln>
            <a:solidFill>
              <a:srgbClr val="FE9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Raleway ExtraBold" panose="020B0903030101060003" pitchFamily="34" charset="0"/>
              </a:rPr>
              <a:t>SIAKAD &amp; FRS</a:t>
            </a:r>
            <a:endParaRPr lang="en-ID" sz="1600">
              <a:latin typeface="Raleway ExtraBold" panose="020B09030301010600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0876449-D43C-4EDA-852B-FAC379735127}"/>
              </a:ext>
            </a:extLst>
          </p:cNvPr>
          <p:cNvSpPr/>
          <p:nvPr/>
        </p:nvSpPr>
        <p:spPr>
          <a:xfrm>
            <a:off x="6096000" y="1580762"/>
            <a:ext cx="1593410" cy="322030"/>
          </a:xfrm>
          <a:prstGeom prst="rect">
            <a:avLst/>
          </a:prstGeom>
          <a:solidFill>
            <a:srgbClr val="42A4F5"/>
          </a:solidFill>
          <a:ln>
            <a:solidFill>
              <a:srgbClr val="42A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Raleway ExtraBold" panose="020B0903030101060003" pitchFamily="34" charset="0"/>
              </a:rPr>
              <a:t>PRESENSI</a:t>
            </a:r>
            <a:endParaRPr lang="en-ID" sz="1600">
              <a:latin typeface="Raleway ExtraBold" panose="020B0903030101060003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1FEDB66-BA7C-4962-9C53-58C4C3F0FE94}"/>
              </a:ext>
            </a:extLst>
          </p:cNvPr>
          <p:cNvSpPr/>
          <p:nvPr/>
        </p:nvSpPr>
        <p:spPr>
          <a:xfrm>
            <a:off x="7496262" y="5316171"/>
            <a:ext cx="1672741" cy="821983"/>
          </a:xfrm>
          <a:prstGeom prst="rect">
            <a:avLst/>
          </a:prstGeom>
          <a:solidFill>
            <a:srgbClr val="673BB6"/>
          </a:solidFill>
          <a:ln>
            <a:solidFill>
              <a:srgbClr val="673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latin typeface="Raleway ExtraBold" panose="020B0903030101060003" pitchFamily="34" charset="0"/>
              </a:rPr>
              <a:t>Aktivasi</a:t>
            </a:r>
            <a:r>
              <a:rPr lang="en-US" sz="1600">
                <a:latin typeface="Raleway ExtraBold" panose="020B0903030101060003" pitchFamily="34" charset="0"/>
              </a:rPr>
              <a:t> Microsoft Authenticator</a:t>
            </a:r>
            <a:endParaRPr lang="en-ID" sz="1600">
              <a:latin typeface="Raleway ExtraBold" panose="020B09030301010600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27285C3-0C8F-477D-9F70-9DD41929B9A8}"/>
              </a:ext>
            </a:extLst>
          </p:cNvPr>
          <p:cNvSpPr/>
          <p:nvPr/>
        </p:nvSpPr>
        <p:spPr>
          <a:xfrm>
            <a:off x="4724257" y="5319164"/>
            <a:ext cx="1593410" cy="322030"/>
          </a:xfrm>
          <a:prstGeom prst="rect">
            <a:avLst/>
          </a:prstGeom>
          <a:solidFill>
            <a:srgbClr val="25C5D9"/>
          </a:solidFill>
          <a:ln>
            <a:solidFill>
              <a:srgbClr val="25C5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Raleway ExtraBold" panose="020B0903030101060003" pitchFamily="34" charset="0"/>
              </a:rPr>
              <a:t>CLASSROOM</a:t>
            </a:r>
            <a:endParaRPr lang="en-ID" sz="1600">
              <a:latin typeface="Raleway ExtraBold" panose="020B09030301010600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959B89B-534E-45EE-B91A-6493A7B2FC56}"/>
              </a:ext>
            </a:extLst>
          </p:cNvPr>
          <p:cNvSpPr/>
          <p:nvPr/>
        </p:nvSpPr>
        <p:spPr>
          <a:xfrm>
            <a:off x="8952943" y="1580762"/>
            <a:ext cx="1593410" cy="322030"/>
          </a:xfrm>
          <a:prstGeom prst="rect">
            <a:avLst/>
          </a:prstGeom>
          <a:solidFill>
            <a:srgbClr val="EB407A"/>
          </a:solidFill>
          <a:ln>
            <a:solidFill>
              <a:srgbClr val="EB4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Raleway ExtraBold" panose="020B0903030101060003" pitchFamily="34" charset="0"/>
              </a:rPr>
              <a:t>EMAIL ITS</a:t>
            </a:r>
            <a:endParaRPr lang="en-ID" sz="1600">
              <a:latin typeface="Raleway ExtraBold" panose="020B0903030101060003" pitchFamily="34" charset="0"/>
            </a:endParaRP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24B1948-80BD-DAFB-5478-50C2DA636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42" y="2129519"/>
            <a:ext cx="654178" cy="5208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BBDFD-1F8A-FE5F-20D1-9229C9F7CF3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8FF062-2C10-CC1B-5309-DAA8A3E69CC5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81473D6-125D-F57F-4012-6EF0CB84624C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2" name="Graphic 21" descr="World">
                <a:extLst>
                  <a:ext uri="{FF2B5EF4-FFF2-40B4-BE49-F238E27FC236}">
                    <a16:creationId xmlns:a16="http://schemas.microsoft.com/office/drawing/2014/main" id="{697DA070-DF31-5B61-0E1D-77BBFB43B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488CB1-9D24-D987-35F5-53B762AE0ABB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BAA13B-D53A-4F81-1430-A662D9D8ADE8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0" name="Graphic 19" descr="Questions">
                <a:extLst>
                  <a:ext uri="{FF2B5EF4-FFF2-40B4-BE49-F238E27FC236}">
                    <a16:creationId xmlns:a16="http://schemas.microsoft.com/office/drawing/2014/main" id="{801C81A9-1448-9FCD-203D-655A28789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BD1427-9E69-1092-E4D1-D32C299FE58D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99942E-A4AD-FFD2-1100-7AF81C847DD4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F568FE-3D43-AA79-BE02-A7849480B0F2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AD4D205-2584-6B0D-8AEE-B3DE04BCA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25" name="Picture 24" descr="A blue padlock with a person in the middle&#10;&#10;Description automatically generated">
            <a:extLst>
              <a:ext uri="{FF2B5EF4-FFF2-40B4-BE49-F238E27FC236}">
                <a16:creationId xmlns:a16="http://schemas.microsoft.com/office/drawing/2014/main" id="{F562A883-8032-11A2-5B10-47E75C6EC2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89" y="4238598"/>
            <a:ext cx="847489" cy="84748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27B362C-23E7-2BD6-EF4A-915567A77CE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CB45954-83FC-692D-963A-AE93118E9DE6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2" name="Picture 3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09780CB8-D43B-D20C-2C99-35C52FD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1D9CDC5-E150-3C83-007C-8B3458CF0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4" name="Picture 33" descr="Logo&#10;&#10;Description automatically generated">
                <a:extLst>
                  <a:ext uri="{FF2B5EF4-FFF2-40B4-BE49-F238E27FC236}">
                    <a16:creationId xmlns:a16="http://schemas.microsoft.com/office/drawing/2014/main" id="{2386C423-CBF8-F7E7-80BF-0CCD72121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31" name="Picture 30" descr="A blue and yellow logo&#10;&#10;Description automatically generated">
              <a:extLst>
                <a:ext uri="{FF2B5EF4-FFF2-40B4-BE49-F238E27FC236}">
                  <a16:creationId xmlns:a16="http://schemas.microsoft.com/office/drawing/2014/main" id="{845A3717-5443-C823-F8DC-BAF8BB61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AA7588-9BAA-C0D3-A6E7-2ECC7904D465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19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77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6B8C3E-2C78-47A2-AF2A-EF2A0C6E7A57}"/>
              </a:ext>
            </a:extLst>
          </p:cNvPr>
          <p:cNvGrpSpPr/>
          <p:nvPr/>
        </p:nvGrpSpPr>
        <p:grpSpPr>
          <a:xfrm>
            <a:off x="1804434" y="1957774"/>
            <a:ext cx="8446913" cy="3921811"/>
            <a:chOff x="1791847" y="2104515"/>
            <a:chExt cx="8689910" cy="40346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E6E10C-4A98-4434-8531-CB8E3899B303}"/>
                </a:ext>
              </a:extLst>
            </p:cNvPr>
            <p:cNvSpPr txBox="1"/>
            <p:nvPr/>
          </p:nvSpPr>
          <p:spPr>
            <a:xfrm>
              <a:off x="1791847" y="4938818"/>
              <a:ext cx="2895600" cy="1200329"/>
            </a:xfrm>
            <a:prstGeom prst="rect">
              <a:avLst/>
            </a:prstGeom>
            <a:solidFill>
              <a:srgbClr val="002A4A"/>
            </a:solidFill>
            <a:ln>
              <a:solidFill>
                <a:srgbClr val="002A4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d-ID">
                  <a:solidFill>
                    <a:schemeClr val="bg1"/>
                  </a:solidFill>
                  <a:latin typeface="Gill Sans MT" panose="020B0502020104020203" pitchFamily="34" charset="0"/>
                </a:rPr>
                <a:t>Hampir semua mahasiswa ITS memiliki Laptop/</a:t>
              </a:r>
              <a:r>
                <a:rPr lang="id-ID" err="1">
                  <a:solidFill>
                    <a:schemeClr val="bg1"/>
                  </a:solidFill>
                  <a:latin typeface="Gill Sans MT" panose="020B0502020104020203" pitchFamily="34" charset="0"/>
                </a:rPr>
                <a:t>Notebook</a:t>
              </a:r>
              <a:r>
                <a:rPr lang="id-ID">
                  <a:solidFill>
                    <a:schemeClr val="bg1"/>
                  </a:solidFill>
                  <a:latin typeface="Gill Sans MT" panose="020B0502020104020203" pitchFamily="34" charset="0"/>
                </a:rPr>
                <a:t> dan/atau </a:t>
              </a:r>
              <a:r>
                <a:rPr lang="id-ID" err="1">
                  <a:solidFill>
                    <a:schemeClr val="bg1"/>
                  </a:solidFill>
                  <a:latin typeface="Gill Sans MT" panose="020B0502020104020203" pitchFamily="34" charset="0"/>
                </a:rPr>
                <a:t>smartphone</a:t>
              </a:r>
              <a:endParaRPr lang="en-GB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2CDEA9-10A2-44BC-AA4F-EEDEEC6C546D}"/>
                </a:ext>
              </a:extLst>
            </p:cNvPr>
            <p:cNvSpPr/>
            <p:nvPr/>
          </p:nvSpPr>
          <p:spPr>
            <a:xfrm>
              <a:off x="4763647" y="4938818"/>
              <a:ext cx="2133600" cy="1200329"/>
            </a:xfrm>
            <a:prstGeom prst="rect">
              <a:avLst/>
            </a:prstGeom>
            <a:solidFill>
              <a:srgbClr val="002A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latin typeface="Gill Sans MT" panose="020B0502020104020203" pitchFamily="34" charset="0"/>
                </a:rPr>
                <a:t>Hampir</a:t>
              </a:r>
              <a:r>
                <a:rPr lang="en-US">
                  <a:latin typeface="Gill Sans MT" panose="020B0502020104020203" pitchFamily="34" charset="0"/>
                </a:rPr>
                <a:t> </a:t>
              </a:r>
              <a:r>
                <a:rPr lang="en-US" err="1">
                  <a:latin typeface="Gill Sans MT" panose="020B0502020104020203" pitchFamily="34" charset="0"/>
                </a:rPr>
                <a:t>semua</a:t>
              </a:r>
              <a:r>
                <a:rPr lang="en-US">
                  <a:latin typeface="Gill Sans MT" panose="020B0502020104020203" pitchFamily="34" charset="0"/>
                </a:rPr>
                <a:t> </a:t>
              </a:r>
              <a:r>
                <a:rPr lang="en-US" err="1">
                  <a:latin typeface="Gill Sans MT" panose="020B0502020104020203" pitchFamily="34" charset="0"/>
                </a:rPr>
                <a:t>kegiatan</a:t>
              </a:r>
              <a:r>
                <a:rPr lang="en-US">
                  <a:latin typeface="Gill Sans MT" panose="020B0502020104020203" pitchFamily="34" charset="0"/>
                </a:rPr>
                <a:t> di </a:t>
              </a:r>
              <a:r>
                <a:rPr lang="en-US" err="1">
                  <a:latin typeface="Gill Sans MT" panose="020B0502020104020203" pitchFamily="34" charset="0"/>
                </a:rPr>
                <a:t>institusi</a:t>
              </a:r>
              <a:r>
                <a:rPr lang="en-US">
                  <a:latin typeface="Gill Sans MT" panose="020B0502020104020203" pitchFamily="34" charset="0"/>
                </a:rPr>
                <a:t> </a:t>
              </a:r>
              <a:r>
                <a:rPr lang="en-US" err="1">
                  <a:latin typeface="Gill Sans MT" panose="020B0502020104020203" pitchFamily="34" charset="0"/>
                </a:rPr>
                <a:t>menggunakan</a:t>
              </a:r>
              <a:r>
                <a:rPr lang="en-US">
                  <a:latin typeface="Gill Sans MT" panose="020B0502020104020203" pitchFamily="34" charset="0"/>
                </a:rPr>
                <a:t> </a:t>
              </a:r>
              <a:r>
                <a:rPr lang="en-US" err="1">
                  <a:latin typeface="Gill Sans MT" panose="020B0502020104020203" pitchFamily="34" charset="0"/>
                </a:rPr>
                <a:t>sistem</a:t>
              </a:r>
              <a:r>
                <a:rPr lang="en-US">
                  <a:latin typeface="Gill Sans MT" panose="020B0502020104020203" pitchFamily="34" charset="0"/>
                </a:rPr>
                <a:t> </a:t>
              </a:r>
              <a:r>
                <a:rPr lang="en-US" err="1">
                  <a:latin typeface="Gill Sans MT" panose="020B0502020104020203" pitchFamily="34" charset="0"/>
                </a:rPr>
                <a:t>informasi</a:t>
              </a:r>
              <a:endParaRPr lang="en-US">
                <a:latin typeface="Gill Sans MT" panose="020B0502020104020203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50410BD-A5D6-4DD0-B540-4CDEC0B88762}"/>
                </a:ext>
              </a:extLst>
            </p:cNvPr>
            <p:cNvSpPr/>
            <p:nvPr/>
          </p:nvSpPr>
          <p:spPr>
            <a:xfrm>
              <a:off x="6973447" y="4938818"/>
              <a:ext cx="3508310" cy="1200329"/>
            </a:xfrm>
            <a:prstGeom prst="rect">
              <a:avLst/>
            </a:prstGeom>
            <a:solidFill>
              <a:srgbClr val="EEEFD6"/>
            </a:solidFill>
            <a:ln>
              <a:solidFill>
                <a:srgbClr val="EEEF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Pentingnya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konektivitas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,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mobilitas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,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tanpa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batas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ruang</a:t>
              </a:r>
              <a:r>
                <a:rPr lang="en-US">
                  <a:solidFill>
                    <a:srgbClr val="002A4A"/>
                  </a:solidFill>
                  <a:latin typeface="Gill Sans MT" panose="020B0502020104020203" pitchFamily="34" charset="0"/>
                </a:rPr>
                <a:t> dan </a:t>
              </a:r>
              <a:r>
                <a:rPr lang="en-US" err="1">
                  <a:solidFill>
                    <a:srgbClr val="002A4A"/>
                  </a:solidFill>
                  <a:latin typeface="Gill Sans MT" panose="020B0502020104020203" pitchFamily="34" charset="0"/>
                </a:rPr>
                <a:t>waktu</a:t>
              </a:r>
              <a:endParaRPr lang="en-GB">
                <a:solidFill>
                  <a:srgbClr val="002A4A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1" name="Picture 10" descr="A group of people in a classroom&#10;&#10;Description automatically generated with medium confidence">
              <a:extLst>
                <a:ext uri="{FF2B5EF4-FFF2-40B4-BE49-F238E27FC236}">
                  <a16:creationId xmlns:a16="http://schemas.microsoft.com/office/drawing/2014/main" id="{75EB266F-7742-4A79-9473-11ABC8FCA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11"/>
            <a:stretch/>
          </p:blipFill>
          <p:spPr>
            <a:xfrm>
              <a:off x="1791847" y="2104515"/>
              <a:ext cx="4488110" cy="267272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11E7280-2A0D-433B-9E4D-5758C1B61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0800" y="2104515"/>
              <a:ext cx="4080957" cy="2666225"/>
            </a:xfrm>
            <a:prstGeom prst="rect">
              <a:avLst/>
            </a:prstGeom>
          </p:spPr>
        </p:pic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Gawai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Elektronik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di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Kampus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CEF6A-AF18-FF6B-C870-7CF0A17C303B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A473E0-05F6-F306-0786-0FA6308346E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71026C-48D4-E8A5-3794-06B13EB4BDB3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8" name="Graphic 27" descr="World">
                <a:extLst>
                  <a:ext uri="{FF2B5EF4-FFF2-40B4-BE49-F238E27FC236}">
                    <a16:creationId xmlns:a16="http://schemas.microsoft.com/office/drawing/2014/main" id="{8FCA3ABC-C979-E276-6B5C-F4AD1C511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CC4614-52FF-4263-A381-477EB5206731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269DD5-6B41-661A-B800-C03D041375D2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6" name="Graphic 25" descr="Questions">
                <a:extLst>
                  <a:ext uri="{FF2B5EF4-FFF2-40B4-BE49-F238E27FC236}">
                    <a16:creationId xmlns:a16="http://schemas.microsoft.com/office/drawing/2014/main" id="{2E2BF070-C821-2960-C1ED-4495948C0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27888A-460A-67E6-1619-BC4AF6EAEA08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58A415-0873-10D3-C014-8497F7C9AE29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19A3DB-9EDC-0F68-FC4D-352B289E8851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C94A3A9-580F-8040-BE03-424AB1133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6E84C4-6242-32F3-E13F-8E4867E4FA90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927134E-2786-CEE0-40E5-26477CC13FA6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48" name="Picture 47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3F1F2660-7CF8-5574-26A2-34DD2D9C1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05386C85-5A8B-FE8A-F553-EAD449FA5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50" name="Picture 49" descr="Logo&#10;&#10;Description automatically generated">
                <a:extLst>
                  <a:ext uri="{FF2B5EF4-FFF2-40B4-BE49-F238E27FC236}">
                    <a16:creationId xmlns:a16="http://schemas.microsoft.com/office/drawing/2014/main" id="{F05D8FBE-1E7F-6609-4636-AEE790548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47" name="Picture 46" descr="A blue and yellow logo&#10;&#10;Description automatically generated">
              <a:extLst>
                <a:ext uri="{FF2B5EF4-FFF2-40B4-BE49-F238E27FC236}">
                  <a16:creationId xmlns:a16="http://schemas.microsoft.com/office/drawing/2014/main" id="{34EEA1F6-10C6-5F8F-7F50-6641C99F6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E94772-360A-571C-2412-EA9F1AEA33AA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3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327" y="1390362"/>
            <a:ext cx="8624619" cy="54715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CE9AEF-DB11-A00F-3D18-F7EE949D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3" y="1795715"/>
            <a:ext cx="4776146" cy="3240235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00394" y="1091975"/>
            <a:ext cx="7955966" cy="5099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Verifikasi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Email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Alternatif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dan No HP di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83597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856A25-89E7-4A76-B684-8A13363F3FBD}"/>
              </a:ext>
            </a:extLst>
          </p:cNvPr>
          <p:cNvGrpSpPr/>
          <p:nvPr/>
        </p:nvGrpSpPr>
        <p:grpSpPr>
          <a:xfrm>
            <a:off x="516802" y="5145380"/>
            <a:ext cx="3508099" cy="728795"/>
            <a:chOff x="6989797" y="1986747"/>
            <a:chExt cx="3508099" cy="7287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D8B27C-BD78-486B-B3D6-5307CEEA1E39}"/>
                </a:ext>
              </a:extLst>
            </p:cNvPr>
            <p:cNvSpPr txBox="1"/>
            <p:nvPr/>
          </p:nvSpPr>
          <p:spPr>
            <a:xfrm>
              <a:off x="7452755" y="1986747"/>
              <a:ext cx="3045141" cy="70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Pada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halaman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dashboard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myITS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14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Kelola Akun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ABCCA1F-8E34-4890-AFAA-FFE15B0DCA14}"/>
                </a:ext>
              </a:extLst>
            </p:cNvPr>
            <p:cNvSpPr/>
            <p:nvPr/>
          </p:nvSpPr>
          <p:spPr>
            <a:xfrm>
              <a:off x="7447128" y="1998551"/>
              <a:ext cx="2818123" cy="716991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31FB296-DD12-4794-B5AC-BE26177A23D3}"/>
                </a:ext>
              </a:extLst>
            </p:cNvPr>
            <p:cNvSpPr/>
            <p:nvPr/>
          </p:nvSpPr>
          <p:spPr>
            <a:xfrm>
              <a:off x="6989797" y="1997257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1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DF2709-2A26-DD9A-BEA4-17DD440CC5D3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CD3D73-D160-E6E6-3485-AF0FE2BBCEDB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C8EE76-2FC5-C1F8-8AED-210B4BDEE032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2" name="Graphic 21" descr="World">
                <a:extLst>
                  <a:ext uri="{FF2B5EF4-FFF2-40B4-BE49-F238E27FC236}">
                    <a16:creationId xmlns:a16="http://schemas.microsoft.com/office/drawing/2014/main" id="{710B99B5-F649-B44C-E45F-50333028C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878437-1472-78C1-421B-E578F0685502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FCCC69-A8E4-39DC-1C13-6568B0B75548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0" name="Graphic 19" descr="Questions">
                <a:extLst>
                  <a:ext uri="{FF2B5EF4-FFF2-40B4-BE49-F238E27FC236}">
                    <a16:creationId xmlns:a16="http://schemas.microsoft.com/office/drawing/2014/main" id="{005264BF-1FC0-FB36-1EB1-D8F87C3F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383D26-6E7D-93D0-22A0-A534BCA31878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EBCB21-1912-E45D-6290-13CF84CCA626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50363E-2004-2567-6D59-5C0EE9E6F781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2EBB661-6ADC-9E39-9CC8-819D348F3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D6968AF-79E2-14BF-2EAD-1EA3C627DFC9}"/>
              </a:ext>
            </a:extLst>
          </p:cNvPr>
          <p:cNvSpPr/>
          <p:nvPr/>
        </p:nvSpPr>
        <p:spPr>
          <a:xfrm>
            <a:off x="1068183" y="4584378"/>
            <a:ext cx="1079969" cy="295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301AB55-1E9E-E528-6579-5E0862EE4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2085" y="2207257"/>
            <a:ext cx="4668550" cy="156010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AA5CAE5-E869-44BE-2762-F22016B0A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1478" y="4662994"/>
            <a:ext cx="3702240" cy="171458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6F716CF-F292-E3F2-60E0-E556E8A8C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1478" y="4641203"/>
            <a:ext cx="4940554" cy="4381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251A8B-3899-47AB-BAD0-B1DBC8D21D1E}"/>
              </a:ext>
            </a:extLst>
          </p:cNvPr>
          <p:cNvGrpSpPr/>
          <p:nvPr/>
        </p:nvGrpSpPr>
        <p:grpSpPr>
          <a:xfrm>
            <a:off x="5837150" y="1694950"/>
            <a:ext cx="5398106" cy="567882"/>
            <a:chOff x="7181782" y="2800599"/>
            <a:chExt cx="5398106" cy="56788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CF7CEFF-6D68-4B05-A99C-5F9EE41BFAEC}"/>
                </a:ext>
              </a:extLst>
            </p:cNvPr>
            <p:cNvSpPr txBox="1"/>
            <p:nvPr/>
          </p:nvSpPr>
          <p:spPr>
            <a:xfrm>
              <a:off x="7644740" y="2800599"/>
              <a:ext cx="4935148" cy="3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Cari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Kontak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dan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pilih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perbarui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Email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atau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Nomor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Ponsel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BFCC3E-EE27-417D-9F96-5005EC5639A2}"/>
                </a:ext>
              </a:extLst>
            </p:cNvPr>
            <p:cNvSpPr/>
            <p:nvPr/>
          </p:nvSpPr>
          <p:spPr>
            <a:xfrm>
              <a:off x="7628603" y="2801893"/>
              <a:ext cx="4668550" cy="566588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21B13B3-3247-44A3-9871-750A47492419}"/>
                </a:ext>
              </a:extLst>
            </p:cNvPr>
            <p:cNvSpPr/>
            <p:nvPr/>
          </p:nvSpPr>
          <p:spPr>
            <a:xfrm>
              <a:off x="7181782" y="2800599"/>
              <a:ext cx="439225" cy="42695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2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637104-9F2E-4E29-B4DA-6587616DCC7F}"/>
              </a:ext>
            </a:extLst>
          </p:cNvPr>
          <p:cNvGrpSpPr/>
          <p:nvPr/>
        </p:nvGrpSpPr>
        <p:grpSpPr>
          <a:xfrm>
            <a:off x="5790566" y="3905241"/>
            <a:ext cx="6124042" cy="747243"/>
            <a:chOff x="7229738" y="3423205"/>
            <a:chExt cx="4232684" cy="7472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9F32CB1-8E2D-4253-9D8E-90F81FCBA216}"/>
                </a:ext>
              </a:extLst>
            </p:cNvPr>
            <p:cNvSpPr txBox="1"/>
            <p:nvPr/>
          </p:nvSpPr>
          <p:spPr>
            <a:xfrm>
              <a:off x="7532530" y="3423205"/>
              <a:ext cx="3929892" cy="70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icon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pensil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sebelah</a:t>
              </a:r>
              <a:r>
                <a:rPr lang="en-US" sz="1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kanan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lalu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masukkan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email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alternatif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dan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Simpan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FA01002-FF69-43C0-8589-B7AC156C0D35}"/>
                </a:ext>
              </a:extLst>
            </p:cNvPr>
            <p:cNvSpPr/>
            <p:nvPr/>
          </p:nvSpPr>
          <p:spPr>
            <a:xfrm>
              <a:off x="7532530" y="3423206"/>
              <a:ext cx="3824133" cy="747242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E8337CF-980C-4512-866A-2332F03F9C52}"/>
                </a:ext>
              </a:extLst>
            </p:cNvPr>
            <p:cNvSpPr/>
            <p:nvPr/>
          </p:nvSpPr>
          <p:spPr>
            <a:xfrm>
              <a:off x="7229738" y="3423987"/>
              <a:ext cx="302794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3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48ECF31E-238C-142E-A064-DD1FE21DAE4F}"/>
              </a:ext>
            </a:extLst>
          </p:cNvPr>
          <p:cNvSpPr/>
          <p:nvPr/>
        </p:nvSpPr>
        <p:spPr>
          <a:xfrm>
            <a:off x="5963292" y="2793948"/>
            <a:ext cx="2003549" cy="90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33D6674-E3DF-7DBB-799F-CCD88901AAF9}"/>
              </a:ext>
            </a:extLst>
          </p:cNvPr>
          <p:cNvSpPr/>
          <p:nvPr/>
        </p:nvSpPr>
        <p:spPr>
          <a:xfrm>
            <a:off x="10423046" y="4656233"/>
            <a:ext cx="414285" cy="4381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415EDBD-0FCF-971C-D4B6-03A980E84900}"/>
              </a:ext>
            </a:extLst>
          </p:cNvPr>
          <p:cNvSpPr/>
          <p:nvPr/>
        </p:nvSpPr>
        <p:spPr>
          <a:xfrm>
            <a:off x="5963292" y="5192981"/>
            <a:ext cx="1277980" cy="377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6515AF2-47D0-9699-7349-784576D6968C}"/>
              </a:ext>
            </a:extLst>
          </p:cNvPr>
          <p:cNvSpPr/>
          <p:nvPr/>
        </p:nvSpPr>
        <p:spPr>
          <a:xfrm>
            <a:off x="8736153" y="5976525"/>
            <a:ext cx="806036" cy="3906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3CBCABE-16A6-B090-815A-CF079ED08F9F}"/>
              </a:ext>
            </a:extLst>
          </p:cNvPr>
          <p:cNvSpPr txBox="1"/>
          <p:nvPr/>
        </p:nvSpPr>
        <p:spPr>
          <a:xfrm>
            <a:off x="2175769" y="4475085"/>
            <a:ext cx="318665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FFE5A76-2F93-6148-4913-4D509E9D875A}"/>
              </a:ext>
            </a:extLst>
          </p:cNvPr>
          <p:cNvSpPr txBox="1"/>
          <p:nvPr/>
        </p:nvSpPr>
        <p:spPr>
          <a:xfrm>
            <a:off x="8003715" y="2957010"/>
            <a:ext cx="318665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E2CFAD-0FCB-0C73-00F3-7D0634E6F5F4}"/>
              </a:ext>
            </a:extLst>
          </p:cNvPr>
          <p:cNvSpPr txBox="1"/>
          <p:nvPr/>
        </p:nvSpPr>
        <p:spPr>
          <a:xfrm>
            <a:off x="9602483" y="5162650"/>
            <a:ext cx="318665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8ACF84-2F3E-E1B4-C9E2-3FC98B28F3B4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F28DC0-0A1D-2083-DEAF-E36CA7A77D36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5" name="Picture 3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44F8D57F-5959-74FC-1CE4-94D78F0B5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4D5C8A2-92AD-3038-939E-0F3F7B6DF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7" name="Picture 36" descr="Logo&#10;&#10;Description automatically generated">
                <a:extLst>
                  <a:ext uri="{FF2B5EF4-FFF2-40B4-BE49-F238E27FC236}">
                    <a16:creationId xmlns:a16="http://schemas.microsoft.com/office/drawing/2014/main" id="{4890B795-78C0-BCE6-38FA-C7ECBBA86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34" name="Picture 33" descr="A blue and yellow logo&#10;&#10;Description automatically generated">
              <a:extLst>
                <a:ext uri="{FF2B5EF4-FFF2-40B4-BE49-F238E27FC236}">
                  <a16:creationId xmlns:a16="http://schemas.microsoft.com/office/drawing/2014/main" id="{F59577C0-E120-772C-0076-5E30A95B1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05BB6D-F4F1-99D1-C974-488231D5B447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20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F340AA3-F3B2-9EA8-8C7C-ADF2B476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7" y="1917874"/>
            <a:ext cx="4129853" cy="31964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31" y="1393139"/>
            <a:ext cx="8624619" cy="54715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00394" y="1281159"/>
            <a:ext cx="7955966" cy="5099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Verifikasi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Email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Alternatif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dan No HP di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DF2709-2A26-DD9A-BEA4-17DD440CC5D3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CD3D73-D160-E6E6-3485-AF0FE2BBCEDB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C8EE76-2FC5-C1F8-8AED-210B4BDEE032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2" name="Graphic 21" descr="World">
                <a:extLst>
                  <a:ext uri="{FF2B5EF4-FFF2-40B4-BE49-F238E27FC236}">
                    <a16:creationId xmlns:a16="http://schemas.microsoft.com/office/drawing/2014/main" id="{710B99B5-F649-B44C-E45F-50333028C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878437-1472-78C1-421B-E578F0685502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FCCC69-A8E4-39DC-1C13-6568B0B75548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0" name="Graphic 19" descr="Questions">
                <a:extLst>
                  <a:ext uri="{FF2B5EF4-FFF2-40B4-BE49-F238E27FC236}">
                    <a16:creationId xmlns:a16="http://schemas.microsoft.com/office/drawing/2014/main" id="{005264BF-1FC0-FB36-1EB1-D8F87C3F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383D26-6E7D-93D0-22A0-A534BCA31878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EBCB21-1912-E45D-6290-13CF84CCA626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50363E-2004-2567-6D59-5C0EE9E6F781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2EBB661-6ADC-9E39-9CC8-819D348F3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0D73B0D-1DD6-BDE2-12E5-84A76E401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8588" y="3883813"/>
            <a:ext cx="3695890" cy="22289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211120-AEA5-96BF-9BDE-8CE8A8E5F3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442" y="1904760"/>
            <a:ext cx="3920976" cy="126284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62F22A8-B6F5-4D79-DF4A-E45104A4B34E}"/>
              </a:ext>
            </a:extLst>
          </p:cNvPr>
          <p:cNvSpPr/>
          <p:nvPr/>
        </p:nvSpPr>
        <p:spPr>
          <a:xfrm>
            <a:off x="4797015" y="2677495"/>
            <a:ext cx="577158" cy="142361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856A25-89E7-4A76-B684-8A13363F3FBD}"/>
              </a:ext>
            </a:extLst>
          </p:cNvPr>
          <p:cNvGrpSpPr/>
          <p:nvPr/>
        </p:nvGrpSpPr>
        <p:grpSpPr>
          <a:xfrm>
            <a:off x="4646122" y="3018497"/>
            <a:ext cx="3508099" cy="728795"/>
            <a:chOff x="6989797" y="1997257"/>
            <a:chExt cx="3508099" cy="7287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D8B27C-BD78-486B-B3D6-5307CEEA1E39}"/>
                </a:ext>
              </a:extLst>
            </p:cNvPr>
            <p:cNvSpPr txBox="1"/>
            <p:nvPr/>
          </p:nvSpPr>
          <p:spPr>
            <a:xfrm>
              <a:off x="7452755" y="1997257"/>
              <a:ext cx="3045141" cy="70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Verifikasi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Nomor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Ponsel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lalu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Kirim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ABCCA1F-8E34-4890-AFAA-FFE15B0DCA14}"/>
                </a:ext>
              </a:extLst>
            </p:cNvPr>
            <p:cNvSpPr/>
            <p:nvPr/>
          </p:nvSpPr>
          <p:spPr>
            <a:xfrm>
              <a:off x="7447128" y="2009061"/>
              <a:ext cx="2818123" cy="716991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31FB296-DD12-4794-B5AC-BE26177A23D3}"/>
                </a:ext>
              </a:extLst>
            </p:cNvPr>
            <p:cNvSpPr/>
            <p:nvPr/>
          </p:nvSpPr>
          <p:spPr>
            <a:xfrm>
              <a:off x="6989797" y="1997257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4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AF3BB91-F5AE-172E-F4F1-F97AE588E4C4}"/>
              </a:ext>
            </a:extLst>
          </p:cNvPr>
          <p:cNvSpPr/>
          <p:nvPr/>
        </p:nvSpPr>
        <p:spPr>
          <a:xfrm>
            <a:off x="5378137" y="2649369"/>
            <a:ext cx="469104" cy="232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20198-1BAB-B53D-3698-3C3BAE205A57}"/>
              </a:ext>
            </a:extLst>
          </p:cNvPr>
          <p:cNvSpPr/>
          <p:nvPr/>
        </p:nvSpPr>
        <p:spPr>
          <a:xfrm>
            <a:off x="7586252" y="5658743"/>
            <a:ext cx="686795" cy="431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616EEA-0ED8-DD78-9A83-A19803AE5CB4}"/>
              </a:ext>
            </a:extLst>
          </p:cNvPr>
          <p:cNvSpPr txBox="1"/>
          <p:nvPr/>
        </p:nvSpPr>
        <p:spPr>
          <a:xfrm>
            <a:off x="5847240" y="2557280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4.2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13AD8A-A58C-CA85-39FD-84C2D1F81B12}"/>
              </a:ext>
            </a:extLst>
          </p:cNvPr>
          <p:cNvSpPr txBox="1"/>
          <p:nvPr/>
        </p:nvSpPr>
        <p:spPr>
          <a:xfrm>
            <a:off x="8284478" y="5620804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4.3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0B0A8-2159-4906-02AC-79634DA037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4253" r="34286"/>
          <a:stretch/>
        </p:blipFill>
        <p:spPr>
          <a:xfrm>
            <a:off x="8664834" y="2713522"/>
            <a:ext cx="3238023" cy="110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C09CB-CFC2-2FDB-AEE1-2DB5D12B9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4834" y="3786205"/>
            <a:ext cx="3238023" cy="153847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F66C01-89F6-FE71-4F1D-4556AF71C1AF}"/>
              </a:ext>
            </a:extLst>
          </p:cNvPr>
          <p:cNvSpPr/>
          <p:nvPr/>
        </p:nvSpPr>
        <p:spPr>
          <a:xfrm>
            <a:off x="9986342" y="3221388"/>
            <a:ext cx="684221" cy="238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30CF51-B214-CFE1-3363-31F875DB2484}"/>
              </a:ext>
            </a:extLst>
          </p:cNvPr>
          <p:cNvSpPr/>
          <p:nvPr/>
        </p:nvSpPr>
        <p:spPr>
          <a:xfrm>
            <a:off x="11281382" y="4939540"/>
            <a:ext cx="602998" cy="385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2D1075-597A-79AE-FFE9-E140CBD0B95D}"/>
              </a:ext>
            </a:extLst>
          </p:cNvPr>
          <p:cNvSpPr txBox="1"/>
          <p:nvPr/>
        </p:nvSpPr>
        <p:spPr>
          <a:xfrm>
            <a:off x="1870410" y="4711988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5.1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CBD22F-57CC-3EDB-6065-A2B900F112F0}"/>
              </a:ext>
            </a:extLst>
          </p:cNvPr>
          <p:cNvSpPr txBox="1"/>
          <p:nvPr/>
        </p:nvSpPr>
        <p:spPr>
          <a:xfrm>
            <a:off x="10682501" y="3110902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5.2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442482-8A8A-47BD-102F-2688D4A08793}"/>
              </a:ext>
            </a:extLst>
          </p:cNvPr>
          <p:cNvSpPr txBox="1"/>
          <p:nvPr/>
        </p:nvSpPr>
        <p:spPr>
          <a:xfrm>
            <a:off x="11370467" y="4518272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.3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1B50CA-3F72-5E5D-981D-17F9F1678EED}"/>
              </a:ext>
            </a:extLst>
          </p:cNvPr>
          <p:cNvGrpSpPr/>
          <p:nvPr/>
        </p:nvGrpSpPr>
        <p:grpSpPr>
          <a:xfrm>
            <a:off x="8664834" y="1891758"/>
            <a:ext cx="3508099" cy="728795"/>
            <a:chOff x="6989797" y="1997257"/>
            <a:chExt cx="3508099" cy="72879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A1A1F9-90EA-7A91-AFDA-3CE36369BF55}"/>
                </a:ext>
              </a:extLst>
            </p:cNvPr>
            <p:cNvSpPr txBox="1"/>
            <p:nvPr/>
          </p:nvSpPr>
          <p:spPr>
            <a:xfrm>
              <a:off x="7452755" y="1997257"/>
              <a:ext cx="3045141" cy="70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Verifikasi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Email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Alternatif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lalu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klik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Kirim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A61EFAF-A64D-4DDA-32A0-160B1131600D}"/>
                </a:ext>
              </a:extLst>
            </p:cNvPr>
            <p:cNvSpPr/>
            <p:nvPr/>
          </p:nvSpPr>
          <p:spPr>
            <a:xfrm>
              <a:off x="7447128" y="2009061"/>
              <a:ext cx="2818123" cy="716991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75AE08-EE98-113B-6031-380CA1A207B0}"/>
                </a:ext>
              </a:extLst>
            </p:cNvPr>
            <p:cNvSpPr/>
            <p:nvPr/>
          </p:nvSpPr>
          <p:spPr>
            <a:xfrm>
              <a:off x="6989797" y="1997257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5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B13A6-B906-033C-7CC0-57D5AF6261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4459" b="28995"/>
          <a:stretch/>
        </p:blipFill>
        <p:spPr>
          <a:xfrm>
            <a:off x="4415150" y="4843024"/>
            <a:ext cx="4213481" cy="67456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64B8A99-3F2D-97D0-A9DC-92919F2EC005}"/>
              </a:ext>
            </a:extLst>
          </p:cNvPr>
          <p:cNvSpPr/>
          <p:nvPr/>
        </p:nvSpPr>
        <p:spPr>
          <a:xfrm>
            <a:off x="4523253" y="4936454"/>
            <a:ext cx="4021749" cy="407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B17AEE-ED95-70B5-857A-B471C2D2A6A4}"/>
              </a:ext>
            </a:extLst>
          </p:cNvPr>
          <p:cNvSpPr/>
          <p:nvPr/>
        </p:nvSpPr>
        <p:spPr>
          <a:xfrm>
            <a:off x="8826365" y="3266028"/>
            <a:ext cx="506847" cy="159048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34DAFC-05EA-665C-8415-D54A32451905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B7AC29-1E2A-AD1A-2A99-3F49479C29AE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56" name="Picture 55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DE186867-8F0F-F7E9-C978-F08AA2C0F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57" name="Picture 56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44AE6D5-15F5-4D27-1DD9-F92BD4E6C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58" name="Picture 57" descr="Logo&#10;&#10;Description automatically generated">
                <a:extLst>
                  <a:ext uri="{FF2B5EF4-FFF2-40B4-BE49-F238E27FC236}">
                    <a16:creationId xmlns:a16="http://schemas.microsoft.com/office/drawing/2014/main" id="{71988B70-B92E-E943-13A3-487638D5D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55" name="Picture 54" descr="A blue and yellow logo&#10;&#10;Description automatically generated">
              <a:extLst>
                <a:ext uri="{FF2B5EF4-FFF2-40B4-BE49-F238E27FC236}">
                  <a16:creationId xmlns:a16="http://schemas.microsoft.com/office/drawing/2014/main" id="{86A93658-21EA-FFC0-3C29-F3CF6C83C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8259F60-320F-7EFC-C773-021E7DABB7D1}"/>
              </a:ext>
            </a:extLst>
          </p:cNvPr>
          <p:cNvSpPr/>
          <p:nvPr/>
        </p:nvSpPr>
        <p:spPr>
          <a:xfrm>
            <a:off x="1051886" y="2920156"/>
            <a:ext cx="1037896" cy="17066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5D143D-C8FE-F2F6-313F-CC48EFD9596A}"/>
              </a:ext>
            </a:extLst>
          </p:cNvPr>
          <p:cNvSpPr/>
          <p:nvPr/>
        </p:nvSpPr>
        <p:spPr>
          <a:xfrm>
            <a:off x="774261" y="3421516"/>
            <a:ext cx="1037896" cy="17066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5B1949A-DA87-B45E-3416-F6249DC1799F}"/>
              </a:ext>
            </a:extLst>
          </p:cNvPr>
          <p:cNvSpPr/>
          <p:nvPr/>
        </p:nvSpPr>
        <p:spPr>
          <a:xfrm>
            <a:off x="743545" y="3833982"/>
            <a:ext cx="1037896" cy="17066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6CBD6E-F7B5-1AC7-D22A-49AF1403A9D7}"/>
              </a:ext>
            </a:extLst>
          </p:cNvPr>
          <p:cNvSpPr/>
          <p:nvPr/>
        </p:nvSpPr>
        <p:spPr>
          <a:xfrm>
            <a:off x="717755" y="3937306"/>
            <a:ext cx="1152655" cy="239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CB7E56-8C3E-B75C-3435-9A0647A05254}"/>
              </a:ext>
            </a:extLst>
          </p:cNvPr>
          <p:cNvSpPr/>
          <p:nvPr/>
        </p:nvSpPr>
        <p:spPr>
          <a:xfrm>
            <a:off x="774261" y="4254794"/>
            <a:ext cx="922777" cy="17066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DCE0A41-1420-81D2-B058-9E2D12D3037E}"/>
              </a:ext>
            </a:extLst>
          </p:cNvPr>
          <p:cNvSpPr/>
          <p:nvPr/>
        </p:nvSpPr>
        <p:spPr>
          <a:xfrm>
            <a:off x="731838" y="4660453"/>
            <a:ext cx="459217" cy="17066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97F8EB8-0126-3002-D077-2441C6DE16DD}"/>
              </a:ext>
            </a:extLst>
          </p:cNvPr>
          <p:cNvSpPr/>
          <p:nvPr/>
        </p:nvSpPr>
        <p:spPr>
          <a:xfrm>
            <a:off x="717755" y="4758558"/>
            <a:ext cx="1152655" cy="239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A44733-CB76-4A4D-EF75-7332A576E49E}"/>
              </a:ext>
            </a:extLst>
          </p:cNvPr>
          <p:cNvSpPr txBox="1"/>
          <p:nvPr/>
        </p:nvSpPr>
        <p:spPr>
          <a:xfrm>
            <a:off x="1859402" y="3836654"/>
            <a:ext cx="636243" cy="3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.1</a:t>
            </a:r>
            <a:endParaRPr lang="en-ID" sz="1400" b="1">
              <a:solidFill>
                <a:srgbClr val="FF0000"/>
              </a:solidFill>
              <a:latin typeface="Raleway SemiBold" panose="020B07030301010600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D75DEE-EA3E-6957-6802-8DCB57F9FCBB}"/>
              </a:ext>
            </a:extLst>
          </p:cNvPr>
          <p:cNvSpPr/>
          <p:nvPr/>
        </p:nvSpPr>
        <p:spPr>
          <a:xfrm>
            <a:off x="7397647" y="4379613"/>
            <a:ext cx="658698" cy="116858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07210C-1B80-94C2-B64C-41B12254584A}"/>
              </a:ext>
            </a:extLst>
          </p:cNvPr>
          <p:cNvSpPr/>
          <p:nvPr/>
        </p:nvSpPr>
        <p:spPr>
          <a:xfrm>
            <a:off x="10579099" y="4222144"/>
            <a:ext cx="418947" cy="134312"/>
          </a:xfrm>
          <a:prstGeom prst="rect">
            <a:avLst/>
          </a:prstGeom>
          <a:solidFill>
            <a:srgbClr val="F0F2F5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5BBB8-B56C-C09C-8D44-F70169CBD7D7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21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3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33" y="1390362"/>
            <a:ext cx="8624619" cy="54715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2943D8-A09A-A8D9-4403-F6E5D113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4" y="2566946"/>
            <a:ext cx="4000778" cy="207682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15268" y="1362286"/>
            <a:ext cx="6740009" cy="5099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Verifikasi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Email dan No HP di SIAKAD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72781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3BC0C8C-A15E-43A8-8D14-55E72039DC0D}"/>
              </a:ext>
            </a:extLst>
          </p:cNvPr>
          <p:cNvSpPr txBox="1">
            <a:spLocks/>
          </p:cNvSpPr>
          <p:nvPr/>
        </p:nvSpPr>
        <p:spPr>
          <a:xfrm>
            <a:off x="215268" y="1848405"/>
            <a:ext cx="11615058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d-ID" sz="2000">
                <a:latin typeface="Raleway" pitchFamily="2" charset="0"/>
              </a:rPr>
              <a:t>Pertama kali yang dilakukan ketika masuk SIAKAD, mahasiswa baru ITS diwajibkan melakukan verifikasi </a:t>
            </a:r>
            <a:r>
              <a:rPr lang="en-US" sz="2000">
                <a:latin typeface="Raleway" pitchFamily="2" charset="0"/>
              </a:rPr>
              <a:t>email dan no HP pada </a:t>
            </a:r>
            <a:r>
              <a:rPr lang="id-ID" sz="2000">
                <a:latin typeface="Raleway" pitchFamily="2" charset="0"/>
              </a:rPr>
              <a:t>data mahasiswa dan data orang tua/ wali pada SIAKAD.</a:t>
            </a:r>
            <a:endParaRPr lang="en-US" sz="2000">
              <a:latin typeface="Raleway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4A02F7B-B491-41FC-B7C1-DFC026C29F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41" y="2547978"/>
            <a:ext cx="3532681" cy="140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5D4677-8E77-4724-BAEC-05A794DA384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70" y="2518329"/>
            <a:ext cx="3483610" cy="19754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B8C07C8-2B4B-48CD-9984-7C2E9A0DD2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17" y="4157209"/>
            <a:ext cx="3467100" cy="197548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675C6A6-06CE-436D-ADB6-7CEE43E0857E}"/>
              </a:ext>
            </a:extLst>
          </p:cNvPr>
          <p:cNvGrpSpPr/>
          <p:nvPr/>
        </p:nvGrpSpPr>
        <p:grpSpPr>
          <a:xfrm>
            <a:off x="4784000" y="3079834"/>
            <a:ext cx="3089122" cy="426238"/>
            <a:chOff x="0" y="0"/>
            <a:chExt cx="2285547" cy="3292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BC70285-E1EF-4439-956B-B7B3D56AF85E}"/>
                </a:ext>
              </a:extLst>
            </p:cNvPr>
            <p:cNvSpPr/>
            <p:nvPr/>
          </p:nvSpPr>
          <p:spPr>
            <a:xfrm>
              <a:off x="0" y="0"/>
              <a:ext cx="367121" cy="16328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0EF7CDD-1D69-4DA8-8289-1EB9D92FBA46}"/>
                </a:ext>
              </a:extLst>
            </p:cNvPr>
            <p:cNvSpPr/>
            <p:nvPr/>
          </p:nvSpPr>
          <p:spPr>
            <a:xfrm>
              <a:off x="0" y="163286"/>
              <a:ext cx="2285547" cy="1660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5CBEDA-C83E-45F4-804A-75E7010B3E2C}"/>
              </a:ext>
            </a:extLst>
          </p:cNvPr>
          <p:cNvGrpSpPr/>
          <p:nvPr/>
        </p:nvGrpSpPr>
        <p:grpSpPr>
          <a:xfrm>
            <a:off x="285750" y="4837146"/>
            <a:ext cx="2808334" cy="821745"/>
            <a:chOff x="239533" y="4693989"/>
            <a:chExt cx="2808334" cy="82174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B53A2F-278B-44F3-B648-C9BF2AA73033}"/>
                </a:ext>
              </a:extLst>
            </p:cNvPr>
            <p:cNvSpPr txBox="1"/>
            <p:nvPr/>
          </p:nvSpPr>
          <p:spPr>
            <a:xfrm>
              <a:off x="624996" y="4740685"/>
              <a:ext cx="2352823" cy="70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Masuk portal.its.ac.id.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D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Pilih</a:t>
              </a:r>
              <a:r>
                <a:rPr lang="en-ID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menu SI </a:t>
              </a:r>
              <a:r>
                <a:rPr lang="en-ID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Akademik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F90EF6-E403-452D-B862-9DA8D9E1F94A}"/>
                </a:ext>
              </a:extLst>
            </p:cNvPr>
            <p:cNvSpPr/>
            <p:nvPr/>
          </p:nvSpPr>
          <p:spPr>
            <a:xfrm>
              <a:off x="695044" y="4716278"/>
              <a:ext cx="2352823" cy="799456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7FC7B59-8502-4C51-AFB2-F803258103E1}"/>
                </a:ext>
              </a:extLst>
            </p:cNvPr>
            <p:cNvSpPr/>
            <p:nvPr/>
          </p:nvSpPr>
          <p:spPr>
            <a:xfrm>
              <a:off x="239533" y="4693989"/>
              <a:ext cx="439820" cy="393577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1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CEC8860-9033-411A-B9A9-6BC1320C271F}"/>
              </a:ext>
            </a:extLst>
          </p:cNvPr>
          <p:cNvSpPr txBox="1"/>
          <p:nvPr/>
        </p:nvSpPr>
        <p:spPr>
          <a:xfrm>
            <a:off x="4819152" y="3969890"/>
            <a:ext cx="2846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itchFamily="2" charset="0"/>
              </a:rPr>
              <a:t>Pada SIAKAD, 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itchFamily="2" charset="0"/>
              </a:rPr>
              <a:t>pilih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itchFamily="2" charset="0"/>
              </a:rPr>
              <a:t> menu 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itchFamily="2" charset="0"/>
              </a:rPr>
              <a:t>diatas</a:t>
            </a:r>
            <a:endParaRPr lang="en-ID" sz="1400">
              <a:solidFill>
                <a:schemeClr val="tx1">
                  <a:lumMod val="85000"/>
                  <a:lumOff val="15000"/>
                </a:schemeClr>
              </a:solidFill>
              <a:latin typeface="Raleway SemiBold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BE5169-BFBF-42DE-8B8E-4329074C9FE7}"/>
              </a:ext>
            </a:extLst>
          </p:cNvPr>
          <p:cNvSpPr/>
          <p:nvPr/>
        </p:nvSpPr>
        <p:spPr>
          <a:xfrm>
            <a:off x="4758950" y="3962675"/>
            <a:ext cx="2906881" cy="749762"/>
          </a:xfrm>
          <a:prstGeom prst="rect">
            <a:avLst/>
          </a:prstGeom>
          <a:noFill/>
          <a:ln w="19050" cap="flat" cmpd="sng" algn="ctr">
            <a:solidFill>
              <a:srgbClr val="0138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BCCDFC1-5F43-4ED8-8D59-7A30E7DB11FD}"/>
              </a:ext>
            </a:extLst>
          </p:cNvPr>
          <p:cNvSpPr/>
          <p:nvPr/>
        </p:nvSpPr>
        <p:spPr>
          <a:xfrm>
            <a:off x="4357650" y="3950869"/>
            <a:ext cx="401345" cy="443949"/>
          </a:xfrm>
          <a:prstGeom prst="rect">
            <a:avLst/>
          </a:prstGeom>
          <a:solidFill>
            <a:srgbClr val="013880"/>
          </a:solidFill>
          <a:ln>
            <a:solidFill>
              <a:srgbClr val="013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aleway ExtraBold" panose="020B0903030101060003" pitchFamily="34" charset="0"/>
              </a:rPr>
              <a:t>2</a:t>
            </a:r>
            <a:endParaRPr lang="en-ID" sz="2400">
              <a:latin typeface="Raleway ExtraBold" panose="020B09030301010600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150272-D419-416E-8694-AABF8B9E3AC9}"/>
              </a:ext>
            </a:extLst>
          </p:cNvPr>
          <p:cNvGrpSpPr/>
          <p:nvPr/>
        </p:nvGrpSpPr>
        <p:grpSpPr>
          <a:xfrm>
            <a:off x="5306201" y="4948184"/>
            <a:ext cx="6611102" cy="1409610"/>
            <a:chOff x="5306201" y="4948184"/>
            <a:chExt cx="6611102" cy="140961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6A75C16-5BB2-4BC5-B6AC-D24F5C1D84FF}"/>
                </a:ext>
              </a:extLst>
            </p:cNvPr>
            <p:cNvSpPr txBox="1"/>
            <p:nvPr/>
          </p:nvSpPr>
          <p:spPr>
            <a:xfrm>
              <a:off x="5751052" y="4948184"/>
              <a:ext cx="6166251" cy="134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Masukkan data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mahasiswa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(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pastikan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email dan no HP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sudah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benar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Masukkan data orang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tua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/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wali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(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pastikan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no HP dan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tanggal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lahir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orang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tua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/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wali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sudah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benar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,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karena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digunakan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untuk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akses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ke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myITS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Wali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)</a:t>
              </a:r>
              <a:endParaRPr lang="en-ID" sz="1400">
                <a:solidFill>
                  <a:schemeClr val="tx1">
                    <a:lumMod val="85000"/>
                    <a:lumOff val="15000"/>
                  </a:schemeClr>
                </a:solidFill>
                <a:latin typeface="Raleway SemiBold" panose="020B0703030101060003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E2E78F1-931F-4ABF-8294-78762063282D}"/>
                </a:ext>
              </a:extLst>
            </p:cNvPr>
            <p:cNvSpPr/>
            <p:nvPr/>
          </p:nvSpPr>
          <p:spPr>
            <a:xfrm>
              <a:off x="5745426" y="4959988"/>
              <a:ext cx="5980566" cy="1397806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4F4431B-4959-4D64-B91A-7685EE9F4447}"/>
                </a:ext>
              </a:extLst>
            </p:cNvPr>
            <p:cNvSpPr/>
            <p:nvPr/>
          </p:nvSpPr>
          <p:spPr>
            <a:xfrm>
              <a:off x="5306201" y="4949200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3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3347F5-C4B4-CA04-A6DA-0CD172730AC3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ABFDF8-8AAB-C398-A88A-53DB10D65BB1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1278EC9-BFE2-E5DD-1BA0-1B920A4C9437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1" name="Graphic 20" descr="World">
                <a:extLst>
                  <a:ext uri="{FF2B5EF4-FFF2-40B4-BE49-F238E27FC236}">
                    <a16:creationId xmlns:a16="http://schemas.microsoft.com/office/drawing/2014/main" id="{424FCD8A-88CB-9D2A-8383-CFACC54BF7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760457-7049-86E3-E738-8FFBF41F0D8B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A3615E-A972-455B-D6A6-103ADE4A51DD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9" name="Graphic 18" descr="Questions">
                <a:extLst>
                  <a:ext uri="{FF2B5EF4-FFF2-40B4-BE49-F238E27FC236}">
                    <a16:creationId xmlns:a16="http://schemas.microsoft.com/office/drawing/2014/main" id="{B617C459-6607-FBA7-353B-4DC8A0082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95DEB7-882B-5FE6-84F1-C9B0355E45E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B93B8B-3ABC-5C17-A6CB-45560A2400F3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420BB-4A5B-CE9E-0E86-562C74F331D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2F3D261-CB89-41F5-BF5B-D1D8F071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4597B39-272C-F014-5242-0938D13354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032" y="3902421"/>
            <a:ext cx="1948584" cy="72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9A34C4-1151-6F73-7038-2B12EDB60CD6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7294F8-9E8D-33D6-5ED0-7B64B585EFE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7" name="Picture 26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1324D8A0-0253-A05E-9681-A50CC5105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E6643FBA-E58C-346C-F115-3FBC1C4AC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">
                <a:extLst>
                  <a:ext uri="{FF2B5EF4-FFF2-40B4-BE49-F238E27FC236}">
                    <a16:creationId xmlns:a16="http://schemas.microsoft.com/office/drawing/2014/main" id="{7792A0E1-7543-87B5-DD46-36072213D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6" name="Picture 25" descr="A blue and yellow logo&#10;&#10;Description automatically generated">
              <a:extLst>
                <a:ext uri="{FF2B5EF4-FFF2-40B4-BE49-F238E27FC236}">
                  <a16:creationId xmlns:a16="http://schemas.microsoft.com/office/drawing/2014/main" id="{DFD06E6A-1C2C-C5F2-DC8C-A4EC723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07390C7-6E10-1731-F003-48D924B4ED13}"/>
              </a:ext>
            </a:extLst>
          </p:cNvPr>
          <p:cNvSpPr/>
          <p:nvPr/>
        </p:nvSpPr>
        <p:spPr>
          <a:xfrm>
            <a:off x="264523" y="3902105"/>
            <a:ext cx="1961093" cy="729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825AF-EA94-A493-1377-07DD179DD7A5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22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38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37356AA-C0E3-08D3-EE80-97D8AC7B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002" y="1636987"/>
            <a:ext cx="5385428" cy="41331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7104852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Microsoft 365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dari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myITS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2A7A01C-041D-4FB8-8DC2-7B9812BE0A89}"/>
              </a:ext>
            </a:extLst>
          </p:cNvPr>
          <p:cNvSpPr/>
          <p:nvPr/>
        </p:nvSpPr>
        <p:spPr>
          <a:xfrm>
            <a:off x="6396291" y="4504559"/>
            <a:ext cx="2509418" cy="716454"/>
          </a:xfrm>
          <a:prstGeom prst="rect">
            <a:avLst/>
          </a:prstGeom>
          <a:noFill/>
          <a:ln w="38100" cap="flat" cmpd="sng" algn="ctr">
            <a:solidFill>
              <a:srgbClr val="0138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F74FBFC-D0E3-4443-99FA-4FC8FCA60F3B}"/>
              </a:ext>
            </a:extLst>
          </p:cNvPr>
          <p:cNvCxnSpPr>
            <a:cxnSpLocks/>
            <a:stCxn id="6" idx="3"/>
            <a:endCxn id="60" idx="1"/>
          </p:cNvCxnSpPr>
          <p:nvPr/>
        </p:nvCxnSpPr>
        <p:spPr>
          <a:xfrm>
            <a:off x="5340557" y="2350961"/>
            <a:ext cx="1055734" cy="2511825"/>
          </a:xfrm>
          <a:prstGeom prst="bentConnector3">
            <a:avLst>
              <a:gd name="adj1" fmla="val 50000"/>
            </a:avLst>
          </a:prstGeom>
          <a:ln>
            <a:solidFill>
              <a:srgbClr val="01388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E31A40-66C2-4533-8EE6-2A7649B615F5}"/>
              </a:ext>
            </a:extLst>
          </p:cNvPr>
          <p:cNvGrpSpPr/>
          <p:nvPr/>
        </p:nvGrpSpPr>
        <p:grpSpPr>
          <a:xfrm>
            <a:off x="1443841" y="1940314"/>
            <a:ext cx="3896716" cy="818542"/>
            <a:chOff x="2857878" y="1940314"/>
            <a:chExt cx="3474902" cy="81854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307091-75AA-4705-A6FF-28C8F36F48B8}"/>
                </a:ext>
              </a:extLst>
            </p:cNvPr>
            <p:cNvSpPr txBox="1"/>
            <p:nvPr/>
          </p:nvSpPr>
          <p:spPr>
            <a:xfrm>
              <a:off x="3278586" y="1967473"/>
              <a:ext cx="3045141" cy="70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Masuk portal.its.ac.id.</a:t>
              </a: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D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Cari menu Portal Office 365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794384-EC48-4188-B659-620587D72881}"/>
                </a:ext>
              </a:extLst>
            </p:cNvPr>
            <p:cNvSpPr/>
            <p:nvPr/>
          </p:nvSpPr>
          <p:spPr>
            <a:xfrm>
              <a:off x="3272959" y="1943066"/>
              <a:ext cx="3059821" cy="815790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5F685C-3794-47A1-91D5-347445FE2D2E}"/>
                </a:ext>
              </a:extLst>
            </p:cNvPr>
            <p:cNvSpPr/>
            <p:nvPr/>
          </p:nvSpPr>
          <p:spPr>
            <a:xfrm>
              <a:off x="2857878" y="1940314"/>
              <a:ext cx="396975" cy="41358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1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9E9218-F101-102C-0B22-8CCEF8480534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E792D1-CBD0-52FB-BC88-67C9C2798AF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C16014D-409E-72D8-CF87-1E2EA704517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4" name="Graphic 23" descr="World">
                <a:extLst>
                  <a:ext uri="{FF2B5EF4-FFF2-40B4-BE49-F238E27FC236}">
                    <a16:creationId xmlns:a16="http://schemas.microsoft.com/office/drawing/2014/main" id="{D100F7A1-6BCB-853E-8CAE-0A38CEF41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98019A-4B20-9E72-2C0E-E13830CA0B3A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4BC40B-4263-46F4-4A91-14DD170C2DEC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2" name="Graphic 21" descr="Questions">
                <a:extLst>
                  <a:ext uri="{FF2B5EF4-FFF2-40B4-BE49-F238E27FC236}">
                    <a16:creationId xmlns:a16="http://schemas.microsoft.com/office/drawing/2014/main" id="{0D8DC5DF-5D79-A963-CE08-8632E60CC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00EC2B-81C1-D6FC-2123-F5CA2FF81DCB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EC75F6-CAEC-72C7-3465-66D2A3945075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119FE5-5999-7DCA-F001-E96A0E79203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8710919-FC21-5304-24B4-1A0557FB3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FA9EAAC-4FB5-0AED-64FD-7E798EEFD0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297" y="4581512"/>
            <a:ext cx="2399407" cy="58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75EEE9-5975-02FF-34EF-03C93A18C52D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6EA178-506B-9151-AB51-A188AD6E607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6" name="Picture 25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773CECA7-15E5-BCB6-12C8-291A01C03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6630F34C-BA7B-9875-7B63-8CC3A70EA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0" name="Picture 29" descr="Logo&#10;&#10;Description automatically generated">
                <a:extLst>
                  <a:ext uri="{FF2B5EF4-FFF2-40B4-BE49-F238E27FC236}">
                    <a16:creationId xmlns:a16="http://schemas.microsoft.com/office/drawing/2014/main" id="{7B4231E2-2C34-62BA-EC75-B043480CE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9" name="Picture 18" descr="A blue and yellow logo&#10;&#10;Description automatically generated">
              <a:extLst>
                <a:ext uri="{FF2B5EF4-FFF2-40B4-BE49-F238E27FC236}">
                  <a16:creationId xmlns:a16="http://schemas.microsoft.com/office/drawing/2014/main" id="{FB725563-99C6-4D4C-A53D-D37F32A5C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804577-CEED-5171-77BD-CC3AE7D7BCF1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23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1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5908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Dashboard Microsoft 365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3694D-9018-45E5-8211-FA49F60A2AC1}"/>
              </a:ext>
            </a:extLst>
          </p:cNvPr>
          <p:cNvGrpSpPr/>
          <p:nvPr/>
        </p:nvGrpSpPr>
        <p:grpSpPr>
          <a:xfrm>
            <a:off x="360646" y="1854712"/>
            <a:ext cx="4150836" cy="603816"/>
            <a:chOff x="743921" y="3238194"/>
            <a:chExt cx="4150836" cy="60381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E56166-54CE-42FE-8286-94C92E6569F7}"/>
                </a:ext>
              </a:extLst>
            </p:cNvPr>
            <p:cNvSpPr txBox="1"/>
            <p:nvPr/>
          </p:nvSpPr>
          <p:spPr>
            <a:xfrm>
              <a:off x="1216058" y="3287881"/>
              <a:ext cx="3591331" cy="37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Tampilan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dashboard Microsoft 365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C2A3F6-5A75-405B-BB9D-3C10AB782641}"/>
                </a:ext>
              </a:extLst>
            </p:cNvPr>
            <p:cNvSpPr/>
            <p:nvPr/>
          </p:nvSpPr>
          <p:spPr>
            <a:xfrm>
              <a:off x="1183589" y="3253433"/>
              <a:ext cx="3711168" cy="588577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A81F8BB-5125-4CE5-9666-4ACF45810D7B}"/>
                </a:ext>
              </a:extLst>
            </p:cNvPr>
            <p:cNvSpPr/>
            <p:nvPr/>
          </p:nvSpPr>
          <p:spPr>
            <a:xfrm>
              <a:off x="743921" y="3238194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2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3DC8F4E-A2B5-3AA0-F347-F36E5931F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15" y="2543542"/>
            <a:ext cx="9857969" cy="35509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2D2690-B97B-7EC0-11CA-00BC43B091C2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C49D0D-FFCD-8BBC-0DC3-044FA9303221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CED645-8672-C5D7-834A-BC014DBB9739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0" name="Graphic 19" descr="World">
                <a:extLst>
                  <a:ext uri="{FF2B5EF4-FFF2-40B4-BE49-F238E27FC236}">
                    <a16:creationId xmlns:a16="http://schemas.microsoft.com/office/drawing/2014/main" id="{89F8BCC7-2076-8FB1-CDDD-CFE30FE99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B7D6BE-BF1C-B711-D946-E2534187AF2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91D045-B0C1-3618-A366-CE461BE4A0B2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8" name="Graphic 17" descr="Questions">
                <a:extLst>
                  <a:ext uri="{FF2B5EF4-FFF2-40B4-BE49-F238E27FC236}">
                    <a16:creationId xmlns:a16="http://schemas.microsoft.com/office/drawing/2014/main" id="{5304F356-BB9F-DFD9-2D1D-331574868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8960B5-FC15-839E-8E63-EE79B27424F2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E5F724-86A6-7318-1B19-5FAAA0B1C25B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54EAD8-AACD-A130-8163-9DF7517303D0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376896-27D0-E787-E27E-30B99E09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8EAD9D-5473-351B-CE9C-70EB2623B07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49F930-D5C4-C737-0DE4-F64CCFC6986E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5" name="Picture 2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88E4391D-33CD-15BD-32C1-36CBD4787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8A0CBA6-97FF-F9CF-8EA9-46922DBF9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09D8EA2A-3DA7-4E41-1E9C-92290C079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4" name="Picture 23" descr="A blue and yellow logo&#10;&#10;Description automatically generated">
              <a:extLst>
                <a:ext uri="{FF2B5EF4-FFF2-40B4-BE49-F238E27FC236}">
                  <a16:creationId xmlns:a16="http://schemas.microsoft.com/office/drawing/2014/main" id="{6AE35431-12F8-D493-DA74-FDD37A148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0B198D-C686-25AF-3E32-1B576BFD4791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24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80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5487CFE-11C9-4331-88B7-3673B8A8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801536"/>
            <a:ext cx="7819602" cy="45549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3668446-71F2-44D4-AD28-49EBD267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055" y="1118620"/>
            <a:ext cx="8624619" cy="5749746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8777C110-3EAF-4321-8BBB-8C5E45E82D47}"/>
              </a:ext>
            </a:extLst>
          </p:cNvPr>
          <p:cNvSpPr txBox="1">
            <a:spLocks/>
          </p:cNvSpPr>
          <p:nvPr/>
        </p:nvSpPr>
        <p:spPr>
          <a:xfrm>
            <a:off x="222478" y="1946560"/>
            <a:ext cx="5298484" cy="1235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2A4A"/>
                </a:solidFill>
                <a:latin typeface="Raleway ExtraBold" panose="020B0903030101060003" pitchFamily="34" charset="0"/>
              </a:rPr>
              <a:t>Email ITS</a:t>
            </a:r>
            <a:endParaRPr lang="x-none" sz="36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1860E1-F8CC-4DBF-A21D-AB1D153981AA}"/>
              </a:ext>
            </a:extLst>
          </p:cNvPr>
          <p:cNvSpPr txBox="1"/>
          <p:nvPr/>
        </p:nvSpPr>
        <p:spPr>
          <a:xfrm>
            <a:off x="254147" y="3340331"/>
            <a:ext cx="45343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Raleway SemiBold" panose="020B0703030101060003" pitchFamily="34" charset="0"/>
              </a:rPr>
              <a:t>Email </a:t>
            </a:r>
            <a:r>
              <a:rPr lang="en-US" sz="1400" dirty="0" err="1">
                <a:latin typeface="Raleway SemiBold" panose="020B0703030101060003" pitchFamily="34" charset="0"/>
              </a:rPr>
              <a:t>mahasiswa</a:t>
            </a:r>
            <a:r>
              <a:rPr lang="en-US" sz="1400" dirty="0">
                <a:latin typeface="Raleway SemiBold" panose="020B0703030101060003" pitchFamily="34" charset="0"/>
              </a:rPr>
              <a:t> ITS </a:t>
            </a:r>
            <a:r>
              <a:rPr lang="en-US" sz="1400" dirty="0" err="1">
                <a:latin typeface="Raleway SemiBold" panose="020B0703030101060003" pitchFamily="34" charset="0"/>
              </a:rPr>
              <a:t>menggunakan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layanan</a:t>
            </a:r>
            <a:r>
              <a:rPr lang="en-US" sz="1400" dirty="0">
                <a:latin typeface="Raleway SemiBold" panose="020B0703030101060003" pitchFamily="34" charset="0"/>
              </a:rPr>
              <a:t> Microsoft, yang </a:t>
            </a:r>
            <a:r>
              <a:rPr lang="en-US" sz="1400" dirty="0" err="1">
                <a:latin typeface="Raleway SemiBold" panose="020B0703030101060003" pitchFamily="34" charset="0"/>
              </a:rPr>
              <a:t>menggunakan</a:t>
            </a:r>
            <a:r>
              <a:rPr lang="en-US" sz="1400" dirty="0">
                <a:latin typeface="Raleway SemiBold" panose="020B0703030101060003" pitchFamily="34" charset="0"/>
              </a:rPr>
              <a:t> domain its.ac.id </a:t>
            </a:r>
            <a:r>
              <a:rPr lang="en-US" sz="1400" dirty="0" err="1">
                <a:latin typeface="Raleway SemiBold" panose="020B0703030101060003" pitchFamily="34" charset="0"/>
              </a:rPr>
              <a:t>dengan</a:t>
            </a:r>
            <a:r>
              <a:rPr lang="en-US" sz="1400" dirty="0">
                <a:latin typeface="Raleway SemiBold" panose="020B0703030101060003" pitchFamily="34" charset="0"/>
              </a:rPr>
              <a:t> format </a:t>
            </a:r>
            <a:r>
              <a:rPr lang="en-US" sz="1400" b="1" dirty="0">
                <a:solidFill>
                  <a:srgbClr val="FF0000"/>
                </a:solidFill>
                <a:latin typeface="Raleway SemiBold" panose="020B0703030101060003" pitchFamily="34" charset="0"/>
              </a:rPr>
              <a:t>[NRP]@student.its.ac.id</a:t>
            </a:r>
          </a:p>
          <a:p>
            <a:endParaRPr lang="en-US" sz="1400" dirty="0">
              <a:latin typeface="Raleway SemiBold" panose="020B0703030101060003" pitchFamily="34" charset="0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Raleway SemiBold" panose="020B0703030101060003" pitchFamily="34" charset="0"/>
              </a:rPr>
              <a:t>Password email ITS </a:t>
            </a:r>
            <a:r>
              <a:rPr lang="en-US" sz="1400" b="1" dirty="0" err="1">
                <a:solidFill>
                  <a:srgbClr val="FF0000"/>
                </a:solidFill>
                <a:latin typeface="Raleway SemiBold" panose="020B0703030101060003" pitchFamily="34" charset="0"/>
              </a:rPr>
              <a:t>sama</a:t>
            </a:r>
            <a:r>
              <a:rPr lang="en-US" sz="1400" b="1" dirty="0">
                <a:solidFill>
                  <a:srgbClr val="FF0000"/>
                </a:solidFill>
                <a:latin typeface="Raleway SemiBold" panose="020B0703030101060003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Raleway SemiBold" panose="020B0703030101060003" pitchFamily="34" charset="0"/>
              </a:rPr>
              <a:t>dengan</a:t>
            </a:r>
            <a:r>
              <a:rPr lang="en-US" sz="1400" b="1" dirty="0">
                <a:solidFill>
                  <a:srgbClr val="FF0000"/>
                </a:solidFill>
                <a:latin typeface="Raleway SemiBold" panose="020B0703030101060003" pitchFamily="34" charset="0"/>
              </a:rPr>
              <a:t> password </a:t>
            </a:r>
            <a:r>
              <a:rPr lang="en-US" sz="1400" b="1" dirty="0" err="1">
                <a:solidFill>
                  <a:srgbClr val="FF0000"/>
                </a:solidFill>
                <a:latin typeface="Raleway SemiBold" panose="020B0703030101060003" pitchFamily="34" charset="0"/>
              </a:rPr>
              <a:t>myITS</a:t>
            </a:r>
            <a:r>
              <a:rPr lang="en-US" sz="1400" dirty="0">
                <a:latin typeface="Raleway SemiBold" panose="020B0703030101060003" pitchFamily="34" charset="0"/>
              </a:rPr>
              <a:t>. Jika </a:t>
            </a:r>
            <a:r>
              <a:rPr lang="en-US" sz="1400" dirty="0" err="1">
                <a:latin typeface="Raleway SemiBold" panose="020B0703030101060003" pitchFamily="34" charset="0"/>
              </a:rPr>
              <a:t>lupa</a:t>
            </a:r>
            <a:r>
              <a:rPr lang="en-US" sz="1400" dirty="0">
                <a:latin typeface="Raleway SemiBold" panose="020B0703030101060003" pitchFamily="34" charset="0"/>
              </a:rPr>
              <a:t> kata </a:t>
            </a:r>
            <a:r>
              <a:rPr lang="en-US" sz="1400" dirty="0" err="1">
                <a:latin typeface="Raleway SemiBold" panose="020B0703030101060003" pitchFamily="34" charset="0"/>
              </a:rPr>
              <a:t>sandi</a:t>
            </a:r>
            <a:r>
              <a:rPr lang="en-US" sz="1400" dirty="0">
                <a:latin typeface="Raleway SemiBold" panose="020B0703030101060003" pitchFamily="34" charset="0"/>
              </a:rPr>
              <a:t>, </a:t>
            </a:r>
            <a:r>
              <a:rPr lang="en-US" sz="1400" dirty="0" err="1">
                <a:latin typeface="Raleway SemiBold" panose="020B0703030101060003" pitchFamily="34" charset="0"/>
              </a:rPr>
              <a:t>harap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pastikan</a:t>
            </a:r>
            <a:r>
              <a:rPr lang="en-US" sz="1400" dirty="0">
                <a:latin typeface="Raleway SemiBold" panose="020B0703030101060003" pitchFamily="34" charset="0"/>
              </a:rPr>
              <a:t> email </a:t>
            </a:r>
            <a:r>
              <a:rPr lang="en-US" sz="1400" dirty="0" err="1">
                <a:latin typeface="Raleway SemiBold" panose="020B0703030101060003" pitchFamily="34" charset="0"/>
              </a:rPr>
              <a:t>utama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sudah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terisi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dengan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benar</a:t>
            </a:r>
            <a:r>
              <a:rPr lang="en-US" sz="1400" dirty="0">
                <a:latin typeface="Raleway SemiBold" panose="020B0703030101060003" pitchFamily="34" charset="0"/>
              </a:rPr>
              <a:t> dan </a:t>
            </a:r>
            <a:r>
              <a:rPr lang="en-US" sz="1400" dirty="0" err="1">
                <a:latin typeface="Raleway SemiBold" panose="020B0703030101060003" pitchFamily="34" charset="0"/>
              </a:rPr>
              <a:t>terverifikasi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sebelum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melakukan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ubah</a:t>
            </a:r>
            <a:r>
              <a:rPr lang="en-US" sz="1400" dirty="0">
                <a:latin typeface="Raleway SemiBold" panose="020B0703030101060003" pitchFamily="34" charset="0"/>
              </a:rPr>
              <a:t> kata </a:t>
            </a:r>
            <a:r>
              <a:rPr lang="en-US" sz="1400" dirty="0" err="1">
                <a:latin typeface="Raleway SemiBold" panose="020B0703030101060003" pitchFamily="34" charset="0"/>
              </a:rPr>
              <a:t>sandi</a:t>
            </a:r>
            <a:r>
              <a:rPr lang="en-US" sz="1400" dirty="0">
                <a:latin typeface="Raleway SemiBold" panose="020B0703030101060003" pitchFamily="34" charset="0"/>
              </a:rPr>
              <a:t> di menu Kelola Akun </a:t>
            </a:r>
            <a:r>
              <a:rPr lang="en-US" sz="1400" dirty="0" err="1">
                <a:latin typeface="Raleway SemiBold" panose="020B0703030101060003" pitchFamily="34" charset="0"/>
              </a:rPr>
              <a:t>myITS</a:t>
            </a:r>
            <a:r>
              <a:rPr lang="en-US" sz="1400" dirty="0">
                <a:latin typeface="Raleway SemiBold" panose="020B0703030101060003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B8FEED-9F72-B683-E7C8-FD673FE63FF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BB9FB8-70AA-33A8-01FD-8CE83A35D783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ADF9D1-0301-E093-78F1-1E3667020F8A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7" name="Graphic 16" descr="World">
                <a:extLst>
                  <a:ext uri="{FF2B5EF4-FFF2-40B4-BE49-F238E27FC236}">
                    <a16:creationId xmlns:a16="http://schemas.microsoft.com/office/drawing/2014/main" id="{00A049D6-84AB-DC0D-8309-DA98ACDE7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C8BCD4-E635-962D-F865-F3BF2FF33A97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3E19ECA-965D-93B0-BF22-598973F1A6E0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5" name="Graphic 14" descr="Questions">
                <a:extLst>
                  <a:ext uri="{FF2B5EF4-FFF2-40B4-BE49-F238E27FC236}">
                    <a16:creationId xmlns:a16="http://schemas.microsoft.com/office/drawing/2014/main" id="{8274E105-6686-2A66-1465-6EA78FEFC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D51B50-46FA-F9D2-23B3-F1E178FE36D9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9D88D5-02FE-E315-25D7-3CEF1C943FD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096B32-2EDC-715F-1A49-8FCEE46AF923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A33282A-A840-0A04-B8B6-18B89BD66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54D5E7-596F-5C82-9AF8-2AA7F285CB4F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16F2CA2-08D9-66EF-5683-EF1B94FF46EB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2" name="Picture 2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65246023-38CC-033B-9E3E-8246C1AE8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0068A6B5-2024-44B8-5D69-B89059E68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4" name="Picture 23" descr="Logo&#10;&#10;Description automatically generated">
                <a:extLst>
                  <a:ext uri="{FF2B5EF4-FFF2-40B4-BE49-F238E27FC236}">
                    <a16:creationId xmlns:a16="http://schemas.microsoft.com/office/drawing/2014/main" id="{577E67AA-BC73-E66B-F48D-E7F0DF771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1" name="Picture 20" descr="A blue and yellow logo&#10;&#10;Description automatically generated">
              <a:extLst>
                <a:ext uri="{FF2B5EF4-FFF2-40B4-BE49-F238E27FC236}">
                  <a16:creationId xmlns:a16="http://schemas.microsoft.com/office/drawing/2014/main" id="{90AD667B-71A6-B28F-6B9E-58579E58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60342D-8E52-2369-0485-6A1D6ED12E9A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25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86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590840"/>
            <a:ext cx="6946035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Aktivasi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Microsoft Authenticator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2D2690-B97B-7EC0-11CA-00BC43B091C2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C49D0D-FFCD-8BBC-0DC3-044FA9303221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CED645-8672-C5D7-834A-BC014DBB9739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0" name="Graphic 19" descr="World">
                <a:extLst>
                  <a:ext uri="{FF2B5EF4-FFF2-40B4-BE49-F238E27FC236}">
                    <a16:creationId xmlns:a16="http://schemas.microsoft.com/office/drawing/2014/main" id="{89F8BCC7-2076-8FB1-CDDD-CFE30FE99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B7D6BE-BF1C-B711-D946-E2534187AF2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91D045-B0C1-3618-A366-CE461BE4A0B2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8" name="Graphic 17" descr="Questions">
                <a:extLst>
                  <a:ext uri="{FF2B5EF4-FFF2-40B4-BE49-F238E27FC236}">
                    <a16:creationId xmlns:a16="http://schemas.microsoft.com/office/drawing/2014/main" id="{5304F356-BB9F-DFD9-2D1D-331574868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8960B5-FC15-839E-8E63-EE79B27424F2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E5F724-86A6-7318-1B19-5FAAA0B1C25B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54EAD8-AACD-A130-8163-9DF7517303D0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376896-27D0-E787-E27E-30B99E09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C3EC4F5-D7F3-A5FE-F2D2-5EA8D4B4CC11}"/>
              </a:ext>
            </a:extLst>
          </p:cNvPr>
          <p:cNvSpPr txBox="1"/>
          <p:nvPr/>
        </p:nvSpPr>
        <p:spPr>
          <a:xfrm>
            <a:off x="230480" y="1634655"/>
            <a:ext cx="4141824" cy="42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latin typeface="Raleway SemiBold" panose="020B0703030101060003" pitchFamily="34" charset="0"/>
              </a:rPr>
              <a:t>Untuk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meningkatkan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keamanan</a:t>
            </a:r>
            <a:r>
              <a:rPr lang="en-US" sz="1400" dirty="0">
                <a:latin typeface="Raleway SemiBold" panose="020B0703030101060003" pitchFamily="34" charset="0"/>
              </a:rPr>
              <a:t> data, ITS </a:t>
            </a:r>
            <a:r>
              <a:rPr lang="en-US" sz="1400" dirty="0" err="1">
                <a:latin typeface="Raleway SemiBold" panose="020B0703030101060003" pitchFamily="34" charset="0"/>
              </a:rPr>
              <a:t>menggunakan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layanan</a:t>
            </a:r>
            <a:r>
              <a:rPr lang="en-US" sz="1400" dirty="0">
                <a:latin typeface="Raleway SemiBold" panose="020B0703030101060003" pitchFamily="34" charset="0"/>
              </a:rPr>
              <a:t> Multi-Factor Authentication (MFA) Microsoft 365. </a:t>
            </a:r>
            <a:r>
              <a:rPr lang="en-US" sz="1400" dirty="0" err="1">
                <a:latin typeface="Raleway SemiBold" panose="020B0703030101060003" pitchFamily="34" charset="0"/>
              </a:rPr>
              <a:t>Pengguna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perlu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mengaktifkan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pengaturan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verifikasi</a:t>
            </a:r>
            <a:r>
              <a:rPr lang="en-US" sz="1400" dirty="0">
                <a:latin typeface="Raleway SemiBold" panose="020B0703030101060003" pitchFamily="34" charset="0"/>
              </a:rPr>
              <a:t> MFA </a:t>
            </a:r>
            <a:r>
              <a:rPr lang="en-US" sz="1400" dirty="0" err="1">
                <a:latin typeface="Raleway SemiBold" panose="020B0703030101060003" pitchFamily="34" charset="0"/>
              </a:rPr>
              <a:t>dengan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aplikasi</a:t>
            </a:r>
            <a:r>
              <a:rPr lang="en-US" sz="1400" dirty="0">
                <a:latin typeface="Raleway SemiBold" panose="020B0703030101060003" pitchFamily="34" charset="0"/>
              </a:rPr>
              <a:t> Microsoft Authenticator.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Raleway SemiBold" panose="020B0703030101060003" pitchFamily="34" charset="0"/>
              </a:rPr>
              <a:t>Aplikasi</a:t>
            </a:r>
            <a:r>
              <a:rPr lang="en-US" sz="1400" dirty="0">
                <a:latin typeface="Raleway SemiBold" panose="020B0703030101060003" pitchFamily="34" charset="0"/>
              </a:rPr>
              <a:t> Microsoft Authenticator </a:t>
            </a:r>
            <a:r>
              <a:rPr lang="en-US" sz="1400" dirty="0" err="1">
                <a:latin typeface="Raleway SemiBold" panose="020B0703030101060003" pitchFamily="34" charset="0"/>
              </a:rPr>
              <a:t>dapat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diinstal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melalui</a:t>
            </a:r>
            <a:r>
              <a:rPr lang="en-US" sz="1400" dirty="0">
                <a:latin typeface="Raleway SemiBold" panose="020B0703030101060003" pitchFamily="34" charset="0"/>
              </a:rPr>
              <a:t> AppStore </a:t>
            </a:r>
            <a:r>
              <a:rPr lang="en-US" sz="1400" dirty="0" err="1">
                <a:latin typeface="Raleway SemiBold" panose="020B0703030101060003" pitchFamily="34" charset="0"/>
              </a:rPr>
              <a:t>atau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PlayStore</a:t>
            </a:r>
            <a:r>
              <a:rPr lang="en-US" sz="1400" dirty="0">
                <a:latin typeface="Raleway SemiBold" panose="020B07030301010600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Raleway SemiBold" panose="020B07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Raleway SemiBold" panose="020B0703030101060003" pitchFamily="34" charset="0"/>
              </a:rPr>
              <a:t>Panduan </a:t>
            </a:r>
            <a:r>
              <a:rPr lang="en-US" sz="1400" dirty="0" err="1">
                <a:latin typeface="Raleway SemiBold" panose="020B0703030101060003" pitchFamily="34" charset="0"/>
              </a:rPr>
              <a:t>selengkapnya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dapat</a:t>
            </a:r>
            <a:r>
              <a:rPr lang="en-US" sz="1400" dirty="0">
                <a:latin typeface="Raleway SemiBold" panose="020B0703030101060003" pitchFamily="34" charset="0"/>
              </a:rPr>
              <a:t> </a:t>
            </a:r>
            <a:r>
              <a:rPr lang="en-US" sz="1400" dirty="0" err="1">
                <a:latin typeface="Raleway SemiBold" panose="020B0703030101060003" pitchFamily="34" charset="0"/>
              </a:rPr>
              <a:t>dilihat</a:t>
            </a:r>
            <a:r>
              <a:rPr lang="en-US" sz="1400" dirty="0">
                <a:latin typeface="Raleway SemiBold" panose="020B0703030101060003" pitchFamily="34" charset="0"/>
              </a:rPr>
              <a:t> di link: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  <a:hlinkClick r:id="rId8" action="ppaction://hlinkfile"/>
              </a:rPr>
              <a:t>its.id/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  <a:hlinkClick r:id="rId8" action="ppaction://hlinkfile"/>
              </a:rPr>
              <a:t>PanduanAktivasiMFA</a:t>
            </a:r>
            <a:endParaRPr lang="en-US" sz="1400" b="1" dirty="0">
              <a:solidFill>
                <a:srgbClr val="FF0000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FF0000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“Mohon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untuk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tidak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UNINSTALL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aplikasi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ini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meskipun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sudah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melakukan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aktivasi</a:t>
            </a:r>
            <a:r>
              <a:rPr lang="en-US" sz="1400" b="1" dirty="0">
                <a:solidFill>
                  <a:srgbClr val="FF000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”</a:t>
            </a:r>
          </a:p>
        </p:txBody>
      </p:sp>
      <p:pic>
        <p:nvPicPr>
          <p:cNvPr id="38" name="Picture 37" descr="A screenshot of a phone&#10;&#10;Description automatically generated">
            <a:extLst>
              <a:ext uri="{FF2B5EF4-FFF2-40B4-BE49-F238E27FC236}">
                <a16:creationId xmlns:a16="http://schemas.microsoft.com/office/drawing/2014/main" id="{371C010D-0A56-BD71-D86D-7D7591A991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"/>
          <a:stretch/>
        </p:blipFill>
        <p:spPr>
          <a:xfrm>
            <a:off x="5117392" y="1821924"/>
            <a:ext cx="2228615" cy="385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64F304-CA38-80DC-67D9-3A50D63DB2C0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BA32ED-CF54-97F5-99E2-B7F21073B90A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4" name="Picture 23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925F768E-2615-0B85-C308-A19ACD8A0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6EA842A7-645F-689D-E387-942C539D1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6" name="Picture 25" descr="Logo&#10;&#10;Description automatically generated">
                <a:extLst>
                  <a:ext uri="{FF2B5EF4-FFF2-40B4-BE49-F238E27FC236}">
                    <a16:creationId xmlns:a16="http://schemas.microsoft.com/office/drawing/2014/main" id="{D232F232-0D0F-5820-6804-59023F0F0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3" name="Picture 22" descr="A blue and yellow logo&#10;&#10;Description automatically generated">
              <a:extLst>
                <a:ext uri="{FF2B5EF4-FFF2-40B4-BE49-F238E27FC236}">
                  <a16:creationId xmlns:a16="http://schemas.microsoft.com/office/drawing/2014/main" id="{056FDC44-52F5-FEC4-F338-FDF1F94A8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B4DAAC0E-C481-858D-A7A8-1E1B88C3BF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8"/>
          <a:stretch/>
        </p:blipFill>
        <p:spPr>
          <a:xfrm>
            <a:off x="8420749" y="1800161"/>
            <a:ext cx="2588753" cy="386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CF2B86F-FA25-8291-E71D-31931B02BF64}"/>
              </a:ext>
            </a:extLst>
          </p:cNvPr>
          <p:cNvSpPr txBox="1"/>
          <p:nvPr/>
        </p:nvSpPr>
        <p:spPr>
          <a:xfrm>
            <a:off x="5020998" y="5822615"/>
            <a:ext cx="2445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latin typeface="Raleway SemiBold" panose="020B0703030101060003" pitchFamily="34" charset="0"/>
              </a:rPr>
              <a:t>Tampilan</a:t>
            </a:r>
            <a:r>
              <a:rPr lang="en-US" sz="1400">
                <a:latin typeface="Raleway SemiBold" panose="020B0703030101060003" pitchFamily="34" charset="0"/>
              </a:rPr>
              <a:t> MFA di AppStore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CB94C-3C7F-CC94-AA6E-0AAB13FED9E5}"/>
              </a:ext>
            </a:extLst>
          </p:cNvPr>
          <p:cNvSpPr txBox="1"/>
          <p:nvPr/>
        </p:nvSpPr>
        <p:spPr>
          <a:xfrm>
            <a:off x="8475833" y="5812455"/>
            <a:ext cx="2594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latin typeface="Raleway SemiBold" panose="020B0703030101060003" pitchFamily="34" charset="0"/>
              </a:rPr>
              <a:t>Tampilan</a:t>
            </a:r>
            <a:r>
              <a:rPr lang="en-US" sz="1400">
                <a:latin typeface="Raleway SemiBold" panose="020B0703030101060003" pitchFamily="34" charset="0"/>
              </a:rPr>
              <a:t> MFA di </a:t>
            </a:r>
            <a:r>
              <a:rPr lang="en-US" sz="1400" err="1">
                <a:latin typeface="Raleway SemiBold" panose="020B0703030101060003" pitchFamily="34" charset="0"/>
              </a:rPr>
              <a:t>PlayStore</a:t>
            </a:r>
            <a:endParaRPr lang="en-US" sz="1400">
              <a:latin typeface="Raleway SemiBold" panose="020B07030301010600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7CEA67-16CB-E67C-233E-10F29D0F95B5}"/>
              </a:ext>
            </a:extLst>
          </p:cNvPr>
          <p:cNvSpPr/>
          <p:nvPr/>
        </p:nvSpPr>
        <p:spPr>
          <a:xfrm>
            <a:off x="4940266" y="1676986"/>
            <a:ext cx="2585173" cy="4533669"/>
          </a:xfrm>
          <a:prstGeom prst="rect">
            <a:avLst/>
          </a:prstGeom>
          <a:noFill/>
          <a:ln w="19050" cap="flat" cmpd="sng" algn="ctr">
            <a:solidFill>
              <a:srgbClr val="0138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DC6F9C-93DB-8E4A-54D0-F43B0E92DB2D}"/>
              </a:ext>
            </a:extLst>
          </p:cNvPr>
          <p:cNvSpPr/>
          <p:nvPr/>
        </p:nvSpPr>
        <p:spPr>
          <a:xfrm>
            <a:off x="8233406" y="1670708"/>
            <a:ext cx="2930439" cy="4539947"/>
          </a:xfrm>
          <a:prstGeom prst="rect">
            <a:avLst/>
          </a:prstGeom>
          <a:noFill/>
          <a:ln w="19050" cap="flat" cmpd="sng" algn="ctr">
            <a:solidFill>
              <a:srgbClr val="0138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E40F9F-DDC8-1AEC-A679-524E021CAE42}"/>
              </a:ext>
            </a:extLst>
          </p:cNvPr>
          <p:cNvSpPr/>
          <p:nvPr/>
        </p:nvSpPr>
        <p:spPr>
          <a:xfrm>
            <a:off x="167780" y="5047488"/>
            <a:ext cx="4285348" cy="9869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699BE-09AE-CE77-88E2-198AFE2D2293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26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58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71574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Layanan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Email Microsoft Outlook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4B7502-86BC-4A21-99BF-A4086164A6B7}"/>
              </a:ext>
            </a:extLst>
          </p:cNvPr>
          <p:cNvGrpSpPr/>
          <p:nvPr/>
        </p:nvGrpSpPr>
        <p:grpSpPr>
          <a:xfrm>
            <a:off x="709835" y="1883388"/>
            <a:ext cx="4330250" cy="1126092"/>
            <a:chOff x="1370126" y="1911301"/>
            <a:chExt cx="4330250" cy="112609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6D85957-A0A6-40DB-98DC-D4986C6DEA83}"/>
                </a:ext>
              </a:extLst>
            </p:cNvPr>
            <p:cNvSpPr txBox="1"/>
            <p:nvPr/>
          </p:nvSpPr>
          <p:spPr>
            <a:xfrm>
              <a:off x="1842263" y="1960988"/>
              <a:ext cx="3591331" cy="102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Untuk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melihat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email di Outlook, Anda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dapat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masuk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melalui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Microsoft 365 di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myITS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dan 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cari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menu Outlook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9C4B6DA-C6EA-487D-9D89-A35B67719CB6}"/>
                </a:ext>
              </a:extLst>
            </p:cNvPr>
            <p:cNvSpPr/>
            <p:nvPr/>
          </p:nvSpPr>
          <p:spPr>
            <a:xfrm>
              <a:off x="1809793" y="1926540"/>
              <a:ext cx="3890583" cy="1110853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6603EC4-F5D3-4660-93E6-400F96CA2F3E}"/>
                </a:ext>
              </a:extLst>
            </p:cNvPr>
            <p:cNvSpPr/>
            <p:nvPr/>
          </p:nvSpPr>
          <p:spPr>
            <a:xfrm>
              <a:off x="1370126" y="1911301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1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B02DCF-21A3-4BEA-AAA2-081D07129867}"/>
              </a:ext>
            </a:extLst>
          </p:cNvPr>
          <p:cNvGrpSpPr/>
          <p:nvPr/>
        </p:nvGrpSpPr>
        <p:grpSpPr>
          <a:xfrm>
            <a:off x="7596635" y="1883388"/>
            <a:ext cx="4063468" cy="680477"/>
            <a:chOff x="743921" y="3238194"/>
            <a:chExt cx="4063468" cy="68047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42FE82-CFFD-42BD-A03B-80E1CA210560}"/>
                </a:ext>
              </a:extLst>
            </p:cNvPr>
            <p:cNvSpPr txBox="1"/>
            <p:nvPr/>
          </p:nvSpPr>
          <p:spPr>
            <a:xfrm>
              <a:off x="1216058" y="3287881"/>
              <a:ext cx="3591331" cy="377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Berikut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adalah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</a:t>
              </a:r>
              <a:r>
                <a:rPr lang="en-US" sz="140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tampilan</a:t>
              </a:r>
              <a:r>
                <a:rPr 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Raleway SemiBold" panose="020B0703030101060003" pitchFamily="34" charset="0"/>
                </a:rPr>
                <a:t> Outlook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88B4263-8515-454A-8279-5941E7858ED7}"/>
                </a:ext>
              </a:extLst>
            </p:cNvPr>
            <p:cNvSpPr/>
            <p:nvPr/>
          </p:nvSpPr>
          <p:spPr>
            <a:xfrm>
              <a:off x="1183588" y="3253435"/>
              <a:ext cx="3006195" cy="665236"/>
            </a:xfrm>
            <a:prstGeom prst="rect">
              <a:avLst/>
            </a:prstGeom>
            <a:noFill/>
            <a:ln w="19050" cap="flat" cmpd="sng" algn="ctr">
              <a:solidFill>
                <a:srgbClr val="0138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2E23C34-F267-486D-9985-8819EDC2EB7C}"/>
                </a:ext>
              </a:extLst>
            </p:cNvPr>
            <p:cNvSpPr/>
            <p:nvPr/>
          </p:nvSpPr>
          <p:spPr>
            <a:xfrm>
              <a:off x="743921" y="3238194"/>
              <a:ext cx="439225" cy="443948"/>
            </a:xfrm>
            <a:prstGeom prst="rect">
              <a:avLst/>
            </a:prstGeom>
            <a:solidFill>
              <a:srgbClr val="013880"/>
            </a:solidFill>
            <a:ln>
              <a:solidFill>
                <a:srgbClr val="0138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aleway ExtraBold" panose="020B0903030101060003" pitchFamily="34" charset="0"/>
                </a:rPr>
                <a:t>2</a:t>
              </a:r>
              <a:endParaRPr lang="en-ID" sz="2400">
                <a:latin typeface="Raleway ExtraBold" panose="020B0903030101060003" pitchFamily="34" charset="0"/>
              </a:endParaRPr>
            </a:p>
          </p:txBody>
        </p:sp>
      </p:grp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DFD431E-D3D9-0406-38E7-7D480A83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" y="3266738"/>
            <a:ext cx="5660711" cy="2276406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6F48A95-A6F6-7EC4-BEC0-931A4B670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2" y="4031540"/>
            <a:ext cx="1088116" cy="866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F8C4E2-2DE9-5BAA-10B5-FB2C8916A14A}"/>
              </a:ext>
            </a:extLst>
          </p:cNvPr>
          <p:cNvSpPr/>
          <p:nvPr/>
        </p:nvSpPr>
        <p:spPr>
          <a:xfrm>
            <a:off x="647708" y="4024582"/>
            <a:ext cx="1088116" cy="87667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F51BFC-52CE-F786-A22E-F4E81107D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01" y="2961152"/>
            <a:ext cx="5660711" cy="26292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07CD0B-4092-0AFF-8E15-8269A918642D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A29D92-3963-4872-FD43-AA3590EC0CAD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E1AAF1-A85E-E008-467D-85CFFA5FD4AD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2" name="Graphic 21" descr="World">
                <a:extLst>
                  <a:ext uri="{FF2B5EF4-FFF2-40B4-BE49-F238E27FC236}">
                    <a16:creationId xmlns:a16="http://schemas.microsoft.com/office/drawing/2014/main" id="{F4E491FC-CCE8-9C33-944C-30C9DFEC8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5DBA0A-3EFA-32FE-E3F9-4C716BB5F0D5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4E9962E-B4CD-9D51-DFD0-A47529F531A0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0" name="Graphic 19" descr="Questions">
                <a:extLst>
                  <a:ext uri="{FF2B5EF4-FFF2-40B4-BE49-F238E27FC236}">
                    <a16:creationId xmlns:a16="http://schemas.microsoft.com/office/drawing/2014/main" id="{5799F490-187B-B6B5-7C29-C6B7AC23B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9B64FE5-9F34-729F-E58A-8DE86875FBFA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A3DAFE-1CB9-FD04-0637-4B16C2A26F63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9D81BA-22E3-890F-EFA1-C76E11A7312B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C712CA-414D-B3BE-8CC0-45DEEFB11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D28E08-C11A-76F2-32C1-335B1058D676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F49F16-AA62-086F-496E-DA1F94C6EC7F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7" name="Picture 26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A6C71B8D-CC79-48F1-A5B6-EC55712C4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B8353F89-C9D4-AE17-EB63-4D0319063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">
                <a:extLst>
                  <a:ext uri="{FF2B5EF4-FFF2-40B4-BE49-F238E27FC236}">
                    <a16:creationId xmlns:a16="http://schemas.microsoft.com/office/drawing/2014/main" id="{4DEC4108-9038-417F-5AEC-81D741CFD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6" name="Picture 25" descr="A blue and yellow logo&#10;&#10;Description automatically generated">
              <a:extLst>
                <a:ext uri="{FF2B5EF4-FFF2-40B4-BE49-F238E27FC236}">
                  <a16:creationId xmlns:a16="http://schemas.microsoft.com/office/drawing/2014/main" id="{645A37D0-3F08-7DD7-035F-45CFBD66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C86BB7-F175-0BE6-C647-187A086E8EB7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98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230381"/>
            <a:ext cx="8624619" cy="57497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FB3D1E-62A3-9467-90FF-EECFE481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96" y="1980689"/>
            <a:ext cx="4789197" cy="369437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57535" y="885646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Portal Software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Lisensi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48638"/>
            <a:ext cx="167780" cy="443948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ACFD78-2629-8807-94E1-F16023A5C3D5}"/>
              </a:ext>
            </a:extLst>
          </p:cNvPr>
          <p:cNvSpPr txBox="1"/>
          <p:nvPr/>
        </p:nvSpPr>
        <p:spPr>
          <a:xfrm>
            <a:off x="2689126" y="5186612"/>
            <a:ext cx="2520712" cy="37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Klik</a:t>
            </a:r>
            <a:r>
              <a:rPr lang="en-US" b="1"/>
              <a:t> myITS Software Hub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D395B-654B-D337-40E9-06E460BEBB2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062007-D80C-E0A1-9A6F-52CCF93CE17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A9784-F10B-B4C2-5127-74FB0BEA40B6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5106A26-8B2A-BF68-0C98-01FD3651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CA2733-69A2-3DED-6222-97F70621164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5EEAEF-AEF5-D157-7616-E043C4090C9F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0B4E4921-9F39-9B7D-B183-5C75355E7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66582F-F74C-A8EE-2319-5E65F62B796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E08338-43F4-939F-8608-6B772FBBBC9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A91609-AF22-7DF6-5AE3-5FFF6C66F055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8C1F62-81EA-C868-3AD9-1AE395C2F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22D91DD-828B-429A-BDAE-49FB1D904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7411" y="3650576"/>
            <a:ext cx="1606633" cy="68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818E36B-7E16-7DEA-D1F4-9CB7A279DCA6}"/>
              </a:ext>
            </a:extLst>
          </p:cNvPr>
          <p:cNvSpPr/>
          <p:nvPr/>
        </p:nvSpPr>
        <p:spPr>
          <a:xfrm>
            <a:off x="2089782" y="3624642"/>
            <a:ext cx="1756712" cy="7524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3FB416A4-5A82-CBC6-E121-62FF6FBCFFD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040004" y="4347389"/>
            <a:ext cx="850201" cy="96875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BB73E34-BA9E-F7EB-7C34-B2E169D84FAA}"/>
              </a:ext>
            </a:extLst>
          </p:cNvPr>
          <p:cNvSpPr txBox="1"/>
          <p:nvPr/>
        </p:nvSpPr>
        <p:spPr>
          <a:xfrm>
            <a:off x="6255175" y="4374490"/>
            <a:ext cx="5400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permohonan</a:t>
            </a:r>
            <a:r>
              <a:rPr lang="en-US" b="1" dirty="0"/>
              <a:t> </a:t>
            </a:r>
            <a:r>
              <a:rPr lang="en-US" b="1" dirty="0" err="1"/>
              <a:t>lisensi</a:t>
            </a:r>
            <a:r>
              <a:rPr lang="en-US" b="1" dirty="0"/>
              <a:t> Adobe,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dilakukan</a:t>
            </a:r>
            <a:r>
              <a:rPr lang="en-US" b="1" dirty="0"/>
              <a:t> </a:t>
            </a:r>
            <a:r>
              <a:rPr lang="en-US" b="1" dirty="0" err="1"/>
              <a:t>melalui</a:t>
            </a:r>
            <a:r>
              <a:rPr lang="en-US" b="1" dirty="0"/>
              <a:t> </a:t>
            </a:r>
            <a:r>
              <a:rPr lang="en-US" b="1" dirty="0" err="1"/>
              <a:t>myITS</a:t>
            </a:r>
            <a:r>
              <a:rPr lang="en-US" b="1" dirty="0"/>
              <a:t> License Management. </a:t>
            </a:r>
            <a:r>
              <a:rPr lang="en-US" b="1" dirty="0" err="1"/>
              <a:t>Berikut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link </a:t>
            </a:r>
            <a:r>
              <a:rPr lang="en-US" b="1" dirty="0" err="1"/>
              <a:t>panduannya</a:t>
            </a:r>
            <a:r>
              <a:rPr lang="en-US" b="1" dirty="0"/>
              <a:t>: </a:t>
            </a:r>
          </a:p>
          <a:p>
            <a:endParaRPr lang="en-US" sz="800" b="1" dirty="0"/>
          </a:p>
          <a:p>
            <a:r>
              <a:rPr lang="en-US" sz="2800" b="1" dirty="0">
                <a:solidFill>
                  <a:srgbClr val="FF0000"/>
                </a:solidFill>
                <a:hlinkClick r:id="rId10"/>
              </a:rPr>
              <a:t>Panduan </a:t>
            </a:r>
            <a:r>
              <a:rPr lang="en-US" sz="2800" b="1" dirty="0" err="1">
                <a:solidFill>
                  <a:srgbClr val="FF0000"/>
                </a:solidFill>
                <a:hlinkClick r:id="rId10"/>
              </a:rPr>
              <a:t>Pengajuan</a:t>
            </a:r>
            <a:r>
              <a:rPr lang="en-US" sz="2800" b="1" dirty="0">
                <a:solidFill>
                  <a:srgbClr val="FF0000"/>
                </a:solidFill>
                <a:hlinkClick r:id="rId1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linkClick r:id="rId10"/>
              </a:rPr>
              <a:t>Lisensi</a:t>
            </a:r>
            <a:r>
              <a:rPr lang="en-US" sz="2800" b="1" dirty="0">
                <a:solidFill>
                  <a:srgbClr val="FF0000"/>
                </a:solidFill>
                <a:hlinkClick r:id="rId10"/>
              </a:rPr>
              <a:t> Adobe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AFEF65-0F72-AEB4-6B2B-7D4D94F74557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1E6F11-8637-6E77-24FA-7C4D14AECD28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5" name="Picture 1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82B995A-CB60-2214-3DEE-C22814617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8D76056-DA9C-7CC9-7081-0E16C48D3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">
                <a:extLst>
                  <a:ext uri="{FF2B5EF4-FFF2-40B4-BE49-F238E27FC236}">
                    <a16:creationId xmlns:a16="http://schemas.microsoft.com/office/drawing/2014/main" id="{B909A44A-DB10-BCFC-649B-5B9CE644A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0" name="Picture 9" descr="A blue and yellow logo&#10;&#10;Description automatically generated">
              <a:extLst>
                <a:ext uri="{FF2B5EF4-FFF2-40B4-BE49-F238E27FC236}">
                  <a16:creationId xmlns:a16="http://schemas.microsoft.com/office/drawing/2014/main" id="{DFEA9C40-9617-1DE0-9180-ADDF80B43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AC0513-45D2-5E47-EF0F-D3F95C194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9216" y="1411648"/>
            <a:ext cx="6084613" cy="2618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3D323-F1E1-0268-0EBD-1F7E2340CE00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28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9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28" y="1108254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57535" y="885646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Zoom </a:t>
            </a:r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Berlisensi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48638"/>
            <a:ext cx="167780" cy="443948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D395B-654B-D337-40E9-06E460BEBB2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062007-D80C-E0A1-9A6F-52CCF93CE17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A9784-F10B-B4C2-5127-74FB0BEA40B6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5106A26-8B2A-BF68-0C98-01FD3651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CA2733-69A2-3DED-6222-97F70621164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5EEAEF-AEF5-D157-7616-E043C4090C9F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0B4E4921-9F39-9B7D-B183-5C75355E7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66582F-F74C-A8EE-2319-5E65F62B796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E08338-43F4-939F-8608-6B772FBBBC9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A91609-AF22-7DF6-5AE3-5FFF6C66F055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8C1F62-81EA-C868-3AD9-1AE395C2F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7FC90-6515-DCE8-CC22-1E850C3DB16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6DB178-0235-61DD-3D86-3864D850A62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5" name="Picture 1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E4EFAF46-ACFA-5037-7BE0-9B98748F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6344AD5-563A-04EC-340E-6B6D69DF7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5F921854-350A-9BF1-9055-D8737748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7" name="Picture 6" descr="A blue and yellow logo&#10;&#10;Description automatically generated">
              <a:extLst>
                <a:ext uri="{FF2B5EF4-FFF2-40B4-BE49-F238E27FC236}">
                  <a16:creationId xmlns:a16="http://schemas.microsoft.com/office/drawing/2014/main" id="{BA70E9F8-850B-981D-2888-9844264D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6B2FCB-4D58-26FC-4FD9-8D6F4C844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3626" y="3017413"/>
            <a:ext cx="3695890" cy="2171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4467C-4DB5-DA78-DBD7-661FAE10F994}"/>
              </a:ext>
            </a:extLst>
          </p:cNvPr>
          <p:cNvSpPr txBox="1"/>
          <p:nvPr/>
        </p:nvSpPr>
        <p:spPr>
          <a:xfrm>
            <a:off x="450510" y="1998121"/>
            <a:ext cx="540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Cari Zoom di daftar </a:t>
            </a:r>
            <a:r>
              <a:rPr lang="en-US" b="1" dirty="0" err="1"/>
              <a:t>pencarian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dan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myITS</a:t>
            </a:r>
            <a:r>
              <a:rPr lang="en-US" b="1" dirty="0"/>
              <a:t> Portal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2D9067-77D6-CCC1-50E1-392C878C40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8826" y="2877737"/>
            <a:ext cx="2685394" cy="29629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294943-885C-764E-F2AA-D7B685446211}"/>
              </a:ext>
            </a:extLst>
          </p:cNvPr>
          <p:cNvSpPr txBox="1"/>
          <p:nvPr/>
        </p:nvSpPr>
        <p:spPr>
          <a:xfrm>
            <a:off x="6340955" y="1998120"/>
            <a:ext cx="540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Pilih</a:t>
            </a:r>
            <a:r>
              <a:rPr lang="en-US" b="1" dirty="0"/>
              <a:t> Sign in with </a:t>
            </a:r>
            <a:r>
              <a:rPr lang="en-US" b="1" dirty="0" err="1"/>
              <a:t>myITS</a:t>
            </a:r>
            <a:r>
              <a:rPr lang="en-US" b="1" dirty="0"/>
              <a:t> SSO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36833-349A-0A4E-E120-0E0146D24041}"/>
              </a:ext>
            </a:extLst>
          </p:cNvPr>
          <p:cNvSpPr/>
          <p:nvPr/>
        </p:nvSpPr>
        <p:spPr>
          <a:xfrm>
            <a:off x="3188765" y="4588574"/>
            <a:ext cx="1770751" cy="404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B5C4CB-D699-3529-EE16-FD15C6BCD231}"/>
              </a:ext>
            </a:extLst>
          </p:cNvPr>
          <p:cNvSpPr/>
          <p:nvPr/>
        </p:nvSpPr>
        <p:spPr>
          <a:xfrm>
            <a:off x="7686226" y="4695231"/>
            <a:ext cx="2202019" cy="493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E3CDC-CCF4-1E41-8820-D3E3D78A48A1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29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1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17079" y="2353797"/>
            <a:ext cx="3134543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Semua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Serba</a:t>
            </a:r>
            <a:b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</a:b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ONLINE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2353797"/>
            <a:ext cx="146824" cy="910043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E0AFB3-6BDA-4DD4-BF0B-176EE79B7FD9}"/>
              </a:ext>
            </a:extLst>
          </p:cNvPr>
          <p:cNvGrpSpPr/>
          <p:nvPr/>
        </p:nvGrpSpPr>
        <p:grpSpPr>
          <a:xfrm>
            <a:off x="3810710" y="1555860"/>
            <a:ext cx="7912538" cy="4444468"/>
            <a:chOff x="3890771" y="1217861"/>
            <a:chExt cx="7912538" cy="44444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5884DC-261A-4305-B477-5C086E0F9B3B}"/>
                </a:ext>
              </a:extLst>
            </p:cNvPr>
            <p:cNvGrpSpPr/>
            <p:nvPr/>
          </p:nvGrpSpPr>
          <p:grpSpPr>
            <a:xfrm>
              <a:off x="3890771" y="1217861"/>
              <a:ext cx="1759184" cy="2084093"/>
              <a:chOff x="3890771" y="1217861"/>
              <a:chExt cx="1759184" cy="208409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3774CAE-FD1B-4FCF-A930-3B50F2F33D3C}"/>
                  </a:ext>
                </a:extLst>
              </p:cNvPr>
              <p:cNvGrpSpPr/>
              <p:nvPr/>
            </p:nvGrpSpPr>
            <p:grpSpPr>
              <a:xfrm>
                <a:off x="3890771" y="1604027"/>
                <a:ext cx="1759184" cy="1359989"/>
                <a:chOff x="4159016" y="1650482"/>
                <a:chExt cx="1759184" cy="1359989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1073EED-3FA6-4EEA-A053-BA283FD0D549}"/>
                    </a:ext>
                  </a:extLst>
                </p:cNvPr>
                <p:cNvSpPr/>
                <p:nvPr/>
              </p:nvSpPr>
              <p:spPr>
                <a:xfrm>
                  <a:off x="4216400" y="1675650"/>
                  <a:ext cx="1701800" cy="1334821"/>
                </a:xfrm>
                <a:prstGeom prst="rect">
                  <a:avLst/>
                </a:prstGeom>
                <a:solidFill>
                  <a:srgbClr val="F894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5433F4C2-B010-431A-9AEB-45E5A5036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9016" y="1650482"/>
                  <a:ext cx="1650485" cy="1255803"/>
                </a:xfrm>
                <a:prstGeom prst="rect">
                  <a:avLst/>
                </a:prstGeom>
              </p:spPr>
            </p:pic>
          </p:grpSp>
          <p:sp>
            <p:nvSpPr>
              <p:cNvPr id="6" name="Parallelogram 5">
                <a:extLst>
                  <a:ext uri="{FF2B5EF4-FFF2-40B4-BE49-F238E27FC236}">
                    <a16:creationId xmlns:a16="http://schemas.microsoft.com/office/drawing/2014/main" id="{3ECB6B0D-F1AE-4349-8AE3-32548D8109C8}"/>
                  </a:ext>
                </a:extLst>
              </p:cNvPr>
              <p:cNvSpPr/>
              <p:nvPr/>
            </p:nvSpPr>
            <p:spPr>
              <a:xfrm>
                <a:off x="3890771" y="1217861"/>
                <a:ext cx="1759184" cy="241281"/>
              </a:xfrm>
              <a:prstGeom prst="parallelogram">
                <a:avLst/>
              </a:prstGeom>
              <a:solidFill>
                <a:srgbClr val="002A4A"/>
              </a:solidFill>
              <a:ln>
                <a:solidFill>
                  <a:srgbClr val="002A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latin typeface="Raleway" panose="020B0503030101060003" pitchFamily="34" charset="0"/>
                  </a:rPr>
                  <a:t>Informasi </a:t>
                </a:r>
                <a:r>
                  <a:rPr lang="en-US" sz="1100" b="1" err="1">
                    <a:latin typeface="Raleway" panose="020B0503030101060003" pitchFamily="34" charset="0"/>
                  </a:rPr>
                  <a:t>Institusi</a:t>
                </a:r>
                <a:endParaRPr lang="en-ID" sz="1100" b="1">
                  <a:latin typeface="Raleway" panose="020B0503030101060003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B30251-A11C-4FF6-82CE-BA9F25628032}"/>
                  </a:ext>
                </a:extLst>
              </p:cNvPr>
              <p:cNvSpPr/>
              <p:nvPr/>
            </p:nvSpPr>
            <p:spPr>
              <a:xfrm>
                <a:off x="3890771" y="3065126"/>
                <a:ext cx="1650485" cy="236828"/>
              </a:xfrm>
              <a:prstGeom prst="rect">
                <a:avLst/>
              </a:prstGeom>
              <a:solidFill>
                <a:srgbClr val="F89425"/>
              </a:solidFill>
              <a:ln>
                <a:solidFill>
                  <a:srgbClr val="F894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2A4A"/>
                    </a:solidFill>
                  </a:rPr>
                  <a:t>its.ac.id</a:t>
                </a:r>
                <a:endParaRPr lang="en-ID" sz="1200" b="1">
                  <a:solidFill>
                    <a:srgbClr val="002A4A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FED5B7-3F7E-4D08-9B6E-E44CC30351B5}"/>
                </a:ext>
              </a:extLst>
            </p:cNvPr>
            <p:cNvGrpSpPr/>
            <p:nvPr/>
          </p:nvGrpSpPr>
          <p:grpSpPr>
            <a:xfrm>
              <a:off x="6479467" y="1220487"/>
              <a:ext cx="2322056" cy="2100182"/>
              <a:chOff x="6479467" y="1220487"/>
              <a:chExt cx="2322056" cy="21001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260F0A0-8298-412E-A180-71BBC3A68DA1}"/>
                  </a:ext>
                </a:extLst>
              </p:cNvPr>
              <p:cNvSpPr/>
              <p:nvPr/>
            </p:nvSpPr>
            <p:spPr>
              <a:xfrm>
                <a:off x="6854492" y="1637686"/>
                <a:ext cx="1701800" cy="1334821"/>
              </a:xfrm>
              <a:prstGeom prst="rect">
                <a:avLst/>
              </a:prstGeom>
              <a:solidFill>
                <a:srgbClr val="008C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7" name="Parallelogram 66">
                <a:extLst>
                  <a:ext uri="{FF2B5EF4-FFF2-40B4-BE49-F238E27FC236}">
                    <a16:creationId xmlns:a16="http://schemas.microsoft.com/office/drawing/2014/main" id="{BD8E9D32-881C-4092-A11C-904D8C87311E}"/>
                  </a:ext>
                </a:extLst>
              </p:cNvPr>
              <p:cNvSpPr/>
              <p:nvPr/>
            </p:nvSpPr>
            <p:spPr>
              <a:xfrm>
                <a:off x="6479467" y="1220487"/>
                <a:ext cx="2322056" cy="241281"/>
              </a:xfrm>
              <a:prstGeom prst="parallelogram">
                <a:avLst/>
              </a:prstGeom>
              <a:solidFill>
                <a:srgbClr val="002A4A"/>
              </a:solidFill>
              <a:ln>
                <a:solidFill>
                  <a:srgbClr val="002A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err="1">
                    <a:latin typeface="Raleway" panose="020B0503030101060003" pitchFamily="34" charset="0"/>
                  </a:rPr>
                  <a:t>Pendaftaran</a:t>
                </a:r>
                <a:r>
                  <a:rPr lang="en-US" sz="1100" b="1">
                    <a:latin typeface="Raleway" panose="020B0503030101060003" pitchFamily="34" charset="0"/>
                  </a:rPr>
                  <a:t> </a:t>
                </a:r>
                <a:r>
                  <a:rPr lang="en-US" sz="1100" b="1" err="1">
                    <a:latin typeface="Raleway" panose="020B0503030101060003" pitchFamily="34" charset="0"/>
                  </a:rPr>
                  <a:t>Mahasiswa</a:t>
                </a:r>
                <a:endParaRPr lang="en-ID" sz="1100" b="1">
                  <a:latin typeface="Raleway" panose="020B0503030101060003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9FBC31-E27F-49E4-B7B9-6B997DF9FEDE}"/>
                  </a:ext>
                </a:extLst>
              </p:cNvPr>
              <p:cNvSpPr/>
              <p:nvPr/>
            </p:nvSpPr>
            <p:spPr>
              <a:xfrm>
                <a:off x="6720390" y="3083841"/>
                <a:ext cx="1732925" cy="236828"/>
              </a:xfrm>
              <a:prstGeom prst="rect">
                <a:avLst/>
              </a:prstGeom>
              <a:solidFill>
                <a:srgbClr val="008CBA"/>
              </a:solidFill>
              <a:ln>
                <a:solidFill>
                  <a:srgbClr val="008C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2A4A"/>
                    </a:solidFill>
                  </a:rPr>
                  <a:t>admission.its.ac.id</a:t>
                </a:r>
                <a:endParaRPr lang="en-ID" sz="1200" b="1">
                  <a:solidFill>
                    <a:srgbClr val="002A4A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2D2426E-8F83-4376-A394-59C5B9DEB3EC}"/>
                </a:ext>
              </a:extLst>
            </p:cNvPr>
            <p:cNvGrpSpPr/>
            <p:nvPr/>
          </p:nvGrpSpPr>
          <p:grpSpPr>
            <a:xfrm>
              <a:off x="9247346" y="1241357"/>
              <a:ext cx="2555963" cy="2066794"/>
              <a:chOff x="9247346" y="1241357"/>
              <a:chExt cx="2555963" cy="206679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B87C99E-07D5-4FC2-BFE1-C3A2A0D4918D}"/>
                  </a:ext>
                </a:extLst>
              </p:cNvPr>
              <p:cNvSpPr/>
              <p:nvPr/>
            </p:nvSpPr>
            <p:spPr>
              <a:xfrm>
                <a:off x="9769547" y="1711696"/>
                <a:ext cx="1701800" cy="122764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8" name="Parallelogram 67">
                <a:extLst>
                  <a:ext uri="{FF2B5EF4-FFF2-40B4-BE49-F238E27FC236}">
                    <a16:creationId xmlns:a16="http://schemas.microsoft.com/office/drawing/2014/main" id="{7ECA2DAD-B123-44AB-B4AF-8DA10522EE07}"/>
                  </a:ext>
                </a:extLst>
              </p:cNvPr>
              <p:cNvSpPr/>
              <p:nvPr/>
            </p:nvSpPr>
            <p:spPr>
              <a:xfrm>
                <a:off x="9247346" y="1241357"/>
                <a:ext cx="2555963" cy="241281"/>
              </a:xfrm>
              <a:prstGeom prst="parallelogram">
                <a:avLst/>
              </a:prstGeom>
              <a:solidFill>
                <a:srgbClr val="002A4A"/>
              </a:solidFill>
              <a:ln>
                <a:solidFill>
                  <a:srgbClr val="002A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err="1">
                    <a:latin typeface="Raleway" panose="020B0503030101060003" pitchFamily="34" charset="0"/>
                  </a:rPr>
                  <a:t>Pendataan</a:t>
                </a:r>
                <a:r>
                  <a:rPr lang="en-US" sz="1100" b="1">
                    <a:latin typeface="Raleway" panose="020B0503030101060003" pitchFamily="34" charset="0"/>
                  </a:rPr>
                  <a:t> &amp; </a:t>
                </a:r>
                <a:r>
                  <a:rPr lang="en-US" sz="1100" b="1" err="1">
                    <a:latin typeface="Raleway" panose="020B0503030101060003" pitchFamily="34" charset="0"/>
                  </a:rPr>
                  <a:t>verifikasi</a:t>
                </a:r>
                <a:r>
                  <a:rPr lang="en-US" sz="1100" b="1">
                    <a:latin typeface="Raleway" panose="020B0503030101060003" pitchFamily="34" charset="0"/>
                  </a:rPr>
                  <a:t> UKT</a:t>
                </a:r>
                <a:endParaRPr lang="en-ID" sz="1100" b="1">
                  <a:latin typeface="Raleway" panose="020B0503030101060003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99C1638-38BA-479F-A3BF-0E28F20B1E84}"/>
                  </a:ext>
                </a:extLst>
              </p:cNvPr>
              <p:cNvSpPr/>
              <p:nvPr/>
            </p:nvSpPr>
            <p:spPr>
              <a:xfrm>
                <a:off x="9699292" y="3071323"/>
                <a:ext cx="1658553" cy="236828"/>
              </a:xfrm>
              <a:prstGeom prst="rect">
                <a:avLst/>
              </a:prstGeom>
              <a:solidFill>
                <a:srgbClr val="008CBA"/>
              </a:solidFill>
              <a:ln>
                <a:solidFill>
                  <a:srgbClr val="008C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2A4A"/>
                    </a:solidFill>
                  </a:rPr>
                  <a:t>sipmaba.its.ac.id</a:t>
                </a:r>
                <a:endParaRPr lang="en-ID" sz="1200" b="1">
                  <a:solidFill>
                    <a:srgbClr val="002A4A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EC7D61-4C8E-4DD7-BC20-B6692A3CBAFE}"/>
                </a:ext>
              </a:extLst>
            </p:cNvPr>
            <p:cNvGrpSpPr/>
            <p:nvPr/>
          </p:nvGrpSpPr>
          <p:grpSpPr>
            <a:xfrm>
              <a:off x="8289904" y="3783788"/>
              <a:ext cx="2671517" cy="1875792"/>
              <a:chOff x="8289904" y="3783788"/>
              <a:chExt cx="2671517" cy="187579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94C2E4D-08A8-475F-9A77-7D3F446D11AA}"/>
                  </a:ext>
                </a:extLst>
              </p:cNvPr>
              <p:cNvGrpSpPr/>
              <p:nvPr/>
            </p:nvGrpSpPr>
            <p:grpSpPr>
              <a:xfrm>
                <a:off x="8609976" y="4263405"/>
                <a:ext cx="1978074" cy="982451"/>
                <a:chOff x="8609976" y="4263405"/>
                <a:chExt cx="1978074" cy="98245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88810B-3749-4261-98F6-C3C713F738A6}"/>
                    </a:ext>
                  </a:extLst>
                </p:cNvPr>
                <p:cNvSpPr/>
                <p:nvPr/>
              </p:nvSpPr>
              <p:spPr>
                <a:xfrm>
                  <a:off x="8734906" y="4324937"/>
                  <a:ext cx="1853144" cy="9209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F13DCF1B-66CC-48F5-9C1E-A086040B96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609976" y="4263405"/>
                  <a:ext cx="1851188" cy="879424"/>
                </a:xfrm>
                <a:prstGeom prst="rect">
                  <a:avLst/>
                </a:prstGeom>
              </p:spPr>
            </p:pic>
          </p:grp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C249CCFE-8A7F-4081-A6A2-6E0D2A808ADE}"/>
                  </a:ext>
                </a:extLst>
              </p:cNvPr>
              <p:cNvSpPr/>
              <p:nvPr/>
            </p:nvSpPr>
            <p:spPr>
              <a:xfrm>
                <a:off x="8289904" y="3783788"/>
                <a:ext cx="2671517" cy="245347"/>
              </a:xfrm>
              <a:prstGeom prst="parallelogram">
                <a:avLst/>
              </a:prstGeom>
              <a:solidFill>
                <a:srgbClr val="002A4A"/>
              </a:solidFill>
              <a:ln>
                <a:solidFill>
                  <a:srgbClr val="002A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err="1">
                    <a:latin typeface="Raleway" panose="020B0503030101060003" pitchFamily="34" charset="0"/>
                  </a:rPr>
                  <a:t>Pembayaran</a:t>
                </a:r>
                <a:r>
                  <a:rPr lang="en-US" sz="1100" b="1">
                    <a:latin typeface="Raleway" panose="020B0503030101060003" pitchFamily="34" charset="0"/>
                  </a:rPr>
                  <a:t> uang </a:t>
                </a:r>
                <a:r>
                  <a:rPr lang="en-US" sz="1100" b="1" err="1">
                    <a:latin typeface="Raleway" panose="020B0503030101060003" pitchFamily="34" charset="0"/>
                  </a:rPr>
                  <a:t>kuliah</a:t>
                </a:r>
                <a:endParaRPr lang="en-ID" sz="1100" b="1">
                  <a:latin typeface="Raleway" panose="020B05030301010600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06780CB-A102-4251-B6A1-ACD6C0495E6E}"/>
                  </a:ext>
                </a:extLst>
              </p:cNvPr>
              <p:cNvSpPr/>
              <p:nvPr/>
            </p:nvSpPr>
            <p:spPr>
              <a:xfrm>
                <a:off x="8556565" y="5422752"/>
                <a:ext cx="2031485" cy="2368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2A4A"/>
                    </a:solidFill>
                  </a:rPr>
                  <a:t>ATM/e-banking/m-banking</a:t>
                </a:r>
                <a:endParaRPr lang="en-ID" sz="1200" b="1">
                  <a:solidFill>
                    <a:srgbClr val="002A4A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AB252B-7089-4981-9B11-824B49F8C80A}"/>
                </a:ext>
              </a:extLst>
            </p:cNvPr>
            <p:cNvGrpSpPr/>
            <p:nvPr/>
          </p:nvGrpSpPr>
          <p:grpSpPr>
            <a:xfrm>
              <a:off x="5061250" y="3784025"/>
              <a:ext cx="2277617" cy="1878304"/>
              <a:chOff x="5061250" y="3784025"/>
              <a:chExt cx="2277617" cy="187830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BD456C-B361-4F82-80D2-AD996AA57B68}"/>
                  </a:ext>
                </a:extLst>
              </p:cNvPr>
              <p:cNvSpPr/>
              <p:nvPr/>
            </p:nvSpPr>
            <p:spPr>
              <a:xfrm>
                <a:off x="5262587" y="4151660"/>
                <a:ext cx="1901612" cy="1147487"/>
              </a:xfrm>
              <a:prstGeom prst="rect">
                <a:avLst/>
              </a:prstGeom>
              <a:noFill/>
              <a:ln w="57150" cap="flat" cmpd="sng" algn="ctr">
                <a:solidFill>
                  <a:srgbClr val="002A4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72" name="Parallelogram 71">
                <a:extLst>
                  <a:ext uri="{FF2B5EF4-FFF2-40B4-BE49-F238E27FC236}">
                    <a16:creationId xmlns:a16="http://schemas.microsoft.com/office/drawing/2014/main" id="{D9D97250-1EF2-4869-9316-9903AE6B26E5}"/>
                  </a:ext>
                </a:extLst>
              </p:cNvPr>
              <p:cNvSpPr/>
              <p:nvPr/>
            </p:nvSpPr>
            <p:spPr>
              <a:xfrm>
                <a:off x="5061250" y="3784025"/>
                <a:ext cx="2277617" cy="241281"/>
              </a:xfrm>
              <a:prstGeom prst="parallelogram">
                <a:avLst/>
              </a:prstGeom>
              <a:solidFill>
                <a:srgbClr val="002A4A"/>
              </a:solidFill>
              <a:ln>
                <a:solidFill>
                  <a:srgbClr val="002A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latin typeface="Raleway" panose="020B0503030101060003" pitchFamily="34" charset="0"/>
                  </a:rPr>
                  <a:t>FRS dan </a:t>
                </a:r>
                <a:r>
                  <a:rPr lang="en-US" sz="1100" b="1" err="1">
                    <a:latin typeface="Raleway" panose="020B0503030101060003" pitchFamily="34" charset="0"/>
                  </a:rPr>
                  <a:t>Perwalian</a:t>
                </a:r>
                <a:endParaRPr lang="en-ID" sz="1100" b="1">
                  <a:latin typeface="Raleway" panose="020B0503030101060003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E0399E8-7AD9-468D-9E0C-2BC7A7F890CA}"/>
                  </a:ext>
                </a:extLst>
              </p:cNvPr>
              <p:cNvSpPr/>
              <p:nvPr/>
            </p:nvSpPr>
            <p:spPr>
              <a:xfrm>
                <a:off x="5262587" y="5425501"/>
                <a:ext cx="1901612" cy="2368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2A4A"/>
                    </a:solidFill>
                  </a:rPr>
                  <a:t>akademik.its.ac.id</a:t>
                </a:r>
                <a:endParaRPr lang="en-ID" sz="1200" b="1">
                  <a:solidFill>
                    <a:srgbClr val="002A4A"/>
                  </a:solidFill>
                </a:endParaRPr>
              </a:p>
            </p:txBody>
          </p:sp>
        </p:grp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6F5184B9-8402-460E-B0C5-8FDEEF220B99}"/>
                </a:ext>
              </a:extLst>
            </p:cNvPr>
            <p:cNvSpPr/>
            <p:nvPr/>
          </p:nvSpPr>
          <p:spPr>
            <a:xfrm>
              <a:off x="5946461" y="2074140"/>
              <a:ext cx="479417" cy="309690"/>
            </a:xfrm>
            <a:prstGeom prst="rightArrow">
              <a:avLst/>
            </a:prstGeom>
            <a:noFill/>
            <a:ln>
              <a:solidFill>
                <a:srgbClr val="002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4D8A906A-731B-4B7C-BDA8-DC98729AADE9}"/>
                </a:ext>
              </a:extLst>
            </p:cNvPr>
            <p:cNvSpPr/>
            <p:nvPr/>
          </p:nvSpPr>
          <p:spPr>
            <a:xfrm>
              <a:off x="8892641" y="2092295"/>
              <a:ext cx="479417" cy="309690"/>
            </a:xfrm>
            <a:prstGeom prst="rightArrow">
              <a:avLst/>
            </a:prstGeom>
            <a:noFill/>
            <a:ln>
              <a:solidFill>
                <a:srgbClr val="002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6" name="Arrow: Right 75">
              <a:extLst>
                <a:ext uri="{FF2B5EF4-FFF2-40B4-BE49-F238E27FC236}">
                  <a16:creationId xmlns:a16="http://schemas.microsoft.com/office/drawing/2014/main" id="{FDC36A5A-7F58-44F5-8F04-CEC11BE0243B}"/>
                </a:ext>
              </a:extLst>
            </p:cNvPr>
            <p:cNvSpPr/>
            <p:nvPr/>
          </p:nvSpPr>
          <p:spPr>
            <a:xfrm>
              <a:off x="7553778" y="4529256"/>
              <a:ext cx="479417" cy="309690"/>
            </a:xfrm>
            <a:prstGeom prst="rightArrow">
              <a:avLst/>
            </a:prstGeom>
            <a:noFill/>
            <a:ln>
              <a:solidFill>
                <a:srgbClr val="002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338EAA82-AAD5-44A3-A4A4-297450EF45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481" y="1161771"/>
            <a:ext cx="8624619" cy="57497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7A30C6-BA0C-3E13-C04B-FA6489FF0FEA}"/>
              </a:ext>
            </a:extLst>
          </p:cNvPr>
          <p:cNvSpPr/>
          <p:nvPr/>
        </p:nvSpPr>
        <p:spPr>
          <a:xfrm>
            <a:off x="5856514" y="2353797"/>
            <a:ext cx="533400" cy="53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81886F1-5772-C86B-D01D-ADAB52D3F901}"/>
              </a:ext>
            </a:extLst>
          </p:cNvPr>
          <p:cNvSpPr/>
          <p:nvPr/>
        </p:nvSpPr>
        <p:spPr>
          <a:xfrm>
            <a:off x="8707961" y="2332084"/>
            <a:ext cx="584036" cy="53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3834104-62D6-CAB3-1A75-5BA6EC9CC151}"/>
              </a:ext>
            </a:extLst>
          </p:cNvPr>
          <p:cNvSpPr/>
          <p:nvPr/>
        </p:nvSpPr>
        <p:spPr>
          <a:xfrm>
            <a:off x="7461370" y="4694785"/>
            <a:ext cx="533400" cy="53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709CBF-0BE8-9762-25ED-0A5A7BE6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925" y="1942026"/>
            <a:ext cx="1816802" cy="1272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215EA5-1D4C-359F-0569-44A71FEE2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247" y="1951135"/>
            <a:ext cx="1805822" cy="1227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255063-8626-83C0-77B3-DEDC1DC2C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601" y="4749138"/>
            <a:ext cx="1495462" cy="628528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5596253-3B11-813C-3849-ED5F86B7D829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EA41AAA-A2CB-DC03-DBDB-613A4F206C21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29E15D2-B627-8721-B8F7-681589BE5F19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12" name="Graphic 111" descr="World">
                <a:extLst>
                  <a:ext uri="{FF2B5EF4-FFF2-40B4-BE49-F238E27FC236}">
                    <a16:creationId xmlns:a16="http://schemas.microsoft.com/office/drawing/2014/main" id="{34703C49-5FD7-6B2A-F9C1-9483B9CB2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2FCBB29-908F-0EB4-13C9-51F005FFC81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E39F385-88E3-6ACF-70D0-7DA67E528443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10" name="Graphic 109" descr="Questions">
                <a:extLst>
                  <a:ext uri="{FF2B5EF4-FFF2-40B4-BE49-F238E27FC236}">
                    <a16:creationId xmlns:a16="http://schemas.microsoft.com/office/drawing/2014/main" id="{35C8FC2D-43C3-6B83-CF45-C584427B5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7C135B0-AE50-A873-CD31-FF913FBAA43B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04E9020-6684-46BE-09C9-19ACEDE85123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EB1B594-9192-EF91-54BB-B531B38F18FA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CFD4E8B-2CE5-AAAD-F9FF-485D16B6C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0498BD-59AC-E3DF-E048-FC5546E7331C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360A1B7-AEE8-EF5C-3ACF-EF843FF7B677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4" name="Picture 33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4FD52515-6441-4FC1-121C-06F89D703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7560AAE-ABCF-362E-E53E-58024DD44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6" name="Picture 35" descr="Logo&#10;&#10;Description automatically generated">
                <a:extLst>
                  <a:ext uri="{FF2B5EF4-FFF2-40B4-BE49-F238E27FC236}">
                    <a16:creationId xmlns:a16="http://schemas.microsoft.com/office/drawing/2014/main" id="{48915BE8-9BBF-FE19-9BE7-04B634A8E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33" name="Picture 32" descr="A blue and yellow logo&#10;&#10;Description automatically generated">
              <a:extLst>
                <a:ext uri="{FF2B5EF4-FFF2-40B4-BE49-F238E27FC236}">
                  <a16:creationId xmlns:a16="http://schemas.microsoft.com/office/drawing/2014/main" id="{5B943228-0851-2B71-B6DC-B9F8A00E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304BF1-0C36-3F00-FB36-91099691801C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93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23038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57535" y="885646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Zoom </a:t>
            </a:r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Berlisensi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48638"/>
            <a:ext cx="167780" cy="443948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D395B-654B-D337-40E9-06E460BEBB2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062007-D80C-E0A1-9A6F-52CCF93CE17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A9784-F10B-B4C2-5127-74FB0BEA40B6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5106A26-8B2A-BF68-0C98-01FD3651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CA2733-69A2-3DED-6222-97F70621164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5EEAEF-AEF5-D157-7616-E043C4090C9F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0B4E4921-9F39-9B7D-B183-5C75355E7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66582F-F74C-A8EE-2319-5E65F62B796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E08338-43F4-939F-8608-6B772FBBBC9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A91609-AF22-7DF6-5AE3-5FFF6C66F055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8C1F62-81EA-C868-3AD9-1AE395C2F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3FB416A4-5A82-CBC6-E121-62FF6FBCFFD9}"/>
              </a:ext>
            </a:extLst>
          </p:cNvPr>
          <p:cNvCxnSpPr>
            <a:cxnSpLocks/>
            <a:stCxn id="10" idx="1"/>
            <a:endCxn id="3" idx="1"/>
          </p:cNvCxnSpPr>
          <p:nvPr/>
        </p:nvCxnSpPr>
        <p:spPr>
          <a:xfrm rot="10800000" flipH="1">
            <a:off x="757455" y="3689063"/>
            <a:ext cx="61984" cy="2139623"/>
          </a:xfrm>
          <a:prstGeom prst="bentConnector3">
            <a:avLst>
              <a:gd name="adj1" fmla="val -36880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85CF5E-0C8A-AFBA-D06E-F2FB69AF6F76}"/>
              </a:ext>
            </a:extLst>
          </p:cNvPr>
          <p:cNvSpPr/>
          <p:nvPr/>
        </p:nvSpPr>
        <p:spPr>
          <a:xfrm>
            <a:off x="757456" y="5423001"/>
            <a:ext cx="3572456" cy="8037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846FB-4DF3-D9DD-7679-6BB5F3BB2CE4}"/>
              </a:ext>
            </a:extLst>
          </p:cNvPr>
          <p:cNvSpPr txBox="1"/>
          <p:nvPr/>
        </p:nvSpPr>
        <p:spPr>
          <a:xfrm>
            <a:off x="757455" y="5505519"/>
            <a:ext cx="364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Masukkan </a:t>
            </a:r>
            <a:r>
              <a:rPr lang="en-US" b="1" dirty="0">
                <a:solidFill>
                  <a:schemeClr val="bg1"/>
                </a:solidFill>
              </a:rPr>
              <a:t>email ITS dan password </a:t>
            </a:r>
            <a:r>
              <a:rPr lang="en-US" b="1" dirty="0" err="1">
                <a:solidFill>
                  <a:schemeClr val="bg1"/>
                </a:solidFill>
              </a:rPr>
              <a:t>myITS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lalu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klik</a:t>
            </a:r>
            <a:r>
              <a:rPr lang="en-US" b="1" dirty="0">
                <a:solidFill>
                  <a:schemeClr val="bg1"/>
                </a:solidFill>
              </a:rPr>
              <a:t> Sign in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0BA9281-9638-6B6B-51FA-505C589787E1}"/>
              </a:ext>
            </a:extLst>
          </p:cNvPr>
          <p:cNvSpPr/>
          <p:nvPr/>
        </p:nvSpPr>
        <p:spPr>
          <a:xfrm>
            <a:off x="5851045" y="5398604"/>
            <a:ext cx="5594100" cy="8843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7FC90-6515-DCE8-CC22-1E850C3DB16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6DB178-0235-61DD-3D86-3864D850A62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5" name="Picture 1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E4EFAF46-ACFA-5037-7BE0-9B98748F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6344AD5-563A-04EC-340E-6B6D69DF7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5F921854-350A-9BF1-9055-D8737748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7" name="Picture 6" descr="A blue and yellow logo&#10;&#10;Description automatically generated">
              <a:extLst>
                <a:ext uri="{FF2B5EF4-FFF2-40B4-BE49-F238E27FC236}">
                  <a16:creationId xmlns:a16="http://schemas.microsoft.com/office/drawing/2014/main" id="{BA70E9F8-850B-981D-2888-9844264D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A942F8-7638-23B3-1B41-DE86E8376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439" y="2365945"/>
            <a:ext cx="3233249" cy="26462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E7C3A0-8B2E-7423-1F25-235E27B15E69}"/>
              </a:ext>
            </a:extLst>
          </p:cNvPr>
          <p:cNvSpPr/>
          <p:nvPr/>
        </p:nvSpPr>
        <p:spPr>
          <a:xfrm>
            <a:off x="1367099" y="3214226"/>
            <a:ext cx="302186" cy="93691"/>
          </a:xfrm>
          <a:prstGeom prst="rect">
            <a:avLst/>
          </a:prstGeom>
          <a:solidFill>
            <a:srgbClr val="F0F2F5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AB7111-ADB0-747C-60F4-C934B29445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198" y="2345449"/>
            <a:ext cx="3233251" cy="26574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3420F7D-79A3-F404-2517-7931C934BD3E}"/>
              </a:ext>
            </a:extLst>
          </p:cNvPr>
          <p:cNvSpPr txBox="1"/>
          <p:nvPr/>
        </p:nvSpPr>
        <p:spPr>
          <a:xfrm>
            <a:off x="5921334" y="5379112"/>
            <a:ext cx="5378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Masukkan </a:t>
            </a:r>
            <a:r>
              <a:rPr lang="en-US" b="1" dirty="0" err="1">
                <a:solidFill>
                  <a:schemeClr val="bg1"/>
                </a:solidFill>
              </a:rPr>
              <a:t>kode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autentikasi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muncul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aplikasi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autentikator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atau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sebaliknya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lalu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centang</a:t>
            </a:r>
            <a:r>
              <a:rPr lang="en-US" b="1" dirty="0">
                <a:solidFill>
                  <a:schemeClr val="bg1"/>
                </a:solidFill>
              </a:rPr>
              <a:t> Don’t show this again dan </a:t>
            </a:r>
            <a:r>
              <a:rPr lang="en-US" b="1" dirty="0" err="1">
                <a:solidFill>
                  <a:schemeClr val="bg1"/>
                </a:solidFill>
              </a:rPr>
              <a:t>klik</a:t>
            </a:r>
            <a:r>
              <a:rPr lang="en-US" b="1" dirty="0">
                <a:solidFill>
                  <a:schemeClr val="bg1"/>
                </a:solidFill>
              </a:rPr>
              <a:t> Yes.</a:t>
            </a:r>
          </a:p>
        </p:txBody>
      </p:sp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C60DF5F2-B251-CC8B-B2C7-E16C321048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08" y="2110742"/>
            <a:ext cx="3011241" cy="304972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159F711-A3E1-AFAF-351E-6EDA5C9B5E45}"/>
              </a:ext>
            </a:extLst>
          </p:cNvPr>
          <p:cNvSpPr/>
          <p:nvPr/>
        </p:nvSpPr>
        <p:spPr>
          <a:xfrm>
            <a:off x="6096000" y="2761488"/>
            <a:ext cx="478536" cy="155448"/>
          </a:xfrm>
          <a:prstGeom prst="rect">
            <a:avLst/>
          </a:prstGeom>
          <a:solidFill>
            <a:srgbClr val="F0F2F5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864427-8D29-7758-5A02-7CF59C0BA9D5}"/>
              </a:ext>
            </a:extLst>
          </p:cNvPr>
          <p:cNvSpPr/>
          <p:nvPr/>
        </p:nvSpPr>
        <p:spPr>
          <a:xfrm>
            <a:off x="9037899" y="3142334"/>
            <a:ext cx="478536" cy="155448"/>
          </a:xfrm>
          <a:prstGeom prst="rect">
            <a:avLst/>
          </a:prstGeom>
          <a:solidFill>
            <a:srgbClr val="F0F2F5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17099-0743-61BF-BB33-8F6F1295E586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30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97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28" y="1108254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57535" y="885646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Zoom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48638"/>
            <a:ext cx="167780" cy="443948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D395B-654B-D337-40E9-06E460BEBB2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062007-D80C-E0A1-9A6F-52CCF93CE17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A9784-F10B-B4C2-5127-74FB0BEA40B6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5106A26-8B2A-BF68-0C98-01FD3651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CA2733-69A2-3DED-6222-97F70621164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5EEAEF-AEF5-D157-7616-E043C4090C9F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0B4E4921-9F39-9B7D-B183-5C75355E7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66582F-F74C-A8EE-2319-5E65F62B796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E08338-43F4-939F-8608-6B772FBBBC9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A91609-AF22-7DF6-5AE3-5FFF6C66F055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8C1F62-81EA-C868-3AD9-1AE395C2F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7FC90-6515-DCE8-CC22-1E850C3DB16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6DB178-0235-61DD-3D86-3864D850A62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5" name="Picture 1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E4EFAF46-ACFA-5037-7BE0-9B98748F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6344AD5-563A-04EC-340E-6B6D69DF7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5F921854-350A-9BF1-9055-D8737748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7" name="Picture 6" descr="A blue and yellow logo&#10;&#10;Description automatically generated">
              <a:extLst>
                <a:ext uri="{FF2B5EF4-FFF2-40B4-BE49-F238E27FC236}">
                  <a16:creationId xmlns:a16="http://schemas.microsoft.com/office/drawing/2014/main" id="{BA70E9F8-850B-981D-2888-9844264D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4467C-4DB5-DA78-DBD7-661FAE10F994}"/>
              </a:ext>
            </a:extLst>
          </p:cNvPr>
          <p:cNvSpPr txBox="1"/>
          <p:nvPr/>
        </p:nvSpPr>
        <p:spPr>
          <a:xfrm>
            <a:off x="1360907" y="1956837"/>
            <a:ext cx="1045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Berikut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tampilan</a:t>
            </a:r>
            <a:r>
              <a:rPr lang="en-US" b="1" dirty="0"/>
              <a:t> zoom </a:t>
            </a:r>
            <a:r>
              <a:rPr lang="en-US" b="1" dirty="0" err="1"/>
              <a:t>ketika</a:t>
            </a:r>
            <a:r>
              <a:rPr lang="en-US" b="1" dirty="0"/>
              <a:t> </a:t>
            </a:r>
            <a:r>
              <a:rPr lang="en-US" b="1" dirty="0" err="1"/>
              <a:t>sudah</a:t>
            </a:r>
            <a:r>
              <a:rPr lang="en-US" b="1" dirty="0"/>
              <a:t> </a:t>
            </a:r>
            <a:r>
              <a:rPr lang="en-US" b="1" dirty="0" err="1"/>
              <a:t>berhasil</a:t>
            </a:r>
            <a:r>
              <a:rPr lang="en-US" b="1" dirty="0"/>
              <a:t> sign in. Cek status LICENSED di </a:t>
            </a:r>
            <a:r>
              <a:rPr lang="en-US" b="1" dirty="0" err="1"/>
              <a:t>bagian</a:t>
            </a:r>
            <a:r>
              <a:rPr lang="en-US" b="1" dirty="0"/>
              <a:t> </a:t>
            </a:r>
            <a:r>
              <a:rPr lang="en-US" b="1" dirty="0" err="1"/>
              <a:t>foto</a:t>
            </a:r>
            <a:r>
              <a:rPr lang="en-US" b="1" dirty="0"/>
              <a:t> </a:t>
            </a:r>
            <a:r>
              <a:rPr lang="en-US" b="1" dirty="0" err="1"/>
              <a:t>profil</a:t>
            </a:r>
            <a:r>
              <a:rPr lang="en-US" b="1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2E7BC-B587-AA6C-B287-B864A39CE9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9781" y="2424309"/>
            <a:ext cx="7651548" cy="34753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A32E88-8627-E431-25D7-CE3DFFA99082}"/>
              </a:ext>
            </a:extLst>
          </p:cNvPr>
          <p:cNvSpPr/>
          <p:nvPr/>
        </p:nvSpPr>
        <p:spPr>
          <a:xfrm>
            <a:off x="8220456" y="3035808"/>
            <a:ext cx="1014984" cy="329184"/>
          </a:xfrm>
          <a:prstGeom prst="rect">
            <a:avLst/>
          </a:prstGeom>
          <a:solidFill>
            <a:srgbClr val="F0F2F5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656E38-149B-9830-D082-11EC18807532}"/>
              </a:ext>
            </a:extLst>
          </p:cNvPr>
          <p:cNvSpPr/>
          <p:nvPr/>
        </p:nvSpPr>
        <p:spPr>
          <a:xfrm>
            <a:off x="9470136" y="2675937"/>
            <a:ext cx="271193" cy="259287"/>
          </a:xfrm>
          <a:prstGeom prst="rect">
            <a:avLst/>
          </a:prstGeom>
          <a:solidFill>
            <a:srgbClr val="F0F2F5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440FCC-ECD9-1BBA-892C-506E4A55D88B}"/>
              </a:ext>
            </a:extLst>
          </p:cNvPr>
          <p:cNvCxnSpPr/>
          <p:nvPr/>
        </p:nvCxnSpPr>
        <p:spPr>
          <a:xfrm flipH="1">
            <a:off x="9741329" y="2803953"/>
            <a:ext cx="3657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112E38D-7D77-0BAF-8797-90C52E404194}"/>
              </a:ext>
            </a:extLst>
          </p:cNvPr>
          <p:cNvSpPr/>
          <p:nvPr/>
        </p:nvSpPr>
        <p:spPr>
          <a:xfrm>
            <a:off x="9192808" y="3004163"/>
            <a:ext cx="505889" cy="259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14A27F-0713-37FA-84B8-AA563055E883}"/>
              </a:ext>
            </a:extLst>
          </p:cNvPr>
          <p:cNvSpPr txBox="1"/>
          <p:nvPr/>
        </p:nvSpPr>
        <p:spPr>
          <a:xfrm>
            <a:off x="10102219" y="2613109"/>
            <a:ext cx="186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Klik</a:t>
            </a:r>
            <a:r>
              <a:rPr lang="en-US" b="1" dirty="0"/>
              <a:t> </a:t>
            </a:r>
            <a:r>
              <a:rPr lang="en-US" b="1" dirty="0" err="1"/>
              <a:t>foto</a:t>
            </a:r>
            <a:r>
              <a:rPr lang="en-US" b="1" dirty="0"/>
              <a:t> </a:t>
            </a:r>
            <a:r>
              <a:rPr lang="en-US" b="1" dirty="0" err="1"/>
              <a:t>profil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melihat</a:t>
            </a:r>
            <a:r>
              <a:rPr lang="en-US" b="1" dirty="0"/>
              <a:t> status Zoom Anda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D0672-A6F4-C0B3-A0ED-247A34EF5D63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31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05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28" y="1108254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57535" y="885646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VPN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348638"/>
            <a:ext cx="167780" cy="443948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CD395B-654B-D337-40E9-06E460BEBB2F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062007-D80C-E0A1-9A6F-52CCF93CE170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A9784-F10B-B4C2-5127-74FB0BEA40B6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25" name="Graphic 24" descr="World">
                <a:extLst>
                  <a:ext uri="{FF2B5EF4-FFF2-40B4-BE49-F238E27FC236}">
                    <a16:creationId xmlns:a16="http://schemas.microsoft.com/office/drawing/2014/main" id="{A5106A26-8B2A-BF68-0C98-01FD3651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CA2733-69A2-3DED-6222-97F70621164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5EEAEF-AEF5-D157-7616-E043C4090C9F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3" name="Graphic 22" descr="Questions">
                <a:extLst>
                  <a:ext uri="{FF2B5EF4-FFF2-40B4-BE49-F238E27FC236}">
                    <a16:creationId xmlns:a16="http://schemas.microsoft.com/office/drawing/2014/main" id="{0B4E4921-9F39-9B7D-B183-5C75355E7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66582F-F74C-A8EE-2319-5E65F62B796C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E08338-43F4-939F-8608-6B772FBBBC97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A91609-AF22-7DF6-5AE3-5FFF6C66F055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8C1F62-81EA-C868-3AD9-1AE395C2F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7FC90-6515-DCE8-CC22-1E850C3DB163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6DB178-0235-61DD-3D86-3864D850A62C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5" name="Picture 1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E4EFAF46-ACFA-5037-7BE0-9B98748F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6344AD5-563A-04EC-340E-6B6D69DF7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5F921854-350A-9BF1-9055-D8737748E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7" name="Picture 6" descr="A blue and yellow logo&#10;&#10;Description automatically generated">
              <a:extLst>
                <a:ext uri="{FF2B5EF4-FFF2-40B4-BE49-F238E27FC236}">
                  <a16:creationId xmlns:a16="http://schemas.microsoft.com/office/drawing/2014/main" id="{BA70E9F8-850B-981D-2888-9844264D4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93E8106-B8D1-BC1D-0556-82CB7F82C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8493" y="2621768"/>
            <a:ext cx="5478960" cy="255112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FB73F1-2684-18A8-A6E6-751F29F13EB3}"/>
              </a:ext>
            </a:extLst>
          </p:cNvPr>
          <p:cNvSpPr txBox="1"/>
          <p:nvPr/>
        </p:nvSpPr>
        <p:spPr>
          <a:xfrm>
            <a:off x="815419" y="2513597"/>
            <a:ext cx="40959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mengakses</a:t>
            </a:r>
            <a:r>
              <a:rPr lang="en-US" b="1" dirty="0"/>
              <a:t> VPN </a:t>
            </a:r>
            <a:r>
              <a:rPr lang="en-US" b="1" dirty="0" err="1"/>
              <a:t>mahasiswa</a:t>
            </a:r>
            <a:r>
              <a:rPr lang="en-US" b="1" dirty="0"/>
              <a:t>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mencari</a:t>
            </a:r>
            <a:r>
              <a:rPr lang="en-US" b="1" dirty="0"/>
              <a:t> </a:t>
            </a:r>
            <a:r>
              <a:rPr lang="en-US" b="1" dirty="0" err="1"/>
              <a:t>myITS</a:t>
            </a:r>
            <a:r>
              <a:rPr lang="en-US" b="1" dirty="0"/>
              <a:t> VPN di daftar </a:t>
            </a:r>
            <a:r>
              <a:rPr lang="en-US" b="1" dirty="0" err="1"/>
              <a:t>aplikasi</a:t>
            </a:r>
            <a:r>
              <a:rPr lang="en-US" b="1" dirty="0"/>
              <a:t> dan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myITS</a:t>
            </a:r>
            <a:r>
              <a:rPr lang="en-US" b="1" dirty="0"/>
              <a:t> Portal.</a:t>
            </a:r>
          </a:p>
          <a:p>
            <a:endParaRPr lang="en-US" b="1" dirty="0"/>
          </a:p>
          <a:p>
            <a:r>
              <a:rPr lang="en-US" b="1" dirty="0"/>
              <a:t>Panduan </a:t>
            </a:r>
            <a:r>
              <a:rPr lang="en-US" b="1" dirty="0" err="1"/>
              <a:t>selengkapnya</a:t>
            </a:r>
            <a:r>
              <a:rPr lang="en-US" b="1" dirty="0"/>
              <a:t>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dilihat</a:t>
            </a:r>
            <a:r>
              <a:rPr lang="en-US" b="1" dirty="0"/>
              <a:t> di link </a:t>
            </a:r>
            <a:r>
              <a:rPr lang="en-US" b="1" dirty="0" err="1"/>
              <a:t>berikut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sz="2800" b="1" dirty="0">
                <a:hlinkClick r:id="rId13"/>
              </a:rPr>
              <a:t>PANDUAN AKSES VPN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EB6AA-42E9-2607-BCF9-3F821D6A32B0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32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70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10ACC1-D5C6-4089-B001-26379ED2C4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020" y="2301742"/>
            <a:ext cx="7700978" cy="4102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219026" y="2086831"/>
            <a:ext cx="8543988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Keluhan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atau</a:t>
            </a:r>
            <a:endParaRPr lang="en-US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Permintaan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89DDD-CCD2-439F-8D2B-D3AC7644A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626" y="869773"/>
            <a:ext cx="5953806" cy="5112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EB0411-BCF9-4188-AADC-CAC16F5F8113}"/>
              </a:ext>
            </a:extLst>
          </p:cNvPr>
          <p:cNvSpPr txBox="1"/>
          <p:nvPr/>
        </p:nvSpPr>
        <p:spPr>
          <a:xfrm>
            <a:off x="4213408" y="5553474"/>
            <a:ext cx="4588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Raleway SemiBold" panose="020B0703030101060003" pitchFamily="34" charset="0"/>
                <a:hlinkClick r:id="rId5"/>
              </a:rPr>
              <a:t>https://servicedesk.its.ac.id/</a:t>
            </a:r>
            <a:r>
              <a:rPr lang="en-US" sz="2400">
                <a:latin typeface="Raleway SemiBold" panose="020B0703030101060003" pitchFamily="34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1ADF98-D11E-49AD-96F2-DAE3B1DB3C5A}"/>
              </a:ext>
            </a:extLst>
          </p:cNvPr>
          <p:cNvSpPr txBox="1"/>
          <p:nvPr/>
        </p:nvSpPr>
        <p:spPr>
          <a:xfrm>
            <a:off x="220338" y="3161648"/>
            <a:ext cx="2770151" cy="199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Raleway SemiBold" panose="020B0703030101060003" pitchFamily="34" charset="0"/>
              </a:rPr>
              <a:t>Untuk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keluhan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atau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permintaan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Raleway SemiBold" panose="020B0703030101060003" pitchFamily="34" charset="0"/>
              </a:rPr>
              <a:t>terkait</a:t>
            </a:r>
            <a:r>
              <a:rPr lang="en-US" sz="1200" dirty="0">
                <a:latin typeface="Raleway SemiBold" panose="020B0703030101060003" pitchFamily="34" charset="0"/>
              </a:rPr>
              <a:t> TIK yang </a:t>
            </a:r>
            <a:r>
              <a:rPr lang="en-US" sz="1200" dirty="0" err="1">
                <a:latin typeface="Raleway SemiBold" panose="020B0703030101060003" pitchFamily="34" charset="0"/>
              </a:rPr>
              <a:t>ditangani</a:t>
            </a:r>
            <a:r>
              <a:rPr lang="en-US" sz="1200" dirty="0">
                <a:latin typeface="Raleway SemiBold" panose="020B0703030101060003" pitchFamily="34" charset="0"/>
              </a:rPr>
              <a:t> oleh ITS,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Raleway SemiBold" panose="020B0703030101060003" pitchFamily="34" charset="0"/>
              </a:rPr>
              <a:t>silahkan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membuat</a:t>
            </a:r>
            <a:r>
              <a:rPr lang="en-US" sz="1200" dirty="0">
                <a:latin typeface="Raleway SemiBold" panose="020B0703030101060003" pitchFamily="34" charset="0"/>
              </a:rPr>
              <a:t> ticket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Raleway SemiBold" panose="020B0703030101060003" pitchFamily="34" charset="0"/>
              </a:rPr>
              <a:t>via </a:t>
            </a:r>
            <a:r>
              <a:rPr lang="en-US" sz="1200" dirty="0">
                <a:solidFill>
                  <a:srgbClr val="00B0F0"/>
                </a:solidFill>
                <a:latin typeface="Raleway SemiBold" panose="020B0703030101060003" pitchFamily="34" charset="0"/>
              </a:rPr>
              <a:t>servicedesk.its.ac.id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atau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melalui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WebChat</a:t>
            </a:r>
            <a:r>
              <a:rPr lang="en-US" sz="1200" dirty="0">
                <a:latin typeface="Raleway SemiBold" panose="020B0703030101060003" pitchFamily="34" charset="0"/>
              </a:rPr>
              <a:t> yang </a:t>
            </a:r>
            <a:r>
              <a:rPr lang="en-US" sz="1200" dirty="0" err="1">
                <a:latin typeface="Raleway SemiBold" panose="020B0703030101060003" pitchFamily="34" charset="0"/>
              </a:rPr>
              <a:t>ada</a:t>
            </a:r>
            <a:r>
              <a:rPr lang="en-US" sz="1200" dirty="0">
                <a:latin typeface="Raleway SemiBold" panose="020B0703030101060003" pitchFamily="34" charset="0"/>
              </a:rPr>
              <a:t> di </a:t>
            </a:r>
            <a:r>
              <a:rPr lang="en-US" sz="1200" dirty="0" err="1">
                <a:latin typeface="Raleway SemiBold" panose="020B0703030101060003" pitchFamily="34" charset="0"/>
              </a:rPr>
              <a:t>halaman</a:t>
            </a:r>
            <a:r>
              <a:rPr lang="en-US" sz="1200" dirty="0">
                <a:latin typeface="Raleway SemiBold" panose="020B0703030101060003" pitchFamily="34" charset="0"/>
              </a:rPr>
              <a:t> ServiceDesk </a:t>
            </a:r>
            <a:r>
              <a:rPr lang="en-US" sz="1200" dirty="0" err="1">
                <a:latin typeface="Raleway SemiBold" panose="020B0703030101060003" pitchFamily="34" charset="0"/>
              </a:rPr>
              <a:t>atau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myITS</a:t>
            </a:r>
            <a:r>
              <a:rPr lang="en-US" sz="1200" dirty="0">
                <a:latin typeface="Raleway SemiBold" panose="020B0703030101060003" pitchFamily="34" charset="0"/>
              </a:rPr>
              <a:t> Portal </a:t>
            </a:r>
            <a:r>
              <a:rPr lang="en-US" sz="1200" dirty="0" err="1">
                <a:latin typeface="Raleway SemiBold" panose="020B0703030101060003" pitchFamily="34" charset="0"/>
              </a:rPr>
              <a:t>pojok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kanan</a:t>
            </a:r>
            <a:r>
              <a:rPr lang="en-US" sz="1200" dirty="0">
                <a:latin typeface="Raleway SemiBold" panose="020B0703030101060003" pitchFamily="34" charset="0"/>
              </a:rPr>
              <a:t> </a:t>
            </a:r>
            <a:r>
              <a:rPr lang="en-US" sz="1200" dirty="0" err="1">
                <a:latin typeface="Raleway SemiBold" panose="020B0703030101060003" pitchFamily="34" charset="0"/>
              </a:rPr>
              <a:t>bawah</a:t>
            </a:r>
            <a:r>
              <a:rPr lang="en-US" sz="1200" dirty="0">
                <a:latin typeface="Raleway SemiBold" panose="020B0703030101060003" pitchFamily="34" charset="0"/>
              </a:rPr>
              <a:t>.</a:t>
            </a:r>
            <a:endParaRPr lang="en-GB" sz="1200" dirty="0">
              <a:latin typeface="Raleway SemiBold" panose="020B07030301010600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7CE3A8-2D6C-4442-B8F9-8160A933E173}"/>
              </a:ext>
            </a:extLst>
          </p:cNvPr>
          <p:cNvSpPr/>
          <p:nvPr/>
        </p:nvSpPr>
        <p:spPr>
          <a:xfrm>
            <a:off x="0" y="2091308"/>
            <a:ext cx="167780" cy="931115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E83A19-86F5-0DB5-010C-3260E7F042FB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F761F7-5600-40BC-95C7-6E1C6E19C476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5A2FC1-68B8-47D6-5CEA-A9CE40FD8E14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9" name="Graphic 18" descr="World">
                <a:extLst>
                  <a:ext uri="{FF2B5EF4-FFF2-40B4-BE49-F238E27FC236}">
                    <a16:creationId xmlns:a16="http://schemas.microsoft.com/office/drawing/2014/main" id="{58F86EF9-ADE0-9ED9-E699-4D7F05FEF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7F3C3C-024F-3834-728E-2F0084E8DB0A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7F5E0D6-18AB-FFA6-3FC0-E4811D8AE9C3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7" name="Graphic 16" descr="Questions">
                <a:extLst>
                  <a:ext uri="{FF2B5EF4-FFF2-40B4-BE49-F238E27FC236}">
                    <a16:creationId xmlns:a16="http://schemas.microsoft.com/office/drawing/2014/main" id="{B7CD99F3-EDBC-E367-F00C-83A2115C1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B839B2-E269-B6D2-FD4F-E22720721148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1FC2A8-41D8-3172-16B3-F856ECDF22FE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620CF-1513-5BF2-EB39-86D2181A4190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3911A5F-F28F-2F9C-A6FC-95F1FD23F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B949599-4BA3-EB67-DB78-FA7EEA2F0E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3178" y="3008269"/>
            <a:ext cx="2565490" cy="29744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E0DAA4F-5959-6493-8311-84AD7AC528FC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032C1A-F0F4-554B-2DA2-B544257FC489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5" name="Picture 2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91D43548-7F6B-E31C-E88F-93807E200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F1612CB4-5E20-9222-80A7-09707DBFF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7" name="Picture 26" descr="Logo&#10;&#10;Description automatically generated">
                <a:extLst>
                  <a:ext uri="{FF2B5EF4-FFF2-40B4-BE49-F238E27FC236}">
                    <a16:creationId xmlns:a16="http://schemas.microsoft.com/office/drawing/2014/main" id="{36897ECE-78C0-3E8C-585C-73628B338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4" name="Picture 23" descr="A blue and yellow logo&#10;&#10;Description automatically generated">
              <a:extLst>
                <a:ext uri="{FF2B5EF4-FFF2-40B4-BE49-F238E27FC236}">
                  <a16:creationId xmlns:a16="http://schemas.microsoft.com/office/drawing/2014/main" id="{46B9CCBF-C8A9-3B3B-CFE6-4E27E484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4E0C0A-EA06-617C-27D9-C711A9D0B841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33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77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10ACC1-D5C6-4089-B001-26379ED2C4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020" y="2301742"/>
            <a:ext cx="7700978" cy="41023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71173"/>
            <a:ext cx="8624619" cy="57497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E83A19-86F5-0DB5-010C-3260E7F042FB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F761F7-5600-40BC-95C7-6E1C6E19C476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5A2FC1-68B8-47D6-5CEA-A9CE40FD8E14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9" name="Graphic 18" descr="World">
                <a:extLst>
                  <a:ext uri="{FF2B5EF4-FFF2-40B4-BE49-F238E27FC236}">
                    <a16:creationId xmlns:a16="http://schemas.microsoft.com/office/drawing/2014/main" id="{58F86EF9-ADE0-9ED9-E699-4D7F05FEF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7F3C3C-024F-3834-728E-2F0084E8DB0A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7F5E0D6-18AB-FFA6-3FC0-E4811D8AE9C3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7" name="Graphic 16" descr="Questions">
                <a:extLst>
                  <a:ext uri="{FF2B5EF4-FFF2-40B4-BE49-F238E27FC236}">
                    <a16:creationId xmlns:a16="http://schemas.microsoft.com/office/drawing/2014/main" id="{B7CD99F3-EDBC-E367-F00C-83A2115C1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B839B2-E269-B6D2-FD4F-E22720721148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1FC2A8-41D8-3172-16B3-F856ECDF22FE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620CF-1513-5BF2-EB39-86D2181A4190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3911A5F-F28F-2F9C-A6FC-95F1FD23F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950D6D-E39F-C456-537C-33DD5D1EA166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D7C807-6355-D7C4-8E99-2C350D22FC75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3" name="Picture 22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05090E62-B5AD-CC40-DFA3-770286ECE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D516B541-E091-EE94-1F3F-6DAD77D1E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5" name="Picture 24" descr="Logo&#10;&#10;Description automatically generated">
                <a:extLst>
                  <a:ext uri="{FF2B5EF4-FFF2-40B4-BE49-F238E27FC236}">
                    <a16:creationId xmlns:a16="http://schemas.microsoft.com/office/drawing/2014/main" id="{CDF04D59-F698-48BE-C3A8-F9B2236A3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2" name="Picture 21" descr="A blue and yellow logo&#10;&#10;Description automatically generated">
              <a:extLst>
                <a:ext uri="{FF2B5EF4-FFF2-40B4-BE49-F238E27FC236}">
                  <a16:creationId xmlns:a16="http://schemas.microsoft.com/office/drawing/2014/main" id="{EA7EEE40-6B0C-577D-98D8-DE20962D4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9A98D5-7C78-F66D-147F-78B89988EE5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47997" y="974014"/>
            <a:ext cx="5295900" cy="5219700"/>
            <a:chOff x="3447997" y="974014"/>
            <a:chExt cx="5295900" cy="52197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2CD12D-96FA-4BA9-A386-0C2149C6FD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47997" y="974014"/>
              <a:ext cx="5295900" cy="52197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D0538E5-1FE9-4BD9-30BA-B7CF89F04F3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84258" y="2853267"/>
              <a:ext cx="3347409" cy="307777"/>
            </a:xfrm>
            <a:prstGeom prst="rect">
              <a:avLst/>
            </a:prstGeom>
            <a:solidFill>
              <a:srgbClr val="C5C77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hlinkClick r:id="rId14"/>
                </a:rPr>
                <a:t>https://its.id/StartedGuideBookDPTSI</a:t>
              </a:r>
              <a:r>
                <a:rPr lang="en-US" sz="1400" dirty="0"/>
                <a:t>             </a:t>
              </a:r>
              <a:endParaRPr lang="en-ID" sz="1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F3D404-1580-DDBE-D4B5-32A623BF028C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34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2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328101-35B4-34D8-6652-4FB60B27B7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020" y="2301742"/>
            <a:ext cx="7700978" cy="4102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5E2A9-92A4-BBA8-1967-880657613B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506" y="1171173"/>
            <a:ext cx="8624619" cy="5749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B896EB-D6CC-FC0E-1488-00CA8F704DE1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86AA5C-A706-2DFF-A999-D7BF9EBFCF91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B822F3-EC3C-D00B-A0B5-1C499EAF804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6" name="Graphic 15" descr="World">
                <a:extLst>
                  <a:ext uri="{FF2B5EF4-FFF2-40B4-BE49-F238E27FC236}">
                    <a16:creationId xmlns:a16="http://schemas.microsoft.com/office/drawing/2014/main" id="{DCACC056-010B-F8AC-2BBF-660767F20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FCF417-775E-DAAA-CF7D-356D35A9D3D6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B43AC4-872C-53E8-88A6-14C6F9B844C0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4" name="Graphic 13" descr="Questions">
                <a:extLst>
                  <a:ext uri="{FF2B5EF4-FFF2-40B4-BE49-F238E27FC236}">
                    <a16:creationId xmlns:a16="http://schemas.microsoft.com/office/drawing/2014/main" id="{6E495109-52AE-C8BF-5774-C2E1E1A58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80FA3B-3ED9-48ED-3CFF-E667F4230490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FDF466-1E1F-8549-AD02-B3C8631CFED6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F62907-C50E-431E-2B81-7AD58D9CC361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73EA61D-2B8F-4F85-71F0-A89B72BB5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BD1801-9DFB-4A5D-C809-871DE9415A0F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7812EE-B2FB-0337-C073-363E436138D4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1" name="Picture 20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24B03E17-585A-0F96-D8F7-51AC1B3E9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973FAEB5-CB0E-7C0D-B8C9-FBE4C488A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3" name="Picture 22" descr="Logo&#10;&#10;Description automatically generated">
                <a:extLst>
                  <a:ext uri="{FF2B5EF4-FFF2-40B4-BE49-F238E27FC236}">
                    <a16:creationId xmlns:a16="http://schemas.microsoft.com/office/drawing/2014/main" id="{30DA736E-6B68-0C83-E2D3-A5CD559BE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0" name="Picture 19" descr="A blue and yellow logo&#10;&#10;Description automatically generated">
              <a:extLst>
                <a:ext uri="{FF2B5EF4-FFF2-40B4-BE49-F238E27FC236}">
                  <a16:creationId xmlns:a16="http://schemas.microsoft.com/office/drawing/2014/main" id="{C63B005F-1F7B-B4D0-AD7F-809D8FB7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1C142E-A0AB-060B-7D0A-F5BBD50EBBB5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35</a:t>
            </a:r>
            <a:endParaRPr lang="id-ID" sz="1200" dirty="0">
              <a:solidFill>
                <a:schemeClr val="bg1"/>
              </a:solidFill>
            </a:endParaRPr>
          </a:p>
        </p:txBody>
      </p:sp>
      <p:pic>
        <p:nvPicPr>
          <p:cNvPr id="4" name="Video Security Awareness">
            <a:hlinkClick r:id="" action="ppaction://media"/>
            <a:extLst>
              <a:ext uri="{FF2B5EF4-FFF2-40B4-BE49-F238E27FC236}">
                <a16:creationId xmlns:a16="http://schemas.microsoft.com/office/drawing/2014/main" id="{93396651-0748-4CF2-5E90-BCA477C3DF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62923" y="1223030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5632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AE014-59CC-48C6-92C7-B6E4094F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41" y="1108832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4345120" y="1482561"/>
            <a:ext cx="3262326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Terima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Kasih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87B8AF-F597-F93A-E73B-C629A19E9421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95626A-2DAC-50DC-9436-45A4C358C22C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1771EFB-2404-395E-34C8-5E9D76B3B595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17" name="Graphic 16" descr="World">
                <a:extLst>
                  <a:ext uri="{FF2B5EF4-FFF2-40B4-BE49-F238E27FC236}">
                    <a16:creationId xmlns:a16="http://schemas.microsoft.com/office/drawing/2014/main" id="{5D6EAF8E-2DEC-CBF8-8D0D-F50A662BD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8CB616-1488-7A2E-B7D7-54226F9264A8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452353-2C63-0A35-12C0-BFDFE9B752C5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15" name="Graphic 14" descr="Questions">
                <a:extLst>
                  <a:ext uri="{FF2B5EF4-FFF2-40B4-BE49-F238E27FC236}">
                    <a16:creationId xmlns:a16="http://schemas.microsoft.com/office/drawing/2014/main" id="{D5D48040-4987-ACC7-1CB0-F9C73A00A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D7B37D-6FD4-75EE-B265-E312EA20AF19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26D1B6-D06E-5ED8-7D3C-212BD646D5DB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396EB-DFB7-3732-E115-E66E64DEA567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5C461D-4AD2-1E38-20C3-5460FAE91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EE016E-1E2B-40A8-E753-7911DEE237EE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B1A080-A2FA-A264-44F4-6BA544098BFD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2" name="Picture 2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AC7B2545-078F-D583-554B-76D1D2300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28A3F062-B852-77E6-403A-BBB8DDB80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4" name="Picture 23" descr="Logo&#10;&#10;Description automatically generated">
                <a:extLst>
                  <a:ext uri="{FF2B5EF4-FFF2-40B4-BE49-F238E27FC236}">
                    <a16:creationId xmlns:a16="http://schemas.microsoft.com/office/drawing/2014/main" id="{37FDBE7E-5234-FB14-302F-17C2D7D33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1" name="Picture 20" descr="A blue and yellow logo&#10;&#10;Description automatically generated">
              <a:extLst>
                <a:ext uri="{FF2B5EF4-FFF2-40B4-BE49-F238E27FC236}">
                  <a16:creationId xmlns:a16="http://schemas.microsoft.com/office/drawing/2014/main" id="{6488A6A6-0A1A-2DA3-FE13-B82A7B8E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04F5480-49C1-55CD-DE40-63D6C4E7BCAB}"/>
              </a:ext>
            </a:extLst>
          </p:cNvPr>
          <p:cNvSpPr txBox="1"/>
          <p:nvPr/>
        </p:nvSpPr>
        <p:spPr>
          <a:xfrm>
            <a:off x="11793322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36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4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2E6B77-4F33-4909-967A-8C0310A7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1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6" y="1110232"/>
            <a:ext cx="1599616" cy="51836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DPTSI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ACD99A10-B582-4782-9A19-5ED20057A382}"/>
              </a:ext>
            </a:extLst>
          </p:cNvPr>
          <p:cNvSpPr txBox="1">
            <a:spLocks/>
          </p:cNvSpPr>
          <p:nvPr/>
        </p:nvSpPr>
        <p:spPr>
          <a:xfrm>
            <a:off x="191851" y="1669366"/>
            <a:ext cx="11196789" cy="690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err="1">
                <a:latin typeface="Raleway" panose="020B0503030101060003" pitchFamily="34" charset="0"/>
              </a:rPr>
              <a:t>Direktorat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en-US" sz="1600" b="1" err="1">
                <a:latin typeface="Raleway" panose="020B0503030101060003" pitchFamily="34" charset="0"/>
              </a:rPr>
              <a:t>Pengembangan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en-US" sz="1600" b="1" err="1">
                <a:latin typeface="Raleway" panose="020B0503030101060003" pitchFamily="34" charset="0"/>
              </a:rPr>
              <a:t>Teknologi</a:t>
            </a:r>
            <a:r>
              <a:rPr lang="en-US" sz="1600" b="1">
                <a:latin typeface="Raleway" panose="020B0503030101060003" pitchFamily="34" charset="0"/>
              </a:rPr>
              <a:t> &amp; </a:t>
            </a:r>
            <a:r>
              <a:rPr lang="en-US" sz="1600" b="1" err="1">
                <a:latin typeface="Raleway" panose="020B0503030101060003" pitchFamily="34" charset="0"/>
              </a:rPr>
              <a:t>Sistem</a:t>
            </a:r>
            <a:r>
              <a:rPr lang="en-US" sz="1600" b="1">
                <a:latin typeface="Raleway" panose="020B0503030101060003" pitchFamily="34" charset="0"/>
              </a:rPr>
              <a:t> Informasi (DPTSI) </a:t>
            </a:r>
            <a:r>
              <a:rPr lang="en-US" sz="1600" b="1" err="1">
                <a:latin typeface="Raleway" panose="020B0503030101060003" pitchFamily="34" charset="0"/>
              </a:rPr>
              <a:t>bertanggung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en-US" sz="1600" b="1" err="1">
                <a:latin typeface="Raleway" panose="020B0503030101060003" pitchFamily="34" charset="0"/>
              </a:rPr>
              <a:t>jawab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en-US" sz="1600" b="1" err="1">
                <a:latin typeface="Raleway" panose="020B0503030101060003" pitchFamily="34" charset="0"/>
              </a:rPr>
              <a:t>untuk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en-US" sz="1600" b="1" err="1">
                <a:latin typeface="Raleway" panose="020B0503030101060003" pitchFamily="34" charset="0"/>
              </a:rPr>
              <a:t>mengembangkan</a:t>
            </a:r>
            <a:r>
              <a:rPr lang="en-US" sz="1600" b="1">
                <a:latin typeface="Raleway" panose="020B0503030101060003" pitchFamily="34" charset="0"/>
              </a:rPr>
              <a:t>, </a:t>
            </a:r>
            <a:r>
              <a:rPr lang="en-US" sz="1600" b="1" err="1">
                <a:latin typeface="Raleway" panose="020B0503030101060003" pitchFamily="34" charset="0"/>
              </a:rPr>
              <a:t>mengelola</a:t>
            </a:r>
            <a:r>
              <a:rPr lang="en-US" sz="1600" b="1">
                <a:latin typeface="Raleway" panose="020B0503030101060003" pitchFamily="34" charset="0"/>
              </a:rPr>
              <a:t>, </a:t>
            </a:r>
            <a:r>
              <a:rPr lang="en-US" sz="1600" b="1" err="1">
                <a:latin typeface="Raleway" panose="020B0503030101060003" pitchFamily="34" charset="0"/>
              </a:rPr>
              <a:t>mengoordinasi</a:t>
            </a:r>
            <a:r>
              <a:rPr lang="en-US" sz="1600" b="1">
                <a:latin typeface="Raleway" panose="020B0503030101060003" pitchFamily="34" charset="0"/>
              </a:rPr>
              <a:t> dan </a:t>
            </a:r>
            <a:r>
              <a:rPr lang="en-US" sz="1600" b="1" err="1">
                <a:latin typeface="Raleway" panose="020B0503030101060003" pitchFamily="34" charset="0"/>
              </a:rPr>
              <a:t>mengendalikan</a:t>
            </a:r>
            <a:r>
              <a:rPr lang="en-US" sz="1600" b="1">
                <a:latin typeface="Raleway" panose="020B0503030101060003" pitchFamily="34" charset="0"/>
              </a:rPr>
              <a:t> </a:t>
            </a:r>
            <a:r>
              <a:rPr lang="id-ID" sz="1600" b="1">
                <a:latin typeface="Raleway" panose="020B0503030101060003" pitchFamily="34" charset="0"/>
              </a:rPr>
              <a:t>Teknologi dan Sistem Informasi di ITS</a:t>
            </a:r>
            <a:r>
              <a:rPr lang="en-US" sz="1600" b="1">
                <a:latin typeface="Raleway" panose="020B0503030101060003" pitchFamily="34" charset="0"/>
              </a:rPr>
              <a:t>.</a:t>
            </a:r>
            <a:r>
              <a:rPr lang="en-US" sz="1600">
                <a:solidFill>
                  <a:schemeClr val="bg1"/>
                </a:solidFill>
              </a:rPr>
              <a:t> 04 PTBD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>
              <a:latin typeface="Raleway" panose="020B050303010106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b="1">
              <a:latin typeface="Raleway" panose="020B0503030101060003" pitchFamily="34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5F036D-E701-4511-BE98-26C0F70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8" y="2418144"/>
            <a:ext cx="10046805" cy="2121559"/>
          </a:xfrm>
          <a:prstGeom prst="rect">
            <a:avLst/>
          </a:prstGeom>
        </p:spPr>
      </p:pic>
      <p:pic>
        <p:nvPicPr>
          <p:cNvPr id="52" name="Picture 2" descr="http://staldersolutions.ch/staldersolutions/wp-content/uploads/2012/02/Infrastructure_v1.png">
            <a:extLst>
              <a:ext uri="{FF2B5EF4-FFF2-40B4-BE49-F238E27FC236}">
                <a16:creationId xmlns:a16="http://schemas.microsoft.com/office/drawing/2014/main" id="{C51CBDC1-5814-46A8-9E2D-B051A641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15" y="4580471"/>
            <a:ext cx="1909934" cy="15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New Power BI features available for preview | Microsoft Power BI-Blog | Microsoft  Power BI">
            <a:extLst>
              <a:ext uri="{FF2B5EF4-FFF2-40B4-BE49-F238E27FC236}">
                <a16:creationId xmlns:a16="http://schemas.microsoft.com/office/drawing/2014/main" id="{50EFED39-0294-451A-B543-5521EF6B4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12499" r="27297" b="29167"/>
          <a:stretch/>
        </p:blipFill>
        <p:spPr bwMode="auto">
          <a:xfrm>
            <a:off x="8822410" y="4675961"/>
            <a:ext cx="2128677" cy="115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5C47D-6AD9-48BF-B756-9874656E6191}"/>
              </a:ext>
            </a:extLst>
          </p:cNvPr>
          <p:cNvSpPr txBox="1"/>
          <p:nvPr/>
        </p:nvSpPr>
        <p:spPr>
          <a:xfrm>
            <a:off x="1134815" y="3257985"/>
            <a:ext cx="1909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Infrastuktur</a:t>
            </a:r>
            <a:r>
              <a:rPr lang="id-ID" sz="160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d</a:t>
            </a:r>
            <a:r>
              <a:rPr lang="id-ID" sz="160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an</a:t>
            </a:r>
            <a:r>
              <a:rPr lang="id-ID" sz="160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Keamanan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Teknologi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d-ID" sz="160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</a:rPr>
              <a:t>Informasi</a:t>
            </a:r>
            <a:endParaRPr lang="en-GB" sz="160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</a:endParaRPr>
          </a:p>
          <a:p>
            <a:pPr algn="ctr"/>
            <a:endParaRPr lang="en-ID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3F45D1-8722-4106-8874-63AC9268DFBB}"/>
              </a:ext>
            </a:extLst>
          </p:cNvPr>
          <p:cNvSpPr txBox="1"/>
          <p:nvPr/>
        </p:nvSpPr>
        <p:spPr>
          <a:xfrm>
            <a:off x="3675115" y="3381723"/>
            <a:ext cx="19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latin typeface="Gill Sans MT" panose="020B0502020104020203" pitchFamily="34" charset="0"/>
              </a:rPr>
              <a:t>Aplikasi</a:t>
            </a:r>
            <a:r>
              <a:rPr lang="en-US" sz="1600">
                <a:latin typeface="Gill Sans MT" panose="020B0502020104020203" pitchFamily="34" charset="0"/>
              </a:rPr>
              <a:t> Platform Digital</a:t>
            </a:r>
            <a:endParaRPr lang="en-GB" sz="1600">
              <a:latin typeface="Gill Sans MT" panose="020B05020201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EC332F-212A-466C-B0A3-7A2A97B4E4AC}"/>
              </a:ext>
            </a:extLst>
          </p:cNvPr>
          <p:cNvSpPr txBox="1"/>
          <p:nvPr/>
        </p:nvSpPr>
        <p:spPr>
          <a:xfrm>
            <a:off x="6357293" y="3257985"/>
            <a:ext cx="1909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>
                <a:latin typeface="Gill Sans MT" panose="020B0502020104020203" pitchFamily="34" charset="0"/>
              </a:rPr>
              <a:t>Layanan TSI</a:t>
            </a:r>
            <a:r>
              <a:rPr lang="en-US" sz="1600">
                <a:latin typeface="Gill Sans MT" panose="020B0502020104020203" pitchFamily="34" charset="0"/>
              </a:rPr>
              <a:t> dan </a:t>
            </a:r>
            <a:r>
              <a:rPr lang="en-US" sz="1600" err="1">
                <a:latin typeface="Gill Sans MT" panose="020B0502020104020203" pitchFamily="34" charset="0"/>
              </a:rPr>
              <a:t>Implementasi</a:t>
            </a:r>
            <a:r>
              <a:rPr lang="en-US" sz="1600">
                <a:latin typeface="Gill Sans MT" panose="020B0502020104020203" pitchFamily="34" charset="0"/>
              </a:rPr>
              <a:t> </a:t>
            </a:r>
            <a:r>
              <a:rPr lang="en-US" sz="1600" err="1">
                <a:latin typeface="Gill Sans MT" panose="020B0502020104020203" pitchFamily="34" charset="0"/>
              </a:rPr>
              <a:t>Teknologi</a:t>
            </a:r>
            <a:r>
              <a:rPr lang="en-US" sz="1600">
                <a:latin typeface="Gill Sans MT" panose="020B0502020104020203" pitchFamily="34" charset="0"/>
              </a:rPr>
              <a:t> </a:t>
            </a:r>
            <a:r>
              <a:rPr lang="en-US" sz="1600" err="1">
                <a:latin typeface="Gill Sans MT" panose="020B0502020104020203" pitchFamily="34" charset="0"/>
              </a:rPr>
              <a:t>Cerdas</a:t>
            </a:r>
            <a:endParaRPr lang="en-GB" sz="1600">
              <a:latin typeface="Gill Sans MT" panose="020B05020201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4B1D6A-0F12-4E24-AFD4-7273AD03341F}"/>
              </a:ext>
            </a:extLst>
          </p:cNvPr>
          <p:cNvSpPr txBox="1"/>
          <p:nvPr/>
        </p:nvSpPr>
        <p:spPr>
          <a:xfrm>
            <a:off x="8931047" y="3257984"/>
            <a:ext cx="1909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latin typeface="Gill Sans MT" panose="020B0502020104020203" pitchFamily="34" charset="0"/>
              </a:rPr>
              <a:t>Pengembangan</a:t>
            </a:r>
            <a:r>
              <a:rPr lang="en-US" sz="1600">
                <a:latin typeface="Gill Sans MT" panose="020B0502020104020203" pitchFamily="34" charset="0"/>
              </a:rPr>
              <a:t> </a:t>
            </a:r>
            <a:r>
              <a:rPr lang="en-US" sz="1600" err="1">
                <a:latin typeface="Gill Sans MT" panose="020B0502020104020203" pitchFamily="34" charset="0"/>
              </a:rPr>
              <a:t>Teknologi</a:t>
            </a:r>
            <a:r>
              <a:rPr lang="en-US" sz="1600"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en-US" sz="1600">
                <a:latin typeface="Gill Sans MT" panose="020B0502020104020203" pitchFamily="34" charset="0"/>
              </a:rPr>
              <a:t>Big Data</a:t>
            </a:r>
            <a:endParaRPr lang="en-GB" sz="160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2E43C-646B-48A2-9C1D-E1D0F7372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375" y="4668787"/>
            <a:ext cx="2033459" cy="63409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F220551-8B8D-41BB-AAF0-48417D8F2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81" y="5482217"/>
            <a:ext cx="1736845" cy="381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14603-4652-73CF-9A9C-53D74B3EB4DE}"/>
              </a:ext>
            </a:extLst>
          </p:cNvPr>
          <p:cNvSpPr txBox="1"/>
          <p:nvPr/>
        </p:nvSpPr>
        <p:spPr>
          <a:xfrm>
            <a:off x="8822410" y="2586228"/>
            <a:ext cx="214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04 PTBD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388CA6-3039-64A6-F4E2-330A54CC9983}"/>
              </a:ext>
            </a:extLst>
          </p:cNvPr>
          <p:cNvSpPr/>
          <p:nvPr/>
        </p:nvSpPr>
        <p:spPr>
          <a:xfrm>
            <a:off x="8718698" y="2562447"/>
            <a:ext cx="2251165" cy="4168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66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EBBC7-D442-B346-AE5C-5F55198E85FE}"/>
              </a:ext>
            </a:extLst>
          </p:cNvPr>
          <p:cNvSpPr txBox="1"/>
          <p:nvPr/>
        </p:nvSpPr>
        <p:spPr>
          <a:xfrm>
            <a:off x="8718698" y="2586228"/>
            <a:ext cx="1055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04 PTBD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618543-DA53-A0DA-4B6E-4929131B4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521" y="4680337"/>
            <a:ext cx="2174680" cy="79180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B38CC06-721F-74AE-0885-8EC5C04B7685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65E0DEC-6C91-9912-1ECF-25ED17E2EB2B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607C09-79E1-EE14-44F3-67288F957749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69" name="Graphic 68" descr="World">
                <a:extLst>
                  <a:ext uri="{FF2B5EF4-FFF2-40B4-BE49-F238E27FC236}">
                    <a16:creationId xmlns:a16="http://schemas.microsoft.com/office/drawing/2014/main" id="{60F172ED-6196-AAF4-2F6E-D073DEF31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9C5E0A7-8282-419D-02BA-3B33B7E2FBB4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3EAA6B-60AE-F1BF-E8C2-445A5B5C32C3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67" name="Graphic 66" descr="Questions">
                <a:extLst>
                  <a:ext uri="{FF2B5EF4-FFF2-40B4-BE49-F238E27FC236}">
                    <a16:creationId xmlns:a16="http://schemas.microsoft.com/office/drawing/2014/main" id="{E6C663F5-4084-532D-3961-534055589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D71B81B-8C54-2193-2EB3-80B5D785244F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0C1783B-2B3C-F94D-9431-A62F8D196C73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E01105E-152C-B268-54AD-E1540F523EAC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41ACC25-2426-0F51-EF35-B06C95375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49269D-D02D-8BEB-5806-E881A330DCAD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0744CF-F773-6739-E00C-81BCCE4D9BB6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27" name="Picture 26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9DB4EF3C-98EE-0B73-0B5A-C2D9EBC79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92269CB-B3F3-0A5F-978F-C1E7DD6F5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">
                <a:extLst>
                  <a:ext uri="{FF2B5EF4-FFF2-40B4-BE49-F238E27FC236}">
                    <a16:creationId xmlns:a16="http://schemas.microsoft.com/office/drawing/2014/main" id="{F9924024-83AE-E386-01B8-16E37133B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6" name="Picture 25" descr="A blue and yellow logo&#10;&#10;Description automatically generated">
              <a:extLst>
                <a:ext uri="{FF2B5EF4-FFF2-40B4-BE49-F238E27FC236}">
                  <a16:creationId xmlns:a16="http://schemas.microsoft.com/office/drawing/2014/main" id="{4F8DA270-EABB-0E36-A7A3-39C5084F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5735D-0094-6BED-EBD7-D32DB07BB223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9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44E34B7-3C33-4C72-AA21-CDB6D1427E42}"/>
              </a:ext>
            </a:extLst>
          </p:cNvPr>
          <p:cNvSpPr/>
          <p:nvPr/>
        </p:nvSpPr>
        <p:spPr>
          <a:xfrm>
            <a:off x="-45269" y="-51231"/>
            <a:ext cx="12264428" cy="6440365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59D912-1D48-4ED4-B589-CBB732F7A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0"/>
          <a:stretch/>
        </p:blipFill>
        <p:spPr>
          <a:xfrm>
            <a:off x="5919785" y="832636"/>
            <a:ext cx="5362784" cy="6008985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Lokasi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B2978C-45AB-4D96-B485-5153F76F5AB4}"/>
              </a:ext>
            </a:extLst>
          </p:cNvPr>
          <p:cNvSpPr txBox="1"/>
          <p:nvPr/>
        </p:nvSpPr>
        <p:spPr>
          <a:xfrm>
            <a:off x="6645351" y="1065131"/>
            <a:ext cx="4235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err="1">
                <a:solidFill>
                  <a:srgbClr val="002A4A"/>
                </a:solidFill>
                <a:latin typeface="Raleway SemiBold" panose="020B0703030101060003" pitchFamily="34" charset="0"/>
              </a:rPr>
              <a:t>Direktorat</a:t>
            </a:r>
            <a:r>
              <a:rPr lang="en-US" sz="1800">
                <a:solidFill>
                  <a:srgbClr val="002A4A"/>
                </a:solidFill>
                <a:latin typeface="Raleway SemiBold" panose="020B0703030101060003" pitchFamily="34" charset="0"/>
              </a:rPr>
              <a:t> </a:t>
            </a:r>
            <a:r>
              <a:rPr lang="en-US" sz="1800" err="1">
                <a:solidFill>
                  <a:srgbClr val="002A4A"/>
                </a:solidFill>
                <a:latin typeface="Raleway SemiBold" panose="020B0703030101060003" pitchFamily="34" charset="0"/>
              </a:rPr>
              <a:t>Pengembangan</a:t>
            </a:r>
            <a:r>
              <a:rPr lang="en-US" sz="1800">
                <a:solidFill>
                  <a:srgbClr val="002A4A"/>
                </a:solidFill>
                <a:latin typeface="Raleway SemiBold" panose="020B0703030101060003" pitchFamily="34" charset="0"/>
              </a:rPr>
              <a:t> </a:t>
            </a:r>
            <a:r>
              <a:rPr lang="en-US" sz="1800" err="1">
                <a:solidFill>
                  <a:srgbClr val="002A4A"/>
                </a:solidFill>
                <a:latin typeface="Raleway SemiBold" panose="020B0703030101060003" pitchFamily="34" charset="0"/>
              </a:rPr>
              <a:t>Teknologi</a:t>
            </a:r>
            <a:endParaRPr lang="en-US" sz="1800">
              <a:solidFill>
                <a:srgbClr val="002A4A"/>
              </a:solidFill>
              <a:latin typeface="Raleway SemiBold" panose="020B0703030101060003" pitchFamily="34" charset="0"/>
            </a:endParaRPr>
          </a:p>
          <a:p>
            <a:pPr algn="ctr"/>
            <a:r>
              <a:rPr lang="en-US">
                <a:solidFill>
                  <a:srgbClr val="002A4A"/>
                </a:solidFill>
                <a:latin typeface="Raleway SemiBold" panose="020B0703030101060003" pitchFamily="34" charset="0"/>
              </a:rPr>
              <a:t>Dan </a:t>
            </a:r>
            <a:r>
              <a:rPr lang="en-US" sz="1800" err="1">
                <a:solidFill>
                  <a:srgbClr val="002A4A"/>
                </a:solidFill>
                <a:latin typeface="Raleway SemiBold" panose="020B0703030101060003" pitchFamily="34" charset="0"/>
              </a:rPr>
              <a:t>Sistem</a:t>
            </a:r>
            <a:r>
              <a:rPr lang="en-US" sz="1800">
                <a:solidFill>
                  <a:srgbClr val="002A4A"/>
                </a:solidFill>
                <a:latin typeface="Raleway SemiBold" panose="020B0703030101060003" pitchFamily="34" charset="0"/>
              </a:rPr>
              <a:t> Informasi</a:t>
            </a:r>
          </a:p>
          <a:p>
            <a:pPr algn="ctr"/>
            <a:endParaRPr lang="en-ID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DE083D-2CBC-4B4D-BF71-BD966F084818}"/>
              </a:ext>
            </a:extLst>
          </p:cNvPr>
          <p:cNvGrpSpPr/>
          <p:nvPr/>
        </p:nvGrpSpPr>
        <p:grpSpPr>
          <a:xfrm>
            <a:off x="1160100" y="1526796"/>
            <a:ext cx="6550185" cy="2308324"/>
            <a:chOff x="1000840" y="1676098"/>
            <a:chExt cx="6550185" cy="230832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DC5BD0F-8458-4C20-AB63-8C3BA5670F97}"/>
                </a:ext>
              </a:extLst>
            </p:cNvPr>
            <p:cNvSpPr/>
            <p:nvPr/>
          </p:nvSpPr>
          <p:spPr>
            <a:xfrm>
              <a:off x="1455025" y="1676098"/>
              <a:ext cx="6096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sz="2400">
                <a:solidFill>
                  <a:srgbClr val="002A4A"/>
                </a:solidFill>
                <a:latin typeface="Raleway SemiBold" panose="020B0703030101060003" pitchFamily="34" charset="0"/>
              </a:endParaRPr>
            </a:p>
            <a:p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Alamat:</a:t>
              </a:r>
            </a:p>
            <a:p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Gedung </a:t>
              </a:r>
              <a:r>
                <a:rPr lang="en-US" sz="2000" err="1">
                  <a:solidFill>
                    <a:srgbClr val="002A4A"/>
                  </a:solidFill>
                  <a:latin typeface="Raleway SemiBold" panose="020B0703030101060003" pitchFamily="34" charset="0"/>
                </a:rPr>
                <a:t>Riset</a:t>
              </a:r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 Center (RC) </a:t>
              </a:r>
              <a:r>
                <a:rPr lang="en-US" sz="2000" err="1">
                  <a:solidFill>
                    <a:srgbClr val="002A4A"/>
                  </a:solidFill>
                  <a:latin typeface="Raleway SemiBold" panose="020B0703030101060003" pitchFamily="34" charset="0"/>
                </a:rPr>
                <a:t>Lantai</a:t>
              </a:r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 4,</a:t>
              </a:r>
            </a:p>
            <a:p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Jalan Teknik Kimia ITS</a:t>
              </a:r>
            </a:p>
            <a:p>
              <a:endParaRPr lang="en-US" sz="2000">
                <a:solidFill>
                  <a:srgbClr val="002A4A"/>
                </a:solidFill>
                <a:latin typeface="Raleway SemiBold" panose="020B0703030101060003" pitchFamily="34" charset="0"/>
              </a:endParaRPr>
            </a:p>
            <a:p>
              <a:r>
                <a:rPr lang="en-US" sz="2000" err="1">
                  <a:solidFill>
                    <a:srgbClr val="002A4A"/>
                  </a:solidFill>
                  <a:latin typeface="Raleway SemiBold" panose="020B0703030101060003" pitchFamily="34" charset="0"/>
                </a:rPr>
                <a:t>Keluhan</a:t>
              </a:r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/</a:t>
              </a:r>
              <a:r>
                <a:rPr lang="en-US" sz="2000" err="1">
                  <a:solidFill>
                    <a:srgbClr val="002A4A"/>
                  </a:solidFill>
                  <a:latin typeface="Raleway SemiBold" panose="020B0703030101060003" pitchFamily="34" charset="0"/>
                </a:rPr>
                <a:t>Permintaan</a:t>
              </a:r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:</a:t>
              </a:r>
            </a:p>
            <a:p>
              <a:r>
                <a:rPr lang="en-US" sz="2000">
                  <a:solidFill>
                    <a:srgbClr val="002A4A"/>
                  </a:solidFill>
                  <a:latin typeface="Raleway SemiBold" panose="020B0703030101060003" pitchFamily="34" charset="0"/>
                </a:rPr>
                <a:t>servicedesk.its.ac.id</a:t>
              </a:r>
            </a:p>
          </p:txBody>
        </p:sp>
        <p:pic>
          <p:nvPicPr>
            <p:cNvPr id="56" name="Graphic 55" descr="Questions">
              <a:extLst>
                <a:ext uri="{FF2B5EF4-FFF2-40B4-BE49-F238E27FC236}">
                  <a16:creationId xmlns:a16="http://schemas.microsoft.com/office/drawing/2014/main" id="{834720C5-DEA9-4A15-80A0-3B86A8BE0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8511" y="3325291"/>
              <a:ext cx="323343" cy="323343"/>
            </a:xfrm>
            <a:prstGeom prst="rect">
              <a:avLst/>
            </a:prstGeom>
          </p:spPr>
        </p:pic>
        <p:pic>
          <p:nvPicPr>
            <p:cNvPr id="16" name="Graphic 15" descr="Marker with solid fill">
              <a:extLst>
                <a:ext uri="{FF2B5EF4-FFF2-40B4-BE49-F238E27FC236}">
                  <a16:creationId xmlns:a16="http://schemas.microsoft.com/office/drawing/2014/main" id="{4FED1903-B58C-499C-B658-CA34E016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0840" y="2069893"/>
              <a:ext cx="400378" cy="40037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5A24DC-183B-8FC4-C593-6C9E4ECCD3CE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DE52D4-4DB8-8803-6042-E9C9C81F8FA3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109303A-2B0E-1FE7-12F9-F2FD7D651A6A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36" name="Graphic 35" descr="World">
                <a:extLst>
                  <a:ext uri="{FF2B5EF4-FFF2-40B4-BE49-F238E27FC236}">
                    <a16:creationId xmlns:a16="http://schemas.microsoft.com/office/drawing/2014/main" id="{05241E0E-9128-EAF7-5D36-0883D1E95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AF0D79-1A9A-AFB8-65B9-D91A5491A0D0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242978-4A7C-1134-FA60-E5293E85D85B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34" name="Graphic 33" descr="Questions">
                <a:extLst>
                  <a:ext uri="{FF2B5EF4-FFF2-40B4-BE49-F238E27FC236}">
                    <a16:creationId xmlns:a16="http://schemas.microsoft.com/office/drawing/2014/main" id="{DD2AF0A1-3237-FE42-74F3-4C5FE9F5E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13483A7-A0C1-B84E-CF42-D5ED41766857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E3256CB-214E-CB10-D0C4-CC3A0AB8D149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3CAA92F-807B-7D34-8271-171F02DDECE4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27B74C0-9AC2-AC40-51DE-4E3A215FC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EB40E8-032E-3B8F-141F-EB87490847C8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7944DB-F5B3-B6BB-AAF3-AA0FB51BA9BD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13" name="Picture 12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0CC55E38-C6FE-0AD9-65AA-299BAAF88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48E8112-8E11-39CD-41C4-6FD7AD6B8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">
                <a:extLst>
                  <a:ext uri="{FF2B5EF4-FFF2-40B4-BE49-F238E27FC236}">
                    <a16:creationId xmlns:a16="http://schemas.microsoft.com/office/drawing/2014/main" id="{0FE9C750-8ACA-6716-33B1-E56BEBF04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42445FA1-42B3-9690-79C4-0DCA17F8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45C534-C766-101B-FEFB-9846C69DA8FF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8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2E6B77-4F33-4909-967A-8C0310A7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1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Media Informasi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6987C2-E20E-4EDD-8C84-D204B72C0454}"/>
              </a:ext>
            </a:extLst>
          </p:cNvPr>
          <p:cNvGrpSpPr/>
          <p:nvPr/>
        </p:nvGrpSpPr>
        <p:grpSpPr>
          <a:xfrm>
            <a:off x="-877581" y="2729983"/>
            <a:ext cx="3672689" cy="3672689"/>
            <a:chOff x="753819" y="2742104"/>
            <a:chExt cx="3672689" cy="3672689"/>
          </a:xfrm>
        </p:grpSpPr>
        <p:pic>
          <p:nvPicPr>
            <p:cNvPr id="17" name="Picture 16" descr="A picture containing text, electronics, parking, meter&#10;&#10;Description automatically generated">
              <a:extLst>
                <a:ext uri="{FF2B5EF4-FFF2-40B4-BE49-F238E27FC236}">
                  <a16:creationId xmlns:a16="http://schemas.microsoft.com/office/drawing/2014/main" id="{DCFECEF0-9484-48AD-AFC7-5A021FC5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19" y="2742104"/>
              <a:ext cx="3672689" cy="367268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D3F28F-5C07-4E6B-A697-008A9FCC51B9}"/>
                </a:ext>
              </a:extLst>
            </p:cNvPr>
            <p:cNvSpPr txBox="1"/>
            <p:nvPr/>
          </p:nvSpPr>
          <p:spPr>
            <a:xfrm>
              <a:off x="1715307" y="2838806"/>
              <a:ext cx="1760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Instagram: </a:t>
              </a:r>
              <a:r>
                <a:rPr lang="en-US" sz="1600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itsdptsi</a:t>
              </a:r>
              <a:endParaRPr lang="en-ID" sz="1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2F37582-9780-47AA-8B57-6D10CDEB5507}"/>
              </a:ext>
            </a:extLst>
          </p:cNvPr>
          <p:cNvGrpSpPr/>
          <p:nvPr/>
        </p:nvGrpSpPr>
        <p:grpSpPr>
          <a:xfrm>
            <a:off x="2090885" y="2436420"/>
            <a:ext cx="1755609" cy="3572145"/>
            <a:chOff x="3722285" y="2448541"/>
            <a:chExt cx="1755609" cy="3572145"/>
          </a:xfrm>
        </p:grpSpPr>
        <p:pic>
          <p:nvPicPr>
            <p:cNvPr id="15" name="Picture 1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C14872F8-0DB8-4F70-804D-42A23BF7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2" y="2822690"/>
              <a:ext cx="1630076" cy="319799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9BA29DD-5B99-436C-BE77-6F172815FB6F}"/>
                </a:ext>
              </a:extLst>
            </p:cNvPr>
            <p:cNvSpPr txBox="1"/>
            <p:nvPr/>
          </p:nvSpPr>
          <p:spPr>
            <a:xfrm>
              <a:off x="3722285" y="2448541"/>
              <a:ext cx="17556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Twitter: @ITSdptsi</a:t>
              </a:r>
              <a:endParaRPr lang="en-ID" sz="1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6A158F8-A2DA-406D-9449-016CB0A5B4C7}"/>
              </a:ext>
            </a:extLst>
          </p:cNvPr>
          <p:cNvGrpSpPr/>
          <p:nvPr/>
        </p:nvGrpSpPr>
        <p:grpSpPr>
          <a:xfrm>
            <a:off x="6528316" y="1567859"/>
            <a:ext cx="5234291" cy="4544484"/>
            <a:chOff x="6032414" y="1287555"/>
            <a:chExt cx="5538217" cy="4808357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B078CC5-10E1-4EF0-AE2F-628517C2E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414" y="1671382"/>
              <a:ext cx="5538217" cy="442453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2F2207F-46E8-4E2C-9C81-3DD61C828624}"/>
                </a:ext>
              </a:extLst>
            </p:cNvPr>
            <p:cNvSpPr txBox="1"/>
            <p:nvPr/>
          </p:nvSpPr>
          <p:spPr>
            <a:xfrm>
              <a:off x="7485220" y="1287555"/>
              <a:ext cx="2651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Website: www.its.ac.id/dptsi</a:t>
              </a:r>
              <a:endParaRPr lang="en-ID" sz="1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1CFA2-F9EA-9AB6-ABD5-B6371DB7E29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40F30-7F10-5EC6-0DDF-40F219B4BBF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4F8DEF-DBD4-29E2-CBF1-BD59F9E98D9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30" name="Graphic 29" descr="World">
                <a:extLst>
                  <a:ext uri="{FF2B5EF4-FFF2-40B4-BE49-F238E27FC236}">
                    <a16:creationId xmlns:a16="http://schemas.microsoft.com/office/drawing/2014/main" id="{5A155A5F-353B-4DE6-2EAA-57994AC7F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CF8BA-9E9E-E7DE-53AF-83286E31AB9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0330E3-528F-4F18-B338-15FD127E172A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8" name="Graphic 27" descr="Questions">
                <a:extLst>
                  <a:ext uri="{FF2B5EF4-FFF2-40B4-BE49-F238E27FC236}">
                    <a16:creationId xmlns:a16="http://schemas.microsoft.com/office/drawing/2014/main" id="{ED440C5E-E578-E7BD-588E-519D29CEA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957CE-310F-358A-AB71-8BAA33FFE367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6F0423-8D7D-0F32-D1FB-AA456026CCB1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5FED2-4222-3F44-8E5C-B098A580AB3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D74A61B-01EF-FA44-6918-A0B379E77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A2EC87-A6C4-E67C-5B4C-4165E2715516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BC2DD5-8A21-B48C-218F-2DA1AB10CC6A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5" name="Picture 34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C5ADE552-0A62-42C8-B5FC-538DB5CC6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51F2319C-EB5E-8181-D431-1C74AC260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7" name="Picture 36" descr="Logo&#10;&#10;Description automatically generated">
                <a:extLst>
                  <a:ext uri="{FF2B5EF4-FFF2-40B4-BE49-F238E27FC236}">
                    <a16:creationId xmlns:a16="http://schemas.microsoft.com/office/drawing/2014/main" id="{1A7E1E4B-BDCB-59BA-1119-A2B769DD3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34" name="Picture 33" descr="A blue and yellow logo&#10;&#10;Description automatically generated">
              <a:extLst>
                <a:ext uri="{FF2B5EF4-FFF2-40B4-BE49-F238E27FC236}">
                  <a16:creationId xmlns:a16="http://schemas.microsoft.com/office/drawing/2014/main" id="{57C5F8E1-2425-B77A-8541-3FCC7C17E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663288-D32D-3D2B-63D8-687891609FC6}"/>
              </a:ext>
            </a:extLst>
          </p:cNvPr>
          <p:cNvGrpSpPr/>
          <p:nvPr/>
        </p:nvGrpSpPr>
        <p:grpSpPr>
          <a:xfrm>
            <a:off x="4294608" y="2433357"/>
            <a:ext cx="1911226" cy="3571747"/>
            <a:chOff x="3803838" y="2448939"/>
            <a:chExt cx="1655950" cy="3571747"/>
          </a:xfrm>
        </p:grpSpPr>
        <p:pic>
          <p:nvPicPr>
            <p:cNvPr id="3" name="Picture 2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A8B1436-04F8-66A8-7ACA-484CBCE6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2" y="2822690"/>
              <a:ext cx="1630076" cy="31979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D2CE30-B20F-75D5-4030-3561E45E59D0}"/>
                </a:ext>
              </a:extLst>
            </p:cNvPr>
            <p:cNvSpPr txBox="1"/>
            <p:nvPr/>
          </p:nvSpPr>
          <p:spPr>
            <a:xfrm>
              <a:off x="3803838" y="2448939"/>
              <a:ext cx="1562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YouTube: DPTSI ITS</a:t>
              </a:r>
              <a:endParaRPr lang="en-ID" sz="1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A922E9-944C-F349-F16E-58953A5FF6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/>
          <a:stretch/>
        </p:blipFill>
        <p:spPr>
          <a:xfrm>
            <a:off x="4418066" y="2891781"/>
            <a:ext cx="1583590" cy="2921629"/>
          </a:xfrm>
          <a:prstGeom prst="roundRect">
            <a:avLst>
              <a:gd name="adj" fmla="val 100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735C5-45E4-3107-C5D7-EED50297FCB1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1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2E6B77-4F33-4909-967A-8C0310A7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1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>
                <a:solidFill>
                  <a:srgbClr val="002A4A"/>
                </a:solidFill>
                <a:latin typeface="Raleway ExtraBold" panose="020B0903030101060003" pitchFamily="34" charset="0"/>
              </a:rPr>
              <a:t> Internet ITS</a:t>
            </a:r>
            <a:endParaRPr lang="x-none" sz="320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1CFA2-F9EA-9AB6-ABD5-B6371DB7E29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40F30-7F10-5EC6-0DDF-40F219B4BBF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4F8DEF-DBD4-29E2-CBF1-BD59F9E98D9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30" name="Graphic 29" descr="World">
                <a:extLst>
                  <a:ext uri="{FF2B5EF4-FFF2-40B4-BE49-F238E27FC236}">
                    <a16:creationId xmlns:a16="http://schemas.microsoft.com/office/drawing/2014/main" id="{5A155A5F-353B-4DE6-2EAA-57994AC7F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CF8BA-9E9E-E7DE-53AF-83286E31AB9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0330E3-528F-4F18-B338-15FD127E172A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8" name="Graphic 27" descr="Questions">
                <a:extLst>
                  <a:ext uri="{FF2B5EF4-FFF2-40B4-BE49-F238E27FC236}">
                    <a16:creationId xmlns:a16="http://schemas.microsoft.com/office/drawing/2014/main" id="{ED440C5E-E578-E7BD-588E-519D29CEA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957CE-310F-358A-AB71-8BAA33FFE367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6F0423-8D7D-0F32-D1FB-AA456026CCB1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5FED2-4222-3F44-8E5C-B098A580AB3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D74A61B-01EF-FA44-6918-A0B379E77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456D71-B716-3D80-DD31-228285B3B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1738" y="1894701"/>
            <a:ext cx="3333921" cy="3733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8E016-BCA8-B67A-4A42-82441A39DE89}"/>
              </a:ext>
            </a:extLst>
          </p:cNvPr>
          <p:cNvSpPr txBox="1"/>
          <p:nvPr/>
        </p:nvSpPr>
        <p:spPr>
          <a:xfrm>
            <a:off x="692020" y="2277653"/>
            <a:ext cx="5041883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Untuk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mengakses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jaringan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ITS,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silahkan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pilih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WIFI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nama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ITS-WIFI(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angka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), dan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masukkan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password: </a:t>
            </a:r>
            <a:r>
              <a:rPr lang="en-US" sz="2800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itssurabaya</a:t>
            </a:r>
            <a:endParaRPr lang="en-US" sz="28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Masuk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ke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  <a:hlinkClick r:id="rId9" action="ppaction://hlinkfile"/>
              </a:rPr>
              <a:t>its.id/internet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lalu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pilih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Akses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Internet Personal</a:t>
            </a:r>
            <a:endParaRPr lang="en-US" sz="20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51F82-9A56-E0C6-6005-A98EA20C12A2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9DE0BC-4DEE-872A-27F1-D1948E90DF5B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2" name="Picture 3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C5A47E5E-19DF-BB36-F169-574187477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86F3D757-F24D-8CFC-2B6A-4F1FAC28B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4" name="Picture 33" descr="Logo&#10;&#10;Description automatically generated">
                <a:extLst>
                  <a:ext uri="{FF2B5EF4-FFF2-40B4-BE49-F238E27FC236}">
                    <a16:creationId xmlns:a16="http://schemas.microsoft.com/office/drawing/2014/main" id="{9EB07A99-424C-CF28-1EAC-DD4796CF5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1" name="Picture 20" descr="A blue and yellow logo&#10;&#10;Description automatically generated">
              <a:extLst>
                <a:ext uri="{FF2B5EF4-FFF2-40B4-BE49-F238E27FC236}">
                  <a16:creationId xmlns:a16="http://schemas.microsoft.com/office/drawing/2014/main" id="{51FBEBAB-016B-AFEC-C2C4-A899D028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9B72EE-6DEE-3652-2287-D5C8075F0D1D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7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2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2E6B77-4F33-4909-967A-8C0310A7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1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Eduroam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1CFA2-F9EA-9AB6-ABD5-B6371DB7E29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40F30-7F10-5EC6-0DDF-40F219B4BBF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4F8DEF-DBD4-29E2-CBF1-BD59F9E98D9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30" name="Graphic 29" descr="World">
                <a:extLst>
                  <a:ext uri="{FF2B5EF4-FFF2-40B4-BE49-F238E27FC236}">
                    <a16:creationId xmlns:a16="http://schemas.microsoft.com/office/drawing/2014/main" id="{5A155A5F-353B-4DE6-2EAA-57994AC7F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CF8BA-9E9E-E7DE-53AF-83286E31AB9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0330E3-528F-4F18-B338-15FD127E172A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8" name="Graphic 27" descr="Questions">
                <a:extLst>
                  <a:ext uri="{FF2B5EF4-FFF2-40B4-BE49-F238E27FC236}">
                    <a16:creationId xmlns:a16="http://schemas.microsoft.com/office/drawing/2014/main" id="{ED440C5E-E578-E7BD-588E-519D29CEA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957CE-310F-358A-AB71-8BAA33FFE367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6F0423-8D7D-0F32-D1FB-AA456026CCB1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5FED2-4222-3F44-8E5C-B098A580AB3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D74A61B-01EF-FA44-6918-A0B379E77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108E016-BCA8-B67A-4A42-82441A39DE89}"/>
              </a:ext>
            </a:extLst>
          </p:cNvPr>
          <p:cNvSpPr txBox="1"/>
          <p:nvPr/>
        </p:nvSpPr>
        <p:spPr>
          <a:xfrm>
            <a:off x="714453" y="1843384"/>
            <a:ext cx="5041883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Saat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ini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ITS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sudah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tersedia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layanan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Eduroam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Layanan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ini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merupakan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layanan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nirkabel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(Wi-Fi) yang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berlaku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secara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global di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lingkungan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perguruan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tinggi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lembaga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riset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Mahasiswa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mencari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eduroam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daftar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tampilan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Wi-Fi yang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tersedia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i="1" dirty="0">
                <a:solidFill>
                  <a:schemeClr val="tx1"/>
                </a:solidFill>
                <a:latin typeface="Gill Sans MT" panose="020B0502020104020203" pitchFamily="34" charset="0"/>
              </a:rPr>
              <a:t>sign in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menggunakan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Gill Sans MT" panose="020B0502020104020203" pitchFamily="34" charset="0"/>
              </a:rPr>
              <a:t>email ITS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1" dirty="0">
                <a:solidFill>
                  <a:schemeClr val="tx1"/>
                </a:solidFill>
                <a:latin typeface="Gill Sans MT" panose="020B0502020104020203" pitchFamily="34" charset="0"/>
              </a:rPr>
              <a:t>password </a:t>
            </a:r>
            <a:r>
              <a:rPr lang="en-US" sz="2000" b="1" i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myITS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. </a:t>
            </a:r>
          </a:p>
          <a:p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Panduan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selengkapnya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dilihat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link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berikut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:</a:t>
            </a:r>
          </a:p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  <a:hlinkClick r:id="rId8" action="ppaction://hlinkfile"/>
              </a:rPr>
              <a:t>its.id/</a:t>
            </a:r>
            <a:r>
              <a:rPr lang="en-US" sz="2000" b="1" dirty="0" err="1">
                <a:solidFill>
                  <a:schemeClr val="tx1"/>
                </a:solidFill>
                <a:latin typeface="Gill Sans MT" panose="020B0502020104020203" pitchFamily="34" charset="0"/>
                <a:hlinkClick r:id="rId8" action="ppaction://hlinkfile"/>
              </a:rPr>
              <a:t>PanduanKoneksiEduroam</a:t>
            </a:r>
            <a:endParaRPr lang="en-US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51F82-9A56-E0C6-6005-A98EA20C12A2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9DE0BC-4DEE-872A-27F1-D1948E90DF5B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2" name="Picture 3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C5A47E5E-19DF-BB36-F169-574187477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86F3D757-F24D-8CFC-2B6A-4F1FAC28B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4" name="Picture 33" descr="Logo&#10;&#10;Description automatically generated">
                <a:extLst>
                  <a:ext uri="{FF2B5EF4-FFF2-40B4-BE49-F238E27FC236}">
                    <a16:creationId xmlns:a16="http://schemas.microsoft.com/office/drawing/2014/main" id="{9EB07A99-424C-CF28-1EAC-DD4796CF5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1" name="Picture 20" descr="A blue and yellow logo&#10;&#10;Description automatically generated">
              <a:extLst>
                <a:ext uri="{FF2B5EF4-FFF2-40B4-BE49-F238E27FC236}">
                  <a16:creationId xmlns:a16="http://schemas.microsoft.com/office/drawing/2014/main" id="{51FBEBAB-016B-AFEC-C2C4-A899D028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5A83CB6-62E4-D977-E1D8-B25A76DA96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09" y="1523565"/>
            <a:ext cx="3648407" cy="4105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D50479-DD15-E519-FF74-15BE093E6170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8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6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2E6B77-4F33-4909-967A-8C0310A7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16" y="1118621"/>
            <a:ext cx="8624619" cy="5749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A61A36FA-CC35-4688-8048-72315A999120}"/>
              </a:ext>
            </a:extLst>
          </p:cNvPr>
          <p:cNvSpPr txBox="1">
            <a:spLocks/>
          </p:cNvSpPr>
          <p:nvPr/>
        </p:nvSpPr>
        <p:spPr>
          <a:xfrm>
            <a:off x="186285" y="641640"/>
            <a:ext cx="6098221" cy="986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Akses</a:t>
            </a:r>
            <a:r>
              <a:rPr lang="en-US" sz="3200" dirty="0">
                <a:solidFill>
                  <a:srgbClr val="002A4A"/>
                </a:solidFill>
                <a:latin typeface="Raleway ExtraBold" panose="020B0903030101060003" pitchFamily="34" charset="0"/>
              </a:rPr>
              <a:t> </a:t>
            </a:r>
            <a:r>
              <a:rPr lang="en-US" sz="3200" dirty="0" err="1">
                <a:solidFill>
                  <a:srgbClr val="002A4A"/>
                </a:solidFill>
                <a:latin typeface="Raleway ExtraBold" panose="020B0903030101060003" pitchFamily="34" charset="0"/>
              </a:rPr>
              <a:t>myITS-WiFi</a:t>
            </a:r>
            <a:endParaRPr lang="x-none" sz="3200" dirty="0">
              <a:solidFill>
                <a:srgbClr val="002A4A"/>
              </a:solidFill>
              <a:latin typeface="Raleway ExtraBold" panose="020B09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4BB55-CF70-4B51-923C-76B236AC175E}"/>
              </a:ext>
            </a:extLst>
          </p:cNvPr>
          <p:cNvSpPr/>
          <p:nvPr/>
        </p:nvSpPr>
        <p:spPr>
          <a:xfrm>
            <a:off x="0" y="1110232"/>
            <a:ext cx="167780" cy="416564"/>
          </a:xfrm>
          <a:prstGeom prst="rect">
            <a:avLst/>
          </a:prstGeom>
          <a:solidFill>
            <a:srgbClr val="002A4A"/>
          </a:solidFill>
          <a:ln>
            <a:solidFill>
              <a:srgbClr val="002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1CFA2-F9EA-9AB6-ABD5-B6371DB7E296}"/>
              </a:ext>
            </a:extLst>
          </p:cNvPr>
          <p:cNvGrpSpPr/>
          <p:nvPr/>
        </p:nvGrpSpPr>
        <p:grpSpPr>
          <a:xfrm>
            <a:off x="0" y="6414052"/>
            <a:ext cx="12192000" cy="443948"/>
            <a:chOff x="0" y="6414052"/>
            <a:chExt cx="12192000" cy="44394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C40F30-7F10-5EC6-0DDF-40F219B4BBFF}"/>
                </a:ext>
              </a:extLst>
            </p:cNvPr>
            <p:cNvSpPr/>
            <p:nvPr/>
          </p:nvSpPr>
          <p:spPr>
            <a:xfrm>
              <a:off x="0" y="6414052"/>
              <a:ext cx="12192000" cy="443948"/>
            </a:xfrm>
            <a:prstGeom prst="rect">
              <a:avLst/>
            </a:prstGeom>
            <a:solidFill>
              <a:srgbClr val="092B4A"/>
            </a:solidFill>
            <a:ln>
              <a:solidFill>
                <a:srgbClr val="092B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4F8DEF-DBD4-29E2-CBF1-BD59F9E98D9B}"/>
                </a:ext>
              </a:extLst>
            </p:cNvPr>
            <p:cNvGrpSpPr/>
            <p:nvPr/>
          </p:nvGrpSpPr>
          <p:grpSpPr>
            <a:xfrm>
              <a:off x="285750" y="6427367"/>
              <a:ext cx="1804032" cy="387989"/>
              <a:chOff x="285750" y="6427367"/>
              <a:chExt cx="1804032" cy="387989"/>
            </a:xfrm>
          </p:grpSpPr>
          <p:pic>
            <p:nvPicPr>
              <p:cNvPr id="30" name="Graphic 29" descr="World">
                <a:extLst>
                  <a:ext uri="{FF2B5EF4-FFF2-40B4-BE49-F238E27FC236}">
                    <a16:creationId xmlns:a16="http://schemas.microsoft.com/office/drawing/2014/main" id="{5A155A5F-353B-4DE6-2EAA-57994AC7F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5750" y="6427367"/>
                <a:ext cx="393602" cy="3879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8CF8BA-9E9E-E7DE-53AF-83286E31AB93}"/>
                  </a:ext>
                </a:extLst>
              </p:cNvPr>
              <p:cNvSpPr txBox="1"/>
              <p:nvPr/>
            </p:nvSpPr>
            <p:spPr>
              <a:xfrm>
                <a:off x="632032" y="6474867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www.its.ac.id/dptsi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0330E3-528F-4F18-B338-15FD127E172A}"/>
                </a:ext>
              </a:extLst>
            </p:cNvPr>
            <p:cNvGrpSpPr/>
            <p:nvPr/>
          </p:nvGrpSpPr>
          <p:grpSpPr>
            <a:xfrm>
              <a:off x="2089782" y="6444008"/>
              <a:ext cx="1756712" cy="346282"/>
              <a:chOff x="2089782" y="6434483"/>
              <a:chExt cx="1756712" cy="346282"/>
            </a:xfrm>
          </p:grpSpPr>
          <p:pic>
            <p:nvPicPr>
              <p:cNvPr id="28" name="Graphic 27" descr="Questions">
                <a:extLst>
                  <a:ext uri="{FF2B5EF4-FFF2-40B4-BE49-F238E27FC236}">
                    <a16:creationId xmlns:a16="http://schemas.microsoft.com/office/drawing/2014/main" id="{ED440C5E-E578-E7BD-588E-519D29CEA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89782" y="6434483"/>
                <a:ext cx="346282" cy="346282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3957CE-310F-358A-AB71-8BAA33FFE367}"/>
                  </a:ext>
                </a:extLst>
              </p:cNvPr>
              <p:cNvSpPr txBox="1"/>
              <p:nvPr/>
            </p:nvSpPr>
            <p:spPr>
              <a:xfrm>
                <a:off x="2388744" y="6492386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Servicedesk.its.ac.id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6F0423-8D7D-0F32-D1FB-AA456026CCB1}"/>
                </a:ext>
              </a:extLst>
            </p:cNvPr>
            <p:cNvGrpSpPr/>
            <p:nvPr/>
          </p:nvGrpSpPr>
          <p:grpSpPr>
            <a:xfrm>
              <a:off x="3931679" y="6470909"/>
              <a:ext cx="1756712" cy="325864"/>
              <a:chOff x="3931679" y="6470909"/>
              <a:chExt cx="1756712" cy="32586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35FED2-4222-3F44-8E5C-B098A580AB38}"/>
                  </a:ext>
                </a:extLst>
              </p:cNvPr>
              <p:cNvSpPr txBox="1"/>
              <p:nvPr/>
            </p:nvSpPr>
            <p:spPr>
              <a:xfrm>
                <a:off x="4230641" y="6482861"/>
                <a:ext cx="1457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1200">
                    <a:solidFill>
                      <a:schemeClr val="bg1"/>
                    </a:solidFill>
                  </a:rPr>
                  <a:t>@</a:t>
                </a:r>
                <a:r>
                  <a:rPr lang="id-ID" sz="1200" err="1">
                    <a:solidFill>
                      <a:schemeClr val="bg1"/>
                    </a:solidFill>
                  </a:rPr>
                  <a:t>itsdptsi</a:t>
                </a:r>
                <a:endParaRPr lang="id-ID" sz="1200">
                  <a:solidFill>
                    <a:schemeClr val="bg1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D74A61B-01EF-FA44-6918-A0B379E77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679" y="6470909"/>
                <a:ext cx="333623" cy="325864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108E016-BCA8-B67A-4A42-82441A39DE89}"/>
              </a:ext>
            </a:extLst>
          </p:cNvPr>
          <p:cNvSpPr txBox="1"/>
          <p:nvPr/>
        </p:nvSpPr>
        <p:spPr>
          <a:xfrm>
            <a:off x="595567" y="1903718"/>
            <a:ext cx="4287330" cy="3477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Selain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Eduroam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, ITS juga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memiliki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layanan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akses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Wi-Fi ITS. Jika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ditemukan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stiker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seperti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gambar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samping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maka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myITS-WiFi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tersedia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lokasi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Anda.</a:t>
            </a:r>
          </a:p>
          <a:p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Akses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masuk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myITS-WiFi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menggunakan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Gill Sans MT" panose="020B0502020104020203" pitchFamily="34" charset="0"/>
              </a:rPr>
              <a:t>email ITS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1" dirty="0">
                <a:solidFill>
                  <a:schemeClr val="tx1"/>
                </a:solidFill>
                <a:latin typeface="Gill Sans MT" panose="020B0502020104020203" pitchFamily="34" charset="0"/>
              </a:rPr>
              <a:t>password </a:t>
            </a:r>
            <a:r>
              <a:rPr lang="en-US" sz="2000" b="1" i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myITS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Panduan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selengkapnya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dilihat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di link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berikut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:</a:t>
            </a:r>
          </a:p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  <a:hlinkClick r:id="rId8"/>
              </a:rPr>
              <a:t>its.id/</a:t>
            </a:r>
            <a:r>
              <a:rPr lang="en-US" sz="2000" b="1" dirty="0" err="1">
                <a:solidFill>
                  <a:schemeClr val="tx1"/>
                </a:solidFill>
                <a:latin typeface="Gill Sans MT" panose="020B0502020104020203" pitchFamily="34" charset="0"/>
                <a:hlinkClick r:id="rId8"/>
              </a:rPr>
              <a:t>PanduanKoneksimyITS-WiFi</a:t>
            </a:r>
            <a:endParaRPr lang="en-US" sz="20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51F82-9A56-E0C6-6005-A98EA20C12A2}"/>
              </a:ext>
            </a:extLst>
          </p:cNvPr>
          <p:cNvGrpSpPr/>
          <p:nvPr/>
        </p:nvGrpSpPr>
        <p:grpSpPr>
          <a:xfrm>
            <a:off x="3968414" y="61638"/>
            <a:ext cx="4559122" cy="984947"/>
            <a:chOff x="3917614" y="61638"/>
            <a:chExt cx="4559122" cy="9849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9DE0BC-4DEE-872A-27F1-D1948E90DF5B}"/>
                </a:ext>
              </a:extLst>
            </p:cNvPr>
            <p:cNvGrpSpPr/>
            <p:nvPr/>
          </p:nvGrpSpPr>
          <p:grpSpPr>
            <a:xfrm>
              <a:off x="3917614" y="237392"/>
              <a:ext cx="2970522" cy="581583"/>
              <a:chOff x="8476897" y="196746"/>
              <a:chExt cx="5050721" cy="988855"/>
            </a:xfrm>
          </p:grpSpPr>
          <p:pic>
            <p:nvPicPr>
              <p:cNvPr id="32" name="Picture 31" descr="A picture containing text, vector graphics, sign&#10;&#10;Description automatically generated">
                <a:extLst>
                  <a:ext uri="{FF2B5EF4-FFF2-40B4-BE49-F238E27FC236}">
                    <a16:creationId xmlns:a16="http://schemas.microsoft.com/office/drawing/2014/main" id="{C5A47E5E-19DF-BB36-F169-574187477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552" y="328001"/>
                <a:ext cx="726346" cy="72634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86F3D757-F24D-8CFC-2B6A-4F1FAC28B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6897" y="196746"/>
                <a:ext cx="2209047" cy="988855"/>
              </a:xfrm>
              <a:prstGeom prst="rect">
                <a:avLst/>
              </a:prstGeom>
            </p:spPr>
          </p:pic>
          <p:pic>
            <p:nvPicPr>
              <p:cNvPr id="34" name="Picture 33" descr="Logo&#10;&#10;Description automatically generated">
                <a:extLst>
                  <a:ext uri="{FF2B5EF4-FFF2-40B4-BE49-F238E27FC236}">
                    <a16:creationId xmlns:a16="http://schemas.microsoft.com/office/drawing/2014/main" id="{9EB07A99-424C-CF28-1EAC-DD4796CF5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60250" y="328001"/>
                <a:ext cx="1467368" cy="814518"/>
              </a:xfrm>
              <a:prstGeom prst="rect">
                <a:avLst/>
              </a:prstGeom>
            </p:spPr>
          </p:pic>
        </p:grpSp>
        <p:pic>
          <p:nvPicPr>
            <p:cNvPr id="21" name="Picture 20" descr="A blue and yellow logo&#10;&#10;Description automatically generated">
              <a:extLst>
                <a:ext uri="{FF2B5EF4-FFF2-40B4-BE49-F238E27FC236}">
                  <a16:creationId xmlns:a16="http://schemas.microsoft.com/office/drawing/2014/main" id="{51FBEBAB-016B-AFEC-C2C4-A899D028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117" y="61638"/>
              <a:ext cx="1682619" cy="984947"/>
            </a:xfrm>
            <a:prstGeom prst="rect">
              <a:avLst/>
            </a:prstGeom>
          </p:spPr>
        </p:pic>
      </p:grpSp>
      <p:pic>
        <p:nvPicPr>
          <p:cNvPr id="5" name="Picture 4" descr="A blue and white card with a wifi symbol&#10;&#10;Description automatically generated">
            <a:extLst>
              <a:ext uri="{FF2B5EF4-FFF2-40B4-BE49-F238E27FC236}">
                <a16:creationId xmlns:a16="http://schemas.microsoft.com/office/drawing/2014/main" id="{BEFDFB88-739E-C865-6946-3D7C925B6D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5" y="1772584"/>
            <a:ext cx="2717081" cy="3856452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81948E5-4674-C9D0-AF5E-3ACF7AF12B5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5994" r="2361" b="3526"/>
          <a:stretch/>
        </p:blipFill>
        <p:spPr>
          <a:xfrm>
            <a:off x="8257014" y="1957591"/>
            <a:ext cx="3232460" cy="3617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A8BB2-08FC-166A-1D69-DE3358CCEFFA}"/>
              </a:ext>
            </a:extLst>
          </p:cNvPr>
          <p:cNvSpPr txBox="1"/>
          <p:nvPr/>
        </p:nvSpPr>
        <p:spPr>
          <a:xfrm>
            <a:off x="11836866" y="6495341"/>
            <a:ext cx="35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66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E6B6EE7A5A8ABB4AAEB9D8A462D679C8" ma:contentTypeVersion="18" ma:contentTypeDescription="Buat sebuah dokumen baru." ma:contentTypeScope="" ma:versionID="341e1a92528d4d9f1a0b3b9e3427d07e">
  <xsd:schema xmlns:xsd="http://www.w3.org/2001/XMLSchema" xmlns:xs="http://www.w3.org/2001/XMLSchema" xmlns:p="http://schemas.microsoft.com/office/2006/metadata/properties" xmlns:ns2="fc6dda1a-dff3-4998-bb82-aaf810eef327" xmlns:ns3="04257d66-381e-4234-9782-5ec1bd2a956d" targetNamespace="http://schemas.microsoft.com/office/2006/metadata/properties" ma:root="true" ma:fieldsID="ac59bc6f92b27b33f66a81ff4ae65ce7" ns2:_="" ns3:_="">
    <xsd:import namespace="fc6dda1a-dff3-4998-bb82-aaf810eef327"/>
    <xsd:import namespace="04257d66-381e-4234-9782-5ec1bd2a9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dda1a-dff3-4998-bb82-aaf810eef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 Gambar" ma:readOnly="false" ma:fieldId="{5cf76f15-5ced-4ddc-b409-7134ff3c332f}" ma:taxonomyMulti="true" ma:sspId="2c341d83-ad40-4bf4-9c06-e9132af74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57d66-381e-4234-9782-5ec1bd2a956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19d7c0b-e314-4caa-b6b8-216ca5c6209f}" ma:internalName="TaxCatchAll" ma:showField="CatchAllData" ma:web="04257d66-381e-4234-9782-5ec1bd2a9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6dda1a-dff3-4998-bb82-aaf810eef327">
      <Terms xmlns="http://schemas.microsoft.com/office/infopath/2007/PartnerControls"/>
    </lcf76f155ced4ddcb4097134ff3c332f>
    <TaxCatchAll xmlns="04257d66-381e-4234-9782-5ec1bd2a956d" xsi:nil="true"/>
  </documentManagement>
</p:properties>
</file>

<file path=customXml/itemProps1.xml><?xml version="1.0" encoding="utf-8"?>
<ds:datastoreItem xmlns:ds="http://schemas.openxmlformats.org/officeDocument/2006/customXml" ds:itemID="{823E1076-4155-456A-AB00-4A981A2436E5}">
  <ds:schemaRefs>
    <ds:schemaRef ds:uri="04257d66-381e-4234-9782-5ec1bd2a956d"/>
    <ds:schemaRef ds:uri="fc6dda1a-dff3-4998-bb82-aaf810eef3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1F346C-FA96-4749-8139-F07AA1C7D3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B9527-F3A7-4AC2-B9F9-5EE33CA7CE6C}">
  <ds:schemaRefs>
    <ds:schemaRef ds:uri="04257d66-381e-4234-9782-5ec1bd2a956d"/>
    <ds:schemaRef ds:uri="5b3abd90-197f-4455-b354-21382344b3d0"/>
    <ds:schemaRef ds:uri="b5585d4d-6339-49a5-ae7a-28c507b2af72"/>
    <ds:schemaRef ds:uri="fc6dda1a-dff3-4998-bb82-aaf810eef32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2188</Words>
  <Application>Microsoft Office PowerPoint</Application>
  <PresentationFormat>Widescreen</PresentationFormat>
  <Paragraphs>391</Paragraphs>
  <Slides>36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-apple-system</vt:lpstr>
      <vt:lpstr>Arial</vt:lpstr>
      <vt:lpstr>Calibri</vt:lpstr>
      <vt:lpstr>Calibri Light</vt:lpstr>
      <vt:lpstr>Gill Sans MT</vt:lpstr>
      <vt:lpstr>Poppins</vt:lpstr>
      <vt:lpstr>Raleway</vt:lpstr>
      <vt:lpstr>Raleway Black</vt:lpstr>
      <vt:lpstr>Raleway ExtraBold</vt:lpstr>
      <vt:lpstr>Raleway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Rizki Rinaldi</dc:creator>
  <cp:lastModifiedBy>Ernis Desna Pratami</cp:lastModifiedBy>
  <cp:revision>17</cp:revision>
  <dcterms:created xsi:type="dcterms:W3CDTF">2021-07-15T04:21:44Z</dcterms:created>
  <dcterms:modified xsi:type="dcterms:W3CDTF">2024-08-06T08:54:54Z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0x010100E6B6EE7A5A8ABB4AAEB9D8A462D679C8</vt:lpwstr>
  </property>
</Properties>
</file>