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embeddedFontLst>
    <p:embeddedFont>
      <p:font typeface="Lato" panose="020F0502020204030203" pitchFamily="34" charset="0"/>
      <p:regular r:id="rId43"/>
      <p:bold r:id="rId44"/>
      <p:italic r:id="rId45"/>
      <p:boldItalic r:id="rId46"/>
    </p:embeddedFont>
    <p:embeddedFont>
      <p:font typeface="Raleway" pitchFamily="2" charset="0"/>
      <p:regular r:id="rId47"/>
      <p:bold r:id="rId48"/>
      <p:italic r:id="rId49"/>
      <p:boldItalic r:id="rId50"/>
    </p:embeddedFont>
    <p:embeddedFont>
      <p:font typeface="Raleway Black" pitchFamily="2" charset="0"/>
      <p:bold r:id="rId51"/>
      <p:boldItalic r:id="rId52"/>
    </p:embeddedFont>
    <p:embeddedFont>
      <p:font typeface="Raleway Medium" pitchFamily="2" charset="0"/>
      <p:regular r:id="rId53"/>
      <p:bold r:id="rId54"/>
      <p:italic r:id="rId55"/>
      <p:boldItalic r:id="rId56"/>
    </p:embeddedFont>
    <p:embeddedFont>
      <p:font typeface="Raleway Thin" pitchFamily="2" charset="0"/>
      <p:regular r:id="rId57"/>
    </p:embeddedFont>
    <p:embeddedFont>
      <p:font typeface="Trebuchet MS" panose="020B060302020202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hoQ1oU4aC0Y2BbCjNpNHcgRUCK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C4AA05-9E44-42C7-8584-CF5F57C949D2}">
  <a:tblStyle styleId="{1AC4AA05-9E44-42C7-8584-CF5F57C949D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874" y="1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7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95" name="Google Shape;395;p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7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28" name="Google Shape;428;p7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7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47" name="Google Shape;447;p7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7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62" name="Google Shape;462;p7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7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78" name="Google Shape;478;p7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8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96" name="Google Shape;496;p8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8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14" name="Google Shape;514;p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8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20" name="Google Shape;520;p8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8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33" name="Google Shape;533;p8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8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45" name="Google Shape;545;p8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8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62" name="Google Shape;562;p8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8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72" name="Google Shape;572;p8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8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79" name="Google Shape;579;p8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85" name="Google Shape;585;p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9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94" name="Google Shape;594;p9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9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06" name="Google Shape;606;p9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9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15" name="Google Shape;615;p9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9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24" name="Google Shape;624;p9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9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40" name="Google Shape;640;p9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24" name="Google Shape;124;p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9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54" name="Google Shape;654;p9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9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60" name="Google Shape;660;p9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9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67" name="Google Shape;667;p9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9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73" name="Google Shape;673;p9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0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85" name="Google Shape;685;p10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0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98" name="Google Shape;698;p10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10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707" name="Google Shape;707;p10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31" name="Google Shape;131;p6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0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716" name="Google Shape;716;p10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41" name="Google Shape;141;p7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74" name="Google Shape;174;p7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7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1" name="Google Shape;211;p7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7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51" name="Google Shape;251;p7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00" name="Google Shape;300;p7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1_Section Header 4">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11"/>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1"/>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 name="Google Shape;72;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1"/>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6"/>
          <p:cNvSpPr>
            <a:spLocks noGrp="1"/>
          </p:cNvSpPr>
          <p:nvPr>
            <p:ph type="pic" idx="2"/>
          </p:nvPr>
        </p:nvSpPr>
        <p:spPr>
          <a:xfrm>
            <a:off x="5183188" y="987425"/>
            <a:ext cx="6172200" cy="4873625"/>
          </a:xfrm>
          <a:prstGeom prst="rect">
            <a:avLst/>
          </a:prstGeom>
          <a:noFill/>
          <a:ln>
            <a:noFill/>
          </a:ln>
        </p:spPr>
      </p:sp>
      <p:sp>
        <p:nvSpPr>
          <p:cNvPr id="85" name="Google Shape;85;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6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6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1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solidFill>
                  <a:srgbClr val="223F8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rgbClr val="223F8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1_Blank">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1"/>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lt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1"/>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1"/>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b="1">
                <a:solidFill>
                  <a:srgbClr val="223F8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3"/>
          <p:cNvSpPr txBox="1">
            <a:spLocks noGrp="1"/>
          </p:cNvSpPr>
          <p:nvPr>
            <p:ph type="body" idx="1"/>
          </p:nvPr>
        </p:nvSpPr>
        <p:spPr>
          <a:xfrm>
            <a:off x="333161" y="1716046"/>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Raleway"/>
                <a:ea typeface="Raleway"/>
                <a:cs typeface="Raleway"/>
                <a:sym typeface="Raleway"/>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63"/>
          <p:cNvSpPr txBox="1">
            <a:spLocks noGrp="1"/>
          </p:cNvSpPr>
          <p:nvPr>
            <p:ph type="body" idx="2"/>
          </p:nvPr>
        </p:nvSpPr>
        <p:spPr>
          <a:xfrm>
            <a:off x="333161" y="267176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Raleway"/>
                <a:ea typeface="Raleway"/>
                <a:cs typeface="Raleway"/>
                <a:sym typeface="Raleway"/>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6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3"/>
          <p:cNvSpPr txBox="1">
            <a:spLocks noGrp="1"/>
          </p:cNvSpPr>
          <p:nvPr>
            <p:ph type="sldNum" idx="12"/>
          </p:nvPr>
        </p:nvSpPr>
        <p:spPr>
          <a:xfrm>
            <a:off x="9448800" y="63103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62"/>
          <p:cNvSpPr txBox="1">
            <a:spLocks noGrp="1"/>
          </p:cNvSpPr>
          <p:nvPr>
            <p:ph type="body" idx="1"/>
          </p:nvPr>
        </p:nvSpPr>
        <p:spPr>
          <a:xfrm>
            <a:off x="183292" y="1735931"/>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2"/>
          <p:cNvSpPr txBox="1">
            <a:spLocks noGrp="1"/>
          </p:cNvSpPr>
          <p:nvPr>
            <p:ph type="dt" idx="10"/>
          </p:nvPr>
        </p:nvSpPr>
        <p:spPr>
          <a:xfrm>
            <a:off x="578708" y="6265068"/>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2"/>
          <p:cNvSpPr txBox="1">
            <a:spLocks noGrp="1"/>
          </p:cNvSpPr>
          <p:nvPr>
            <p:ph type="ftr" idx="11"/>
          </p:nvPr>
        </p:nvSpPr>
        <p:spPr>
          <a:xfrm>
            <a:off x="4273379" y="6265069"/>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2"/>
          <p:cNvSpPr txBox="1">
            <a:spLocks noGrp="1"/>
          </p:cNvSpPr>
          <p:nvPr>
            <p:ph type="sldNum" idx="12"/>
          </p:nvPr>
        </p:nvSpPr>
        <p:spPr>
          <a:xfrm>
            <a:off x="9448800" y="627163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2"/>
          <p:cNvSpPr txBox="1">
            <a:spLocks noGrp="1"/>
          </p:cNvSpPr>
          <p:nvPr>
            <p:ph type="title"/>
          </p:nvPr>
        </p:nvSpPr>
        <p:spPr>
          <a:xfrm>
            <a:off x="6172200" y="410368"/>
            <a:ext cx="5181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solidFill>
                  <a:srgbClr val="223F8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108"/>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8"/>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4" name="Google Shape;54;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8"/>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1_Section Header 2">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09"/>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9"/>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0" name="Google Shape;60;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9"/>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1_Section Header 3">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10"/>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10"/>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10"/>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jp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g"/><Relationship Id="rId10" Type="http://schemas.openxmlformats.org/officeDocument/2006/relationships/image" Target="../media/image87.jpg"/><Relationship Id="rId4" Type="http://schemas.openxmlformats.org/officeDocument/2006/relationships/image" Target="../media/image11.png"/><Relationship Id="rId9"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png"/><Relationship Id="rId10" Type="http://schemas.openxmlformats.org/officeDocument/2006/relationships/image" Target="../media/image93.jpg"/><Relationship Id="rId4" Type="http://schemas.openxmlformats.org/officeDocument/2006/relationships/hyperlink" Target="https://www.its.ac.id/news/en/2023/03/14/launches-the-newest-ship-barunastra-its-ready-to-succeed-again-in-america/" TargetMode="External"/><Relationship Id="rId9" Type="http://schemas.openxmlformats.org/officeDocument/2006/relationships/image" Target="../media/image92.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its.ac.id/international/e-program/r2se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its.ac.id/international/experiencing-its/prospective-student/admission/internship/" TargetMode="External"/><Relationship Id="rId5" Type="http://schemas.openxmlformats.org/officeDocument/2006/relationships/image" Target="../media/image101.png"/><Relationship Id="rId4" Type="http://schemas.openxmlformats.org/officeDocument/2006/relationships/image" Target="../media/image100.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png"/><Relationship Id="rId7" Type="http://schemas.openxmlformats.org/officeDocument/2006/relationships/image" Target="../media/image109.jpg"/><Relationship Id="rId12"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8.jpg"/><Relationship Id="rId11" Type="http://schemas.openxmlformats.org/officeDocument/2006/relationships/image" Target="../media/image113.png"/><Relationship Id="rId5" Type="http://schemas.openxmlformats.org/officeDocument/2006/relationships/image" Target="../media/image107.jpg"/><Relationship Id="rId10" Type="http://schemas.openxmlformats.org/officeDocument/2006/relationships/image" Target="../media/image112.png"/><Relationship Id="rId4" Type="http://schemas.openxmlformats.org/officeDocument/2006/relationships/image" Target="../media/image106.jpg"/><Relationship Id="rId9" Type="http://schemas.openxmlformats.org/officeDocument/2006/relationships/image" Target="../media/image11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png"/><Relationship Id="rId7"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jpg"/><Relationship Id="rId26" Type="http://schemas.openxmlformats.org/officeDocument/2006/relationships/image" Target="../media/image50.png"/><Relationship Id="rId39" Type="http://schemas.openxmlformats.org/officeDocument/2006/relationships/image" Target="../media/image63.jpg"/><Relationship Id="rId21" Type="http://schemas.openxmlformats.org/officeDocument/2006/relationships/image" Target="../media/image45.png"/><Relationship Id="rId34" Type="http://schemas.openxmlformats.org/officeDocument/2006/relationships/image" Target="../media/image58.jpg"/><Relationship Id="rId7" Type="http://schemas.openxmlformats.org/officeDocument/2006/relationships/image" Target="../media/image31.jp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jpg"/><Relationship Id="rId33" Type="http://schemas.openxmlformats.org/officeDocument/2006/relationships/image" Target="../media/image57.jpg"/><Relationship Id="rId38"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40.png"/><Relationship Id="rId20" Type="http://schemas.openxmlformats.org/officeDocument/2006/relationships/image" Target="../media/image44.jp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5" Type="http://schemas.openxmlformats.org/officeDocument/2006/relationships/image" Target="../media/image29.jpg"/><Relationship Id="rId15" Type="http://schemas.openxmlformats.org/officeDocument/2006/relationships/image" Target="../media/image39.jp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jpg"/><Relationship Id="rId10" Type="http://schemas.openxmlformats.org/officeDocument/2006/relationships/image" Target="../media/image34.jp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jp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jpg"/><Relationship Id="rId27" Type="http://schemas.openxmlformats.org/officeDocument/2006/relationships/image" Target="../media/image51.png"/><Relationship Id="rId30" Type="http://schemas.openxmlformats.org/officeDocument/2006/relationships/image" Target="../media/image54.gif"/><Relationship Id="rId35" Type="http://schemas.openxmlformats.org/officeDocument/2006/relationships/image" Target="../media/image59.jpg"/><Relationship Id="rId8" Type="http://schemas.openxmlformats.org/officeDocument/2006/relationships/image" Target="../media/image32.pn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
          <p:cNvSpPr txBox="1">
            <a:spLocks noGrp="1"/>
          </p:cNvSpPr>
          <p:nvPr>
            <p:ph type="ctrTitle" idx="4294967295"/>
          </p:nvPr>
        </p:nvSpPr>
        <p:spPr>
          <a:xfrm>
            <a:off x="4222524"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1" i="0" u="none" strike="noStrike" cap="none">
                <a:solidFill>
                  <a:srgbClr val="FFFFFF"/>
                </a:solidFill>
                <a:latin typeface="Raleway"/>
                <a:ea typeface="Raleway"/>
                <a:cs typeface="Raleway"/>
                <a:sym typeface="Raleway"/>
              </a:rPr>
              <a:t>Institut Teknologi </a:t>
            </a:r>
            <a:r>
              <a:rPr lang="en-US" sz="3200" b="1">
                <a:solidFill>
                  <a:srgbClr val="FFFFFF"/>
                </a:solidFill>
                <a:latin typeface="Raleway"/>
                <a:ea typeface="Raleway"/>
                <a:cs typeface="Raleway"/>
                <a:sym typeface="Raleway"/>
              </a:rPr>
              <a:t>Sepuluh</a:t>
            </a:r>
            <a:r>
              <a:rPr lang="en-US" sz="3200" b="1" i="0" u="none" strike="noStrike" cap="none">
                <a:solidFill>
                  <a:srgbClr val="FFFFFF"/>
                </a:solidFill>
                <a:latin typeface="Raleway"/>
                <a:ea typeface="Raleway"/>
                <a:cs typeface="Raleway"/>
                <a:sym typeface="Raleway"/>
              </a:rPr>
              <a:t> Nopember</a:t>
            </a:r>
            <a:endParaRPr sz="3200" b="1" i="0" u="none" strike="noStrike" cap="none">
              <a:solidFill>
                <a:srgbClr val="FFFFFF"/>
              </a:solidFill>
              <a:latin typeface="Raleway"/>
              <a:ea typeface="Raleway"/>
              <a:cs typeface="Raleway"/>
              <a:sym typeface="Raleway"/>
            </a:endParaRPr>
          </a:p>
        </p:txBody>
      </p:sp>
      <p:sp>
        <p:nvSpPr>
          <p:cNvPr id="111" name="Google Shape;111;p1"/>
          <p:cNvSpPr txBox="1">
            <a:spLocks noGrp="1"/>
          </p:cNvSpPr>
          <p:nvPr>
            <p:ph type="subTitle" idx="4294967295"/>
          </p:nvPr>
        </p:nvSpPr>
        <p:spPr>
          <a:xfrm>
            <a:off x="4222524" y="4540706"/>
            <a:ext cx="6532562" cy="528637"/>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2800"/>
              <a:buFont typeface="Arial"/>
              <a:buNone/>
            </a:pPr>
            <a:r>
              <a:rPr lang="en-US" sz="2800" b="1" i="0" u="none" strike="noStrike" cap="none">
                <a:solidFill>
                  <a:srgbClr val="FFFFFF"/>
                </a:solidFill>
                <a:latin typeface="Raleway"/>
                <a:ea typeface="Raleway"/>
                <a:cs typeface="Raleway"/>
                <a:sym typeface="Raleway"/>
              </a:rPr>
              <a:t>Surabaya, Indonesia</a:t>
            </a:r>
            <a:endParaRPr sz="2800" b="1"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1" i="0" u="none" strike="noStrike" cap="none">
              <a:solidFill>
                <a:srgbClr val="FFFFFF"/>
              </a:solidFill>
              <a:latin typeface="Raleway"/>
              <a:ea typeface="Raleway"/>
              <a:cs typeface="Raleway"/>
              <a:sym typeface="Raleway"/>
            </a:endParaRPr>
          </a:p>
        </p:txBody>
      </p:sp>
      <p:sp>
        <p:nvSpPr>
          <p:cNvPr id="112" name="Google Shape;112;p1"/>
          <p:cNvSpPr txBox="1"/>
          <p:nvPr/>
        </p:nvSpPr>
        <p:spPr>
          <a:xfrm rot="-5400000">
            <a:off x="-467115" y="6175441"/>
            <a:ext cx="1149674"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V.09092023</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6"/>
        <p:cNvGrpSpPr/>
        <p:nvPr/>
      </p:nvGrpSpPr>
      <p:grpSpPr>
        <a:xfrm>
          <a:off x="0" y="0"/>
          <a:ext cx="0" cy="0"/>
          <a:chOff x="0" y="0"/>
          <a:chExt cx="0" cy="0"/>
        </a:xfrm>
      </p:grpSpPr>
      <p:sp>
        <p:nvSpPr>
          <p:cNvPr id="397" name="Google Shape;397;p75"/>
          <p:cNvSpPr txBox="1"/>
          <p:nvPr/>
        </p:nvSpPr>
        <p:spPr>
          <a:xfrm>
            <a:off x="344094" y="1547163"/>
            <a:ext cx="2959763" cy="978277"/>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rgbClr val="FFFFFF"/>
                </a:solidFill>
                <a:latin typeface="Raleway"/>
                <a:ea typeface="Raleway"/>
                <a:cs typeface="Raleway"/>
                <a:sym typeface="Raleway"/>
              </a:rPr>
              <a:t>CREABIZ</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CREATIVE DESIGN AND DIGITAL BUSINESS)</a:t>
            </a:r>
            <a:endParaRPr sz="1200" b="1" i="0" u="none" strike="noStrike" cap="none">
              <a:solidFill>
                <a:srgbClr val="000000"/>
              </a:solidFill>
              <a:latin typeface="Arial"/>
              <a:ea typeface="Arial"/>
              <a:cs typeface="Arial"/>
              <a:sym typeface="Arial"/>
            </a:endParaRPr>
          </a:p>
        </p:txBody>
      </p:sp>
      <p:sp>
        <p:nvSpPr>
          <p:cNvPr id="398" name="Google Shape;398;p75"/>
          <p:cNvSpPr txBox="1"/>
          <p:nvPr/>
        </p:nvSpPr>
        <p:spPr>
          <a:xfrm>
            <a:off x="344097" y="2524808"/>
            <a:ext cx="2959760" cy="2562091"/>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Industrial Product Design</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Interior Design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Visual Communication Design </a:t>
            </a:r>
            <a:endParaRPr sz="1400" b="0" i="0" u="none" strike="noStrike" cap="none" dirty="0">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Business Management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Developmental Studies </a:t>
            </a:r>
            <a:endParaRPr sz="1200" b="0" i="0" u="none" strike="noStrike" cap="none" dirty="0">
              <a:solidFill>
                <a:schemeClr val="dk1"/>
              </a:solidFill>
              <a:latin typeface="Arial"/>
              <a:ea typeface="Arial"/>
              <a:cs typeface="Arial"/>
              <a:sym typeface="Arial"/>
            </a:endParaRPr>
          </a:p>
        </p:txBody>
      </p:sp>
      <p:sp>
        <p:nvSpPr>
          <p:cNvPr id="399" name="Google Shape;399;p75"/>
          <p:cNvSpPr txBox="1"/>
          <p:nvPr/>
        </p:nvSpPr>
        <p:spPr>
          <a:xfrm>
            <a:off x="365605" y="761661"/>
            <a:ext cx="11374438" cy="643849"/>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120000"/>
              </a:lnSpc>
              <a:spcBef>
                <a:spcPts val="0"/>
              </a:spcBef>
              <a:spcAft>
                <a:spcPts val="0"/>
              </a:spcAft>
              <a:buClr>
                <a:srgbClr val="002060"/>
              </a:buClr>
              <a:buSzPts val="2800"/>
              <a:buFont typeface="Raleway"/>
              <a:buNone/>
            </a:pPr>
            <a:r>
              <a:rPr lang="en-US" sz="3200" b="1" i="0" u="none" strike="noStrike" cap="none" dirty="0">
                <a:solidFill>
                  <a:srgbClr val="223F81"/>
                </a:solidFill>
                <a:latin typeface="Raleway"/>
                <a:ea typeface="Raleway"/>
                <a:cs typeface="Raleway"/>
                <a:sym typeface="Raleway"/>
              </a:rPr>
              <a:t>FACULTIES AND DEPARTMENTS</a:t>
            </a:r>
            <a:endParaRPr sz="3200" b="1" i="0" u="none" strike="noStrike" cap="none" dirty="0">
              <a:solidFill>
                <a:srgbClr val="223F81"/>
              </a:solidFill>
              <a:latin typeface="Raleway"/>
              <a:ea typeface="Raleway"/>
              <a:cs typeface="Raleway"/>
              <a:sym typeface="Raleway"/>
            </a:endParaRPr>
          </a:p>
        </p:txBody>
      </p:sp>
      <p:sp>
        <p:nvSpPr>
          <p:cNvPr id="400" name="Google Shape;400;p75"/>
          <p:cNvSpPr txBox="1"/>
          <p:nvPr/>
        </p:nvSpPr>
        <p:spPr>
          <a:xfrm>
            <a:off x="3452987" y="1547162"/>
            <a:ext cx="2959760" cy="978277"/>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aleway"/>
                <a:ea typeface="Raleway"/>
                <a:cs typeface="Raleway"/>
                <a:sym typeface="Raleway"/>
              </a:rPr>
              <a:t>V</a:t>
            </a:r>
            <a:r>
              <a:rPr lang="en-US" b="1">
                <a:solidFill>
                  <a:srgbClr val="FFFFFF"/>
                </a:solidFill>
                <a:latin typeface="Raleway"/>
                <a:ea typeface="Raleway"/>
                <a:cs typeface="Raleway"/>
                <a:sym typeface="Raleway"/>
              </a:rPr>
              <a:t>OCATIONS</a:t>
            </a:r>
            <a:br>
              <a:rPr lang="en-US" sz="1400" b="1" i="0" u="none" strike="noStrike" cap="none">
                <a:solidFill>
                  <a:srgbClr val="FFFFFF"/>
                </a:solidFill>
                <a:latin typeface="Raleway"/>
                <a:ea typeface="Raleway"/>
                <a:cs typeface="Raleway"/>
                <a:sym typeface="Raleway"/>
              </a:rPr>
            </a:br>
            <a:r>
              <a:rPr lang="en-US" sz="1400" b="1" i="0" u="none" strike="noStrike" cap="none">
                <a:solidFill>
                  <a:srgbClr val="FFFFFF"/>
                </a:solidFill>
                <a:latin typeface="Raleway"/>
                <a:ea typeface="Raleway"/>
                <a:cs typeface="Raleway"/>
                <a:sym typeface="Raleway"/>
              </a:rPr>
              <a:t>(FACULTY OF </a:t>
            </a:r>
            <a:r>
              <a:rPr lang="en-US" b="1">
                <a:solidFill>
                  <a:srgbClr val="FFFFFF"/>
                </a:solidFill>
                <a:latin typeface="Raleway"/>
                <a:ea typeface="Raleway"/>
                <a:cs typeface="Raleway"/>
                <a:sym typeface="Raleway"/>
              </a:rPr>
              <a:t>VOCATIONAL STUDIES</a:t>
            </a:r>
            <a:r>
              <a:rPr lang="en-US" sz="1200" b="1" i="0" u="none" strike="noStrike" cap="none">
                <a:solidFill>
                  <a:srgbClr val="FFFFFF"/>
                </a:solidFill>
                <a:latin typeface="Raleway"/>
                <a:ea typeface="Raleway"/>
                <a:cs typeface="Raleway"/>
                <a:sym typeface="Raleway"/>
              </a:rPr>
              <a:t>)</a:t>
            </a:r>
            <a:endParaRPr sz="1200" b="1" i="0" u="none" strike="noStrike" cap="none">
              <a:solidFill>
                <a:srgbClr val="000000"/>
              </a:solidFill>
              <a:latin typeface="Arial"/>
              <a:ea typeface="Arial"/>
              <a:cs typeface="Arial"/>
              <a:sym typeface="Arial"/>
            </a:endParaRPr>
          </a:p>
        </p:txBody>
      </p:sp>
      <p:sp>
        <p:nvSpPr>
          <p:cNvPr id="401" name="Google Shape;401;p75"/>
          <p:cNvSpPr txBox="1"/>
          <p:nvPr/>
        </p:nvSpPr>
        <p:spPr>
          <a:xfrm>
            <a:off x="3452987" y="2524808"/>
            <a:ext cx="2959760" cy="2562091"/>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Chemical Industrial Engineering</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Civil Infrastructure Engineering</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Industrial Mechanical Engineering</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Electrical Automation Engineering</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Business Statistics</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Instrumentation Engineering</a:t>
            </a:r>
            <a:endParaRPr sz="1200" b="0" i="0" u="none" strike="noStrike" cap="none" dirty="0">
              <a:solidFill>
                <a:schemeClr val="dk1"/>
              </a:solidFill>
              <a:latin typeface="Arial"/>
              <a:ea typeface="Arial"/>
              <a:cs typeface="Arial"/>
              <a:sym typeface="Arial"/>
            </a:endParaRPr>
          </a:p>
          <a:p>
            <a:pPr marL="171450" marR="0" lvl="1" indent="-57150" algn="l" rtl="0">
              <a:lnSpc>
                <a:spcPct val="90000"/>
              </a:lnSpc>
              <a:spcBef>
                <a:spcPts val="0"/>
              </a:spcBef>
              <a:spcAft>
                <a:spcPts val="0"/>
              </a:spcAft>
              <a:buClr>
                <a:srgbClr val="FF0000"/>
              </a:buClr>
              <a:buSzPts val="1800"/>
              <a:buFont typeface="Calibri"/>
              <a:buNone/>
            </a:pPr>
            <a:endParaRPr sz="1200" b="0" i="0" u="none" strike="noStrike" cap="none" dirty="0">
              <a:solidFill>
                <a:schemeClr val="dk1"/>
              </a:solidFill>
              <a:latin typeface="Arial"/>
              <a:ea typeface="Arial"/>
              <a:cs typeface="Arial"/>
              <a:sym typeface="Arial"/>
            </a:endParaRPr>
          </a:p>
        </p:txBody>
      </p:sp>
      <p:sp>
        <p:nvSpPr>
          <p:cNvPr id="402" name="Google Shape;402;p75"/>
          <p:cNvSpPr txBox="1"/>
          <p:nvPr/>
        </p:nvSpPr>
        <p:spPr>
          <a:xfrm>
            <a:off x="6526684" y="1547162"/>
            <a:ext cx="2635871" cy="978277"/>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rgbClr val="FFFFFF"/>
                </a:solidFill>
                <a:latin typeface="Raleway"/>
                <a:ea typeface="Raleway"/>
                <a:cs typeface="Raleway"/>
                <a:sym typeface="Raleway"/>
              </a:rPr>
              <a:t>MEDICS</a:t>
            </a:r>
            <a:endParaRPr b="1">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b="1">
                <a:solidFill>
                  <a:srgbClr val="FFFFFF"/>
                </a:solidFill>
                <a:latin typeface="Raleway"/>
                <a:ea typeface="Raleway"/>
                <a:cs typeface="Raleway"/>
                <a:sym typeface="Raleway"/>
              </a:rPr>
              <a:t>(</a:t>
            </a:r>
            <a:r>
              <a:rPr lang="en-US" sz="1400" b="1" i="0" u="none" strike="noStrike" cap="none">
                <a:solidFill>
                  <a:srgbClr val="FFFFFF"/>
                </a:solidFill>
                <a:latin typeface="Raleway"/>
                <a:ea typeface="Raleway"/>
                <a:cs typeface="Raleway"/>
                <a:sym typeface="Raleway"/>
              </a:rPr>
              <a:t>FACULTY OF MEDI</a:t>
            </a:r>
            <a:r>
              <a:rPr lang="en-US" b="1">
                <a:solidFill>
                  <a:srgbClr val="FFFFFF"/>
                </a:solidFill>
                <a:latin typeface="Raleway"/>
                <a:ea typeface="Raleway"/>
                <a:cs typeface="Raleway"/>
                <a:sym typeface="Raleway"/>
              </a:rPr>
              <a:t>CINE AND HEALTH)</a:t>
            </a:r>
            <a:endParaRPr sz="1200" b="1" i="0" u="none" strike="noStrike" cap="none">
              <a:solidFill>
                <a:srgbClr val="000000"/>
              </a:solidFill>
              <a:latin typeface="Arial"/>
              <a:ea typeface="Arial"/>
              <a:cs typeface="Arial"/>
              <a:sym typeface="Arial"/>
            </a:endParaRPr>
          </a:p>
        </p:txBody>
      </p:sp>
      <p:sp>
        <p:nvSpPr>
          <p:cNvPr id="403" name="Google Shape;403;p75"/>
          <p:cNvSpPr txBox="1"/>
          <p:nvPr/>
        </p:nvSpPr>
        <p:spPr>
          <a:xfrm>
            <a:off x="6523776" y="2524808"/>
            <a:ext cx="2635871" cy="2562091"/>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Medical Technology Program</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Academic Stage of Medical Program</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Professional Stage of Medical Program</a:t>
            </a:r>
            <a:endParaRPr sz="1200" b="0" i="0" u="none" strike="noStrike" cap="none">
              <a:solidFill>
                <a:schemeClr val="dk1"/>
              </a:solidFill>
              <a:latin typeface="Arial"/>
              <a:ea typeface="Arial"/>
              <a:cs typeface="Arial"/>
              <a:sym typeface="Arial"/>
            </a:endParaRPr>
          </a:p>
        </p:txBody>
      </p:sp>
      <p:sp>
        <p:nvSpPr>
          <p:cNvPr id="404" name="Google Shape;404;p75"/>
          <p:cNvSpPr txBox="1"/>
          <p:nvPr/>
        </p:nvSpPr>
        <p:spPr>
          <a:xfrm>
            <a:off x="9270676" y="1564469"/>
            <a:ext cx="2604673" cy="1006969"/>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100" b="1" i="0" u="none" strike="noStrike" cap="none">
                <a:solidFill>
                  <a:srgbClr val="FFFFFF"/>
                </a:solidFill>
                <a:latin typeface="Raleway"/>
                <a:ea typeface="Raleway"/>
                <a:cs typeface="Raleway"/>
                <a:sym typeface="Raleway"/>
              </a:rPr>
              <a:t>SCHOOL OF INTERDISCIPLINARY AND TECHNOLOGY MANAGEMENT</a:t>
            </a:r>
            <a:endParaRPr sz="1100" b="1" i="0" u="none" strike="noStrike" cap="none">
              <a:solidFill>
                <a:srgbClr val="000000"/>
              </a:solidFill>
              <a:latin typeface="Arial"/>
              <a:ea typeface="Arial"/>
              <a:cs typeface="Arial"/>
              <a:sym typeface="Arial"/>
            </a:endParaRPr>
          </a:p>
        </p:txBody>
      </p:sp>
      <p:sp>
        <p:nvSpPr>
          <p:cNvPr id="405" name="Google Shape;405;p75"/>
          <p:cNvSpPr txBox="1"/>
          <p:nvPr/>
        </p:nvSpPr>
        <p:spPr>
          <a:xfrm>
            <a:off x="9270685" y="2553874"/>
            <a:ext cx="2604664" cy="2533026"/>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223F81"/>
              </a:buClr>
              <a:buSzPts val="1800"/>
              <a:buFont typeface="Arial"/>
              <a:buChar char="•"/>
            </a:pPr>
            <a:r>
              <a:rPr lang="en-US" sz="1400" b="0" i="0" u="none" strike="noStrike" cap="none" dirty="0">
                <a:solidFill>
                  <a:schemeClr val="dk1"/>
                </a:solidFill>
                <a:latin typeface="Raleway"/>
                <a:ea typeface="Raleway"/>
                <a:cs typeface="Raleway"/>
                <a:sym typeface="Raleway"/>
              </a:rPr>
              <a:t>Technology Management </a:t>
            </a:r>
            <a:endParaRPr sz="1400" b="0" i="0" u="none" strike="noStrike" cap="none" dirty="0">
              <a:solidFill>
                <a:srgbClr val="000000"/>
              </a:solidFill>
              <a:latin typeface="Raleway"/>
              <a:ea typeface="Raleway"/>
              <a:cs typeface="Raleway"/>
              <a:sym typeface="Raleway"/>
            </a:endParaRPr>
          </a:p>
          <a:p>
            <a:pPr marL="285750" marR="0" lvl="1" indent="-285750" algn="l" rtl="0">
              <a:lnSpc>
                <a:spcPct val="90000"/>
              </a:lnSpc>
              <a:spcBef>
                <a:spcPts val="0"/>
              </a:spcBef>
              <a:spcAft>
                <a:spcPts val="0"/>
              </a:spcAft>
              <a:buClr>
                <a:srgbClr val="223F81"/>
              </a:buClr>
              <a:buSzPts val="1800"/>
              <a:buFont typeface="Arial"/>
              <a:buChar char="•"/>
            </a:pPr>
            <a:r>
              <a:rPr lang="en-US" sz="1400" b="0" i="0" u="none" strike="noStrike" cap="none" dirty="0">
                <a:solidFill>
                  <a:schemeClr val="dk1"/>
                </a:solidFill>
                <a:latin typeface="Raleway"/>
                <a:ea typeface="Raleway"/>
                <a:cs typeface="Raleway"/>
                <a:sym typeface="Raleway"/>
              </a:rPr>
              <a:t>System Innovation and Technology</a:t>
            </a:r>
            <a:endParaRPr sz="1400" b="0" i="0" u="none" strike="noStrike" cap="none" dirty="0">
              <a:solidFill>
                <a:srgbClr val="000000"/>
              </a:solidFill>
              <a:latin typeface="Raleway"/>
              <a:ea typeface="Raleway"/>
              <a:cs typeface="Raleway"/>
              <a:sym typeface="Raleway"/>
            </a:endParaRPr>
          </a:p>
          <a:p>
            <a:pPr marL="285750" marR="0" lvl="1" indent="-285750" algn="l" rtl="0">
              <a:lnSpc>
                <a:spcPct val="90000"/>
              </a:lnSpc>
              <a:spcBef>
                <a:spcPts val="0"/>
              </a:spcBef>
              <a:spcAft>
                <a:spcPts val="0"/>
              </a:spcAft>
              <a:buClr>
                <a:srgbClr val="223F81"/>
              </a:buClr>
              <a:buSzPts val="1800"/>
              <a:buFont typeface="Arial"/>
              <a:buChar char="•"/>
            </a:pPr>
            <a:r>
              <a:rPr lang="en-US" sz="1400" b="0" i="0" u="none" strike="noStrike" cap="none" dirty="0">
                <a:solidFill>
                  <a:schemeClr val="dk1"/>
                </a:solidFill>
                <a:latin typeface="Raleway"/>
                <a:ea typeface="Raleway"/>
                <a:cs typeface="Raleway"/>
                <a:sym typeface="Raleway"/>
              </a:rPr>
              <a:t>Engineer Professional Program</a:t>
            </a:r>
            <a:endParaRPr sz="1400" b="0" i="0" u="none" strike="noStrike" cap="none" dirty="0">
              <a:solidFill>
                <a:srgbClr val="000000"/>
              </a:solidFill>
              <a:latin typeface="Raleway"/>
              <a:ea typeface="Raleway"/>
              <a:cs typeface="Raleway"/>
              <a:sym typeface="Raleway"/>
            </a:endParaRPr>
          </a:p>
          <a:p>
            <a:pPr marL="171450" marR="0" lvl="1" indent="-57150" algn="l" rtl="0">
              <a:lnSpc>
                <a:spcPct val="90000"/>
              </a:lnSpc>
              <a:spcBef>
                <a:spcPts val="0"/>
              </a:spcBef>
              <a:spcAft>
                <a:spcPts val="0"/>
              </a:spcAft>
              <a:buClr>
                <a:schemeClr val="dk1"/>
              </a:buClr>
              <a:buSzPts val="1800"/>
              <a:buFont typeface="Calibri"/>
              <a:buNone/>
            </a:pPr>
            <a:endParaRPr sz="1400" b="0" i="0" u="none" strike="noStrike" cap="none" dirty="0">
              <a:solidFill>
                <a:schemeClr val="dk1"/>
              </a:solidFill>
              <a:latin typeface="Raleway"/>
              <a:ea typeface="Raleway"/>
              <a:cs typeface="Raleway"/>
              <a:sym typeface="Raleway"/>
            </a:endParaRPr>
          </a:p>
        </p:txBody>
      </p:sp>
      <p:sp>
        <p:nvSpPr>
          <p:cNvPr id="406" name="Google Shape;406;p75"/>
          <p:cNvSpPr/>
          <p:nvPr/>
        </p:nvSpPr>
        <p:spPr>
          <a:xfrm>
            <a:off x="1646397" y="5490949"/>
            <a:ext cx="196800" cy="1968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7" name="Google Shape;407;p75"/>
          <p:cNvSpPr/>
          <p:nvPr/>
        </p:nvSpPr>
        <p:spPr>
          <a:xfrm>
            <a:off x="2903180" y="5490974"/>
            <a:ext cx="196800" cy="1968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8" name="Google Shape;408;p75"/>
          <p:cNvSpPr txBox="1"/>
          <p:nvPr/>
        </p:nvSpPr>
        <p:spPr>
          <a:xfrm>
            <a:off x="1846753" y="5481677"/>
            <a:ext cx="9108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dirty="0">
                <a:solidFill>
                  <a:srgbClr val="000000"/>
                </a:solidFill>
                <a:latin typeface="Raleway"/>
                <a:ea typeface="Raleway"/>
                <a:cs typeface="Raleway"/>
                <a:sym typeface="Raleway"/>
              </a:rPr>
              <a:t>Master Degree</a:t>
            </a:r>
            <a:endParaRPr sz="800" b="1" i="0" u="none" strike="noStrike" cap="none" dirty="0">
              <a:solidFill>
                <a:srgbClr val="000000"/>
              </a:solidFill>
              <a:latin typeface="Raleway"/>
              <a:ea typeface="Raleway"/>
              <a:cs typeface="Raleway"/>
              <a:sym typeface="Raleway"/>
            </a:endParaRPr>
          </a:p>
        </p:txBody>
      </p:sp>
      <p:sp>
        <p:nvSpPr>
          <p:cNvPr id="409" name="Google Shape;409;p75"/>
          <p:cNvSpPr txBox="1"/>
          <p:nvPr/>
        </p:nvSpPr>
        <p:spPr>
          <a:xfrm>
            <a:off x="3106166" y="5481674"/>
            <a:ext cx="999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Doctoral Degree</a:t>
            </a:r>
            <a:endParaRPr sz="800" b="1" i="0" u="none" strike="noStrike" cap="none">
              <a:solidFill>
                <a:srgbClr val="000000"/>
              </a:solidFill>
              <a:latin typeface="Raleway"/>
              <a:ea typeface="Raleway"/>
              <a:cs typeface="Raleway"/>
              <a:sym typeface="Raleway"/>
            </a:endParaRPr>
          </a:p>
        </p:txBody>
      </p:sp>
      <p:sp>
        <p:nvSpPr>
          <p:cNvPr id="410" name="Google Shape;410;p75"/>
          <p:cNvSpPr/>
          <p:nvPr/>
        </p:nvSpPr>
        <p:spPr>
          <a:xfrm>
            <a:off x="365505" y="5490946"/>
            <a:ext cx="196800" cy="1968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1" name="Google Shape;411;p75"/>
          <p:cNvSpPr txBox="1"/>
          <p:nvPr/>
        </p:nvSpPr>
        <p:spPr>
          <a:xfrm>
            <a:off x="562405" y="5481674"/>
            <a:ext cx="10167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Bachelor Degree</a:t>
            </a:r>
            <a:endParaRPr sz="800" b="1" i="0" u="none" strike="noStrike" cap="none">
              <a:solidFill>
                <a:srgbClr val="000000"/>
              </a:solidFill>
              <a:latin typeface="Raleway"/>
              <a:ea typeface="Raleway"/>
              <a:cs typeface="Raleway"/>
              <a:sym typeface="Raleway"/>
            </a:endParaRPr>
          </a:p>
        </p:txBody>
      </p:sp>
      <p:sp>
        <p:nvSpPr>
          <p:cNvPr id="412" name="Google Shape;412;p75"/>
          <p:cNvSpPr/>
          <p:nvPr/>
        </p:nvSpPr>
        <p:spPr>
          <a:xfrm>
            <a:off x="2729527" y="2667093"/>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3" name="Google Shape;413;p75"/>
          <p:cNvSpPr/>
          <p:nvPr/>
        </p:nvSpPr>
        <p:spPr>
          <a:xfrm>
            <a:off x="1846753" y="2859579"/>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4" name="Google Shape;414;p75"/>
          <p:cNvSpPr/>
          <p:nvPr/>
        </p:nvSpPr>
        <p:spPr>
          <a:xfrm>
            <a:off x="2011888" y="2859579"/>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5" name="Google Shape;415;p75"/>
          <p:cNvSpPr/>
          <p:nvPr/>
        </p:nvSpPr>
        <p:spPr>
          <a:xfrm>
            <a:off x="625301" y="318831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6" name="Google Shape;416;p75"/>
          <p:cNvSpPr/>
          <p:nvPr/>
        </p:nvSpPr>
        <p:spPr>
          <a:xfrm>
            <a:off x="2564296" y="340742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7" name="Google Shape;417;p75"/>
          <p:cNvSpPr/>
          <p:nvPr/>
        </p:nvSpPr>
        <p:spPr>
          <a:xfrm>
            <a:off x="2729431" y="3407426"/>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8" name="Google Shape;418;p75"/>
          <p:cNvSpPr/>
          <p:nvPr/>
        </p:nvSpPr>
        <p:spPr>
          <a:xfrm>
            <a:off x="2588542" y="3604813"/>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9" name="Google Shape;419;p75"/>
          <p:cNvSpPr/>
          <p:nvPr/>
        </p:nvSpPr>
        <p:spPr>
          <a:xfrm>
            <a:off x="8247435" y="363169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0" name="Google Shape;420;p75"/>
          <p:cNvSpPr/>
          <p:nvPr/>
        </p:nvSpPr>
        <p:spPr>
          <a:xfrm>
            <a:off x="8247485" y="324231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1" name="Google Shape;421;p75"/>
          <p:cNvSpPr/>
          <p:nvPr/>
        </p:nvSpPr>
        <p:spPr>
          <a:xfrm>
            <a:off x="7568786" y="2859579"/>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2" name="Google Shape;422;p75"/>
          <p:cNvSpPr/>
          <p:nvPr/>
        </p:nvSpPr>
        <p:spPr>
          <a:xfrm>
            <a:off x="10854948" y="2875225"/>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3" name="Google Shape;423;p75"/>
          <p:cNvSpPr/>
          <p:nvPr/>
        </p:nvSpPr>
        <p:spPr>
          <a:xfrm>
            <a:off x="10691090" y="3281592"/>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4" name="Google Shape;424;p75"/>
          <p:cNvSpPr/>
          <p:nvPr/>
        </p:nvSpPr>
        <p:spPr>
          <a:xfrm>
            <a:off x="10431495" y="3658813"/>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5" name="Google Shape;425;p75"/>
          <p:cNvSpPr/>
          <p:nvPr/>
        </p:nvSpPr>
        <p:spPr>
          <a:xfrm>
            <a:off x="11004422" y="2875225"/>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9"/>
        <p:cNvGrpSpPr/>
        <p:nvPr/>
      </p:nvGrpSpPr>
      <p:grpSpPr>
        <a:xfrm>
          <a:off x="0" y="0"/>
          <a:ext cx="0" cy="0"/>
          <a:chOff x="0" y="0"/>
          <a:chExt cx="0" cy="0"/>
        </a:xfrm>
      </p:grpSpPr>
      <p:sp>
        <p:nvSpPr>
          <p:cNvPr id="430" name="Google Shape;430;p76"/>
          <p:cNvSpPr txBox="1"/>
          <p:nvPr/>
        </p:nvSpPr>
        <p:spPr>
          <a:xfrm>
            <a:off x="299804" y="1545051"/>
            <a:ext cx="2739251" cy="1015556"/>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SCIENTICS</a:t>
            </a:r>
            <a:br>
              <a:rPr lang="en-US" sz="1600" b="1" i="0" u="none" strike="noStrike" cap="none">
                <a:solidFill>
                  <a:srgbClr val="FFFFFF"/>
                </a:solidFill>
                <a:latin typeface="Raleway"/>
                <a:ea typeface="Raleway"/>
                <a:cs typeface="Raleway"/>
                <a:sym typeface="Raleway"/>
              </a:rPr>
            </a:br>
            <a:r>
              <a:rPr lang="en-US" sz="1600" b="1" i="0" u="none" strike="noStrike" cap="none">
                <a:solidFill>
                  <a:srgbClr val="FFFFFF"/>
                </a:solidFill>
                <a:latin typeface="Raleway"/>
                <a:ea typeface="Raleway"/>
                <a:cs typeface="Raleway"/>
                <a:sym typeface="Raleway"/>
              </a:rPr>
              <a:t>(FACULTY OF SCIENCE AND DATA ANALYTICS)</a:t>
            </a:r>
            <a:endParaRPr sz="1400" b="1" i="0" u="none" strike="noStrike" cap="none">
              <a:solidFill>
                <a:srgbClr val="000000"/>
              </a:solidFill>
              <a:latin typeface="Arial"/>
              <a:ea typeface="Arial"/>
              <a:cs typeface="Arial"/>
              <a:sym typeface="Arial"/>
            </a:endParaRPr>
          </a:p>
        </p:txBody>
      </p:sp>
      <p:sp>
        <p:nvSpPr>
          <p:cNvPr id="431" name="Google Shape;431;p76"/>
          <p:cNvSpPr txBox="1"/>
          <p:nvPr/>
        </p:nvSpPr>
        <p:spPr>
          <a:xfrm>
            <a:off x="293800" y="2501518"/>
            <a:ext cx="2745712" cy="1911840"/>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Statistics</a:t>
            </a:r>
            <a:endParaRPr sz="1600" b="0" i="0" u="none" strike="noStrike" cap="none">
              <a:solidFill>
                <a:schemeClr val="accent1"/>
              </a:solidFill>
              <a:latin typeface="Raleway"/>
              <a:ea typeface="Raleway"/>
              <a:cs typeface="Raleway"/>
              <a:sym typeface="Raleway"/>
            </a:endParaRPr>
          </a:p>
          <a:p>
            <a:pPr marL="171450" marR="0" lvl="1" indent="-57150" algn="l" rtl="0">
              <a:lnSpc>
                <a:spcPct val="90000"/>
              </a:lnSpc>
              <a:spcBef>
                <a:spcPts val="270"/>
              </a:spcBef>
              <a:spcAft>
                <a:spcPts val="0"/>
              </a:spcAft>
              <a:buClr>
                <a:srgbClr val="FF0000"/>
              </a:buClr>
              <a:buSzPts val="1800"/>
              <a:buFont typeface="Calibri"/>
              <a:buNone/>
            </a:pPr>
            <a:endParaRPr sz="1600" b="0" i="0" u="none" strike="noStrike" cap="none">
              <a:solidFill>
                <a:schemeClr val="dk1"/>
              </a:solidFill>
              <a:latin typeface="Raleway"/>
              <a:ea typeface="Raleway"/>
              <a:cs typeface="Raleway"/>
              <a:sym typeface="Raleway"/>
            </a:endParaRPr>
          </a:p>
        </p:txBody>
      </p:sp>
      <p:sp>
        <p:nvSpPr>
          <p:cNvPr id="432" name="Google Shape;432;p76"/>
          <p:cNvSpPr txBox="1"/>
          <p:nvPr/>
        </p:nvSpPr>
        <p:spPr>
          <a:xfrm>
            <a:off x="3411247" y="1543059"/>
            <a:ext cx="2604672" cy="936356"/>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FFFFFF"/>
                </a:solidFill>
                <a:latin typeface="Raleway"/>
                <a:ea typeface="Raleway"/>
                <a:cs typeface="Raleway"/>
                <a:sym typeface="Raleway"/>
              </a:rPr>
              <a:t>(INDSYS)</a:t>
            </a:r>
            <a:br>
              <a:rPr lang="en-US" sz="1400" b="1" i="0" u="none" strike="noStrike" cap="none">
                <a:solidFill>
                  <a:srgbClr val="FFFFFF"/>
                </a:solidFill>
                <a:latin typeface="Raleway"/>
                <a:ea typeface="Raleway"/>
                <a:cs typeface="Raleway"/>
                <a:sym typeface="Raleway"/>
              </a:rPr>
            </a:br>
            <a:r>
              <a:rPr lang="en-US" sz="1400" b="1" i="0" u="none" strike="noStrike" cap="none">
                <a:solidFill>
                  <a:srgbClr val="FFFFFF"/>
                </a:solidFill>
                <a:latin typeface="Raleway"/>
                <a:ea typeface="Raleway"/>
                <a:cs typeface="Raleway"/>
                <a:sym typeface="Raleway"/>
              </a:rPr>
              <a:t>FACULTY OF INDUSTRIAL TECHNOLOGY &amp; SYSTEMS ENGINEERING</a:t>
            </a:r>
            <a:endParaRPr sz="1200" b="1" i="0" u="none" strike="noStrike" cap="none">
              <a:solidFill>
                <a:srgbClr val="000000"/>
              </a:solidFill>
              <a:latin typeface="Arial"/>
              <a:ea typeface="Arial"/>
              <a:cs typeface="Arial"/>
              <a:sym typeface="Arial"/>
            </a:endParaRPr>
          </a:p>
        </p:txBody>
      </p:sp>
      <p:sp>
        <p:nvSpPr>
          <p:cNvPr id="433" name="Google Shape;433;p76"/>
          <p:cNvSpPr txBox="1"/>
          <p:nvPr/>
        </p:nvSpPr>
        <p:spPr>
          <a:xfrm>
            <a:off x="3411247" y="2489407"/>
            <a:ext cx="2604672" cy="1921957"/>
          </a:xfrm>
          <a:prstGeom prst="rect">
            <a:avLst/>
          </a:prstGeom>
          <a:solidFill>
            <a:schemeClr val="lt2"/>
          </a:solidFill>
          <a:ln>
            <a:noFill/>
          </a:ln>
        </p:spPr>
        <p:txBody>
          <a:bodyPr spcFirstLastPara="1" wrap="square" lIns="96000" tIns="96000" rIns="128000" bIns="144000" anchor="t" anchorCtr="0">
            <a:normAutofit lnSpcReduction="10000"/>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Mechanical Engineering</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Chemical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Engineering Physics</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Industrial and System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Materials and Metallurgical Engineering</a:t>
            </a:r>
            <a:endParaRPr sz="1400" b="0" i="0" u="none" strike="noStrike" cap="none">
              <a:solidFill>
                <a:srgbClr val="000000"/>
              </a:solidFill>
              <a:latin typeface="Arial"/>
              <a:ea typeface="Arial"/>
              <a:cs typeface="Arial"/>
              <a:sym typeface="Arial"/>
            </a:endParaRPr>
          </a:p>
        </p:txBody>
      </p:sp>
      <p:sp>
        <p:nvSpPr>
          <p:cNvPr id="434" name="Google Shape;434;p76"/>
          <p:cNvSpPr txBox="1"/>
          <p:nvPr/>
        </p:nvSpPr>
        <p:spPr>
          <a:xfrm>
            <a:off x="6388111" y="1535667"/>
            <a:ext cx="2604672" cy="946521"/>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CIVPLAN</a:t>
            </a:r>
            <a:br>
              <a:rPr lang="en-US" sz="1600" b="1" i="0" u="none" strike="noStrike" cap="none">
                <a:solidFill>
                  <a:srgbClr val="FFFFFF"/>
                </a:solidFill>
                <a:latin typeface="Raleway"/>
                <a:ea typeface="Raleway"/>
                <a:cs typeface="Raleway"/>
                <a:sym typeface="Raleway"/>
              </a:rPr>
            </a:br>
            <a:r>
              <a:rPr lang="en-US" sz="1600" b="1" i="0" u="none" strike="noStrike" cap="none">
                <a:solidFill>
                  <a:srgbClr val="FFFFFF"/>
                </a:solidFill>
                <a:latin typeface="Raleway"/>
                <a:ea typeface="Raleway"/>
                <a:cs typeface="Raleway"/>
                <a:sym typeface="Raleway"/>
              </a:rPr>
              <a:t>(FACULTY OF CIVIL, PLANNING, AND GEO ENGINEERING)</a:t>
            </a:r>
            <a:endParaRPr sz="1400" b="1" i="0" u="none" strike="noStrike" cap="none">
              <a:solidFill>
                <a:srgbClr val="000000"/>
              </a:solidFill>
              <a:latin typeface="Arial"/>
              <a:ea typeface="Arial"/>
              <a:cs typeface="Arial"/>
              <a:sym typeface="Arial"/>
            </a:endParaRPr>
          </a:p>
        </p:txBody>
      </p:sp>
      <p:sp>
        <p:nvSpPr>
          <p:cNvPr id="435" name="Google Shape;435;p76"/>
          <p:cNvSpPr txBox="1"/>
          <p:nvPr/>
        </p:nvSpPr>
        <p:spPr>
          <a:xfrm>
            <a:off x="6388111" y="2479291"/>
            <a:ext cx="2604672" cy="1921957"/>
          </a:xfrm>
          <a:prstGeom prst="rect">
            <a:avLst/>
          </a:prstGeom>
          <a:solidFill>
            <a:schemeClr val="lt2"/>
          </a:solidFill>
          <a:ln>
            <a:noFill/>
          </a:ln>
        </p:spPr>
        <p:txBody>
          <a:bodyPr spcFirstLastPara="1" wrap="square" lIns="96000" tIns="96000" rIns="128000" bIns="144000" anchor="t" anchorCtr="0">
            <a:normAutofit lnSpcReduction="10000"/>
          </a:bodyPr>
          <a:lstStyle/>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Civil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Architecture</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Environmental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Geomatics Engineering</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Geophysics Engineering</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Urban and Regional Planning</a:t>
            </a:r>
            <a:endParaRPr sz="1200" b="0" i="0" u="none" strike="noStrike" cap="none">
              <a:solidFill>
                <a:schemeClr val="accent1"/>
              </a:solidFill>
              <a:latin typeface="Arial"/>
              <a:ea typeface="Arial"/>
              <a:cs typeface="Arial"/>
              <a:sym typeface="Arial"/>
            </a:endParaRPr>
          </a:p>
        </p:txBody>
      </p:sp>
      <p:sp>
        <p:nvSpPr>
          <p:cNvPr id="436" name="Google Shape;436;p76"/>
          <p:cNvSpPr txBox="1"/>
          <p:nvPr/>
        </p:nvSpPr>
        <p:spPr>
          <a:xfrm>
            <a:off x="9287524" y="1543059"/>
            <a:ext cx="2604672" cy="946521"/>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MARTECH</a:t>
            </a:r>
            <a:br>
              <a:rPr lang="en-US" sz="1600" b="1" i="0" u="none" strike="noStrike" cap="none">
                <a:solidFill>
                  <a:srgbClr val="FFFFFF"/>
                </a:solidFill>
                <a:latin typeface="Raleway"/>
                <a:ea typeface="Raleway"/>
                <a:cs typeface="Raleway"/>
                <a:sym typeface="Raleway"/>
              </a:rPr>
            </a:br>
            <a:r>
              <a:rPr lang="en-US" sz="1600" b="1" i="0" u="none" strike="noStrike" cap="none">
                <a:solidFill>
                  <a:srgbClr val="FFFFFF"/>
                </a:solidFill>
                <a:latin typeface="Raleway"/>
                <a:ea typeface="Raleway"/>
                <a:cs typeface="Raleway"/>
                <a:sym typeface="Raleway"/>
              </a:rPr>
              <a:t>(FACULTY OF MARINE TECHNOLOGY)</a:t>
            </a:r>
            <a:endParaRPr sz="1400" b="1" i="0" u="none" strike="noStrike" cap="none">
              <a:solidFill>
                <a:srgbClr val="000000"/>
              </a:solidFill>
              <a:latin typeface="Arial"/>
              <a:ea typeface="Arial"/>
              <a:cs typeface="Arial"/>
              <a:sym typeface="Arial"/>
            </a:endParaRPr>
          </a:p>
        </p:txBody>
      </p:sp>
      <p:sp>
        <p:nvSpPr>
          <p:cNvPr id="437" name="Google Shape;437;p76"/>
          <p:cNvSpPr txBox="1"/>
          <p:nvPr/>
        </p:nvSpPr>
        <p:spPr>
          <a:xfrm>
            <a:off x="9287524" y="2479291"/>
            <a:ext cx="2604672" cy="1921957"/>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accent1"/>
                </a:solidFill>
                <a:latin typeface="Raleway"/>
                <a:ea typeface="Raleway"/>
                <a:cs typeface="Raleway"/>
                <a:sym typeface="Raleway"/>
              </a:rPr>
              <a:t>Naval Architecture</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270"/>
              </a:spcBef>
              <a:spcAft>
                <a:spcPts val="0"/>
              </a:spcAft>
              <a:buClr>
                <a:srgbClr val="C00000"/>
              </a:buClr>
              <a:buSzPts val="1800"/>
              <a:buFont typeface="Arial"/>
              <a:buNone/>
            </a:pPr>
            <a:endParaRPr sz="1800" b="0" i="0" u="none" strike="noStrike" cap="none">
              <a:solidFill>
                <a:schemeClr val="dk1"/>
              </a:solidFill>
              <a:latin typeface="Raleway"/>
              <a:ea typeface="Raleway"/>
              <a:cs typeface="Raleway"/>
              <a:sym typeface="Raleway"/>
            </a:endParaRPr>
          </a:p>
        </p:txBody>
      </p:sp>
      <p:sp>
        <p:nvSpPr>
          <p:cNvPr id="438" name="Google Shape;438;p76"/>
          <p:cNvSpPr/>
          <p:nvPr/>
        </p:nvSpPr>
        <p:spPr>
          <a:xfrm>
            <a:off x="6782863" y="4601340"/>
            <a:ext cx="5109333" cy="86216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23F81"/>
                </a:solidFill>
                <a:latin typeface="Raleway"/>
                <a:ea typeface="Raleway"/>
                <a:cs typeface="Raleway"/>
                <a:sym typeface="Raleway"/>
              </a:rPr>
              <a:t>Apply now: https://www.its.ac.id/international/experiencing-its/prospective-student/</a:t>
            </a:r>
            <a:endParaRPr sz="1600" b="1" i="0" u="none" strike="noStrike" cap="none">
              <a:solidFill>
                <a:srgbClr val="223F81"/>
              </a:solidFill>
              <a:latin typeface="Raleway"/>
              <a:ea typeface="Raleway"/>
              <a:cs typeface="Raleway"/>
              <a:sym typeface="Raleway"/>
            </a:endParaRPr>
          </a:p>
        </p:txBody>
      </p:sp>
      <p:sp>
        <p:nvSpPr>
          <p:cNvPr id="439" name="Google Shape;439;p76"/>
          <p:cNvSpPr txBox="1"/>
          <p:nvPr/>
        </p:nvSpPr>
        <p:spPr>
          <a:xfrm>
            <a:off x="293800" y="558560"/>
            <a:ext cx="11598396" cy="817832"/>
          </a:xfrm>
          <a:prstGeom prst="rect">
            <a:avLst/>
          </a:prstGeom>
          <a:noFill/>
          <a:ln>
            <a:noFill/>
          </a:ln>
        </p:spPr>
        <p:txBody>
          <a:bodyPr spcFirstLastPara="1" wrap="square" lIns="91425" tIns="45700" rIns="91425" bIns="45700" anchor="ctr" anchorCtr="0">
            <a:norm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23F81"/>
                </a:solidFill>
                <a:latin typeface="Raleway"/>
                <a:ea typeface="Raleway"/>
                <a:cs typeface="Raleway"/>
                <a:sym typeface="Raleway"/>
              </a:rPr>
              <a:t>INTERNATIONAL UNDERGRADUATE PROGRAM (IUP)</a:t>
            </a:r>
            <a:endParaRPr sz="3200" b="1" i="0" u="none" strike="noStrike" cap="none">
              <a:solidFill>
                <a:srgbClr val="223F81"/>
              </a:solidFill>
              <a:latin typeface="Raleway"/>
              <a:ea typeface="Raleway"/>
              <a:cs typeface="Raleway"/>
              <a:sym typeface="Raleway"/>
            </a:endParaRPr>
          </a:p>
        </p:txBody>
      </p:sp>
      <p:sp>
        <p:nvSpPr>
          <p:cNvPr id="440" name="Google Shape;440;p76"/>
          <p:cNvSpPr txBox="1"/>
          <p:nvPr/>
        </p:nvSpPr>
        <p:spPr>
          <a:xfrm>
            <a:off x="293800" y="4601340"/>
            <a:ext cx="3038700" cy="867300"/>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Raleway"/>
                <a:ea typeface="Raleway"/>
                <a:cs typeface="Raleway"/>
                <a:sym typeface="Raleway"/>
              </a:rPr>
              <a:t>ELECTICS</a:t>
            </a:r>
            <a:br>
              <a:rPr lang="en-US" sz="1400" b="1" i="0" u="none" strike="noStrike" cap="none">
                <a:solidFill>
                  <a:schemeClr val="lt1"/>
                </a:solidFill>
                <a:latin typeface="Raleway"/>
                <a:ea typeface="Raleway"/>
                <a:cs typeface="Raleway"/>
                <a:sym typeface="Raleway"/>
              </a:rPr>
            </a:br>
            <a:r>
              <a:rPr lang="en-US" sz="1400" b="1" i="0" u="none" strike="noStrike" cap="none">
                <a:solidFill>
                  <a:schemeClr val="lt1"/>
                </a:solidFill>
                <a:latin typeface="Raleway"/>
                <a:ea typeface="Raleway"/>
                <a:cs typeface="Raleway"/>
                <a:sym typeface="Raleway"/>
              </a:rPr>
              <a:t>(FACULTY OF INTELLIGENT ELECTRICAL &amp; INFORMATICS TECHNOLOGY)</a:t>
            </a:r>
            <a:endParaRPr sz="1400" b="1" i="0" u="none" strike="noStrike" cap="none">
              <a:solidFill>
                <a:schemeClr val="lt1"/>
              </a:solidFill>
              <a:latin typeface="Arial"/>
              <a:ea typeface="Arial"/>
              <a:cs typeface="Arial"/>
              <a:sym typeface="Arial"/>
            </a:endParaRPr>
          </a:p>
        </p:txBody>
      </p:sp>
      <p:sp>
        <p:nvSpPr>
          <p:cNvPr id="441" name="Google Shape;441;p76"/>
          <p:cNvSpPr txBox="1"/>
          <p:nvPr/>
        </p:nvSpPr>
        <p:spPr>
          <a:xfrm>
            <a:off x="293800" y="5468434"/>
            <a:ext cx="3038700" cy="1175675"/>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Electrical Engineering</a:t>
            </a:r>
            <a:endParaRPr sz="14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Informatics</a:t>
            </a:r>
            <a:endParaRPr sz="14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Information System</a:t>
            </a:r>
            <a:endParaRPr sz="1400" b="0" i="0" u="none" strike="noStrike" cap="none">
              <a:solidFill>
                <a:schemeClr val="accent1"/>
              </a:solidFill>
              <a:latin typeface="Arial"/>
              <a:ea typeface="Arial"/>
              <a:cs typeface="Arial"/>
              <a:sym typeface="Arial"/>
            </a:endParaRPr>
          </a:p>
          <a:p>
            <a:pPr marL="91440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71450" marR="0" lvl="1" indent="-57150" algn="l" rtl="0">
              <a:lnSpc>
                <a:spcPct val="90000"/>
              </a:lnSpc>
              <a:spcBef>
                <a:spcPts val="270"/>
              </a:spcBef>
              <a:spcAft>
                <a:spcPts val="0"/>
              </a:spcAft>
              <a:buClr>
                <a:srgbClr val="FF0000"/>
              </a:buClr>
              <a:buSzPts val="1800"/>
              <a:buFont typeface="Calibri"/>
              <a:buNone/>
            </a:pPr>
            <a:endParaRPr sz="1800" b="0" i="0" u="none" strike="noStrike" cap="none">
              <a:solidFill>
                <a:schemeClr val="dk1"/>
              </a:solidFill>
              <a:latin typeface="Raleway"/>
              <a:ea typeface="Raleway"/>
              <a:cs typeface="Raleway"/>
              <a:sym typeface="Raleway"/>
            </a:endParaRPr>
          </a:p>
        </p:txBody>
      </p:sp>
      <p:sp>
        <p:nvSpPr>
          <p:cNvPr id="442" name="Google Shape;442;p76"/>
          <p:cNvSpPr txBox="1"/>
          <p:nvPr/>
        </p:nvSpPr>
        <p:spPr>
          <a:xfrm>
            <a:off x="3538331" y="4601340"/>
            <a:ext cx="3038700" cy="867300"/>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aleway"/>
                <a:ea typeface="Raleway"/>
                <a:cs typeface="Raleway"/>
                <a:sym typeface="Raleway"/>
              </a:rPr>
              <a:t>CREABIZ</a:t>
            </a:r>
            <a:br>
              <a:rPr lang="en-US" sz="1400" b="1" i="0" u="none" strike="noStrike" cap="none">
                <a:solidFill>
                  <a:srgbClr val="FFFFFF"/>
                </a:solidFill>
                <a:latin typeface="Raleway"/>
                <a:ea typeface="Raleway"/>
                <a:cs typeface="Raleway"/>
                <a:sym typeface="Raleway"/>
              </a:rPr>
            </a:br>
            <a:r>
              <a:rPr lang="en-US" sz="1400" b="1" i="0" u="none" strike="noStrike" cap="none">
                <a:solidFill>
                  <a:srgbClr val="FFFFFF"/>
                </a:solidFill>
                <a:latin typeface="Raleway"/>
                <a:ea typeface="Raleway"/>
                <a:cs typeface="Raleway"/>
                <a:sym typeface="Raleway"/>
              </a:rPr>
              <a:t>(FACULTY OF CREATIVE DESIGN AND DIGITAL BUSINESS)</a:t>
            </a:r>
            <a:endParaRPr sz="1400" b="1" i="0" u="none" strike="noStrike" cap="none">
              <a:solidFill>
                <a:srgbClr val="000000"/>
              </a:solidFill>
              <a:latin typeface="Arial"/>
              <a:ea typeface="Arial"/>
              <a:cs typeface="Arial"/>
              <a:sym typeface="Arial"/>
            </a:endParaRPr>
          </a:p>
        </p:txBody>
      </p:sp>
      <p:sp>
        <p:nvSpPr>
          <p:cNvPr id="443" name="Google Shape;443;p76"/>
          <p:cNvSpPr txBox="1"/>
          <p:nvPr/>
        </p:nvSpPr>
        <p:spPr>
          <a:xfrm>
            <a:off x="3538341" y="5468434"/>
            <a:ext cx="3038700" cy="1175675"/>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accent1"/>
                </a:solidFill>
                <a:latin typeface="Raleway"/>
                <a:ea typeface="Raleway"/>
                <a:cs typeface="Raleway"/>
                <a:sym typeface="Raleway"/>
              </a:rPr>
              <a:t>Business Management</a:t>
            </a:r>
            <a:endParaRPr sz="1400" b="0" i="0" u="none" strike="noStrike" cap="none">
              <a:solidFill>
                <a:srgbClr val="000000"/>
              </a:solidFill>
              <a:latin typeface="Arial"/>
              <a:ea typeface="Arial"/>
              <a:cs typeface="Arial"/>
              <a:sym typeface="Arial"/>
            </a:endParaRPr>
          </a:p>
        </p:txBody>
      </p:sp>
      <p:sp>
        <p:nvSpPr>
          <p:cNvPr id="444" name="Google Shape;444;p76"/>
          <p:cNvSpPr/>
          <p:nvPr/>
        </p:nvSpPr>
        <p:spPr>
          <a:xfrm>
            <a:off x="6782863" y="5528110"/>
            <a:ext cx="5109333" cy="1116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Raleway Thin"/>
              <a:buNone/>
            </a:pPr>
            <a:r>
              <a:rPr lang="en-US" sz="1800" b="1" i="0" u="none" strike="noStrike" cap="none">
                <a:solidFill>
                  <a:srgbClr val="223F81"/>
                </a:solidFill>
                <a:latin typeface="Raleway"/>
                <a:ea typeface="Raleway"/>
                <a:cs typeface="Raleway"/>
                <a:sym typeface="Raleway"/>
              </a:rPr>
              <a:t>Further Information: </a:t>
            </a:r>
            <a:endParaRPr sz="1400" b="0" i="0" u="none" strike="noStrike" cap="none">
              <a:solidFill>
                <a:srgbClr val="223F8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Raleway Thin"/>
              <a:buNone/>
            </a:pPr>
            <a:r>
              <a:rPr lang="en-US" sz="1600" b="1" i="0" u="none" strike="noStrike" cap="none">
                <a:solidFill>
                  <a:srgbClr val="223F81"/>
                </a:solidFill>
                <a:latin typeface="Raleway"/>
                <a:ea typeface="Raleway"/>
                <a:cs typeface="Raleway"/>
                <a:sym typeface="Raleway"/>
              </a:rPr>
              <a:t>Email: admisi@its.ac.id</a:t>
            </a:r>
            <a:endParaRPr sz="1600" b="1" i="0" u="none" strike="noStrike" cap="none">
              <a:solidFill>
                <a:srgbClr val="223F81"/>
              </a:solidFill>
              <a:latin typeface="Raleway"/>
              <a:ea typeface="Raleway"/>
              <a:cs typeface="Raleway"/>
              <a:sym typeface="Raleway"/>
            </a:endParaRPr>
          </a:p>
          <a:p>
            <a:pPr marL="0" marR="0" lvl="0" indent="0" algn="ctr" rtl="0">
              <a:lnSpc>
                <a:spcPct val="100000"/>
              </a:lnSpc>
              <a:spcBef>
                <a:spcPts val="0"/>
              </a:spcBef>
              <a:spcAft>
                <a:spcPts val="0"/>
              </a:spcAft>
              <a:buClr>
                <a:schemeClr val="dk1"/>
              </a:buClr>
              <a:buSzPts val="2400"/>
              <a:buFont typeface="Raleway Thin"/>
              <a:buNone/>
            </a:pPr>
            <a:r>
              <a:rPr lang="en-US" sz="1600" b="1" i="0" u="none" strike="noStrike" cap="none">
                <a:solidFill>
                  <a:srgbClr val="223F81"/>
                </a:solidFill>
                <a:latin typeface="Raleway"/>
                <a:ea typeface="Raleway"/>
                <a:cs typeface="Raleway"/>
                <a:sym typeface="Raleway"/>
              </a:rPr>
              <a:t>https://www.its.ac.id/international/experiencing-its/prospective-student/admission/iup/</a:t>
            </a:r>
            <a:endParaRPr sz="1600" b="1" i="0" u="none" strike="noStrike" cap="none">
              <a:solidFill>
                <a:srgbClr val="223F81"/>
              </a:solidFill>
              <a:latin typeface="Raleway"/>
              <a:ea typeface="Raleway"/>
              <a:cs typeface="Raleway"/>
              <a:sym typeface="Raleway"/>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Google Shape;449;p77"/>
          <p:cNvSpPr txBox="1"/>
          <p:nvPr/>
        </p:nvSpPr>
        <p:spPr>
          <a:xfrm>
            <a:off x="526327" y="509468"/>
            <a:ext cx="11374500" cy="6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70C0"/>
              </a:buClr>
              <a:buSzPts val="3200"/>
              <a:buFont typeface="Raleway"/>
              <a:buNone/>
            </a:pPr>
            <a:r>
              <a:rPr lang="en-US" sz="3200" b="1" i="0" u="none" strike="noStrike" cap="none">
                <a:solidFill>
                  <a:srgbClr val="223F81"/>
                </a:solidFill>
                <a:latin typeface="Raleway"/>
                <a:ea typeface="Raleway"/>
                <a:cs typeface="Raleway"/>
                <a:sym typeface="Raleway"/>
              </a:rPr>
              <a:t>ITS RESEARCH CENTERS</a:t>
            </a:r>
            <a:endParaRPr sz="1400" b="0" i="0" u="none" strike="noStrike" cap="none">
              <a:solidFill>
                <a:srgbClr val="223F81"/>
              </a:solidFill>
              <a:latin typeface="Arial"/>
              <a:ea typeface="Arial"/>
              <a:cs typeface="Arial"/>
              <a:sym typeface="Arial"/>
            </a:endParaRPr>
          </a:p>
        </p:txBody>
      </p:sp>
      <p:sp>
        <p:nvSpPr>
          <p:cNvPr id="450" name="Google Shape;450;p77"/>
          <p:cNvSpPr/>
          <p:nvPr/>
        </p:nvSpPr>
        <p:spPr>
          <a:xfrm>
            <a:off x="526327" y="1803212"/>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23F81"/>
                </a:solidFill>
                <a:latin typeface="Raleway"/>
                <a:ea typeface="Raleway"/>
                <a:cs typeface="Raleway"/>
                <a:sym typeface="Raleway"/>
              </a:rPr>
              <a:t>Sustainable Energy Research Center</a:t>
            </a:r>
            <a:endParaRPr sz="1400" b="0" i="0" u="none" strike="noStrike" cap="none">
              <a:solidFill>
                <a:srgbClr val="000000"/>
              </a:solidFill>
              <a:latin typeface="Arial"/>
              <a:ea typeface="Arial"/>
              <a:cs typeface="Arial"/>
              <a:sym typeface="Arial"/>
            </a:endParaRPr>
          </a:p>
        </p:txBody>
      </p:sp>
      <p:sp>
        <p:nvSpPr>
          <p:cNvPr id="451" name="Google Shape;451;p77"/>
          <p:cNvSpPr/>
          <p:nvPr/>
        </p:nvSpPr>
        <p:spPr>
          <a:xfrm>
            <a:off x="2801816" y="1803212"/>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aleway"/>
                <a:ea typeface="Raleway"/>
                <a:cs typeface="Raleway"/>
                <a:sym typeface="Raleway"/>
              </a:rPr>
              <a:t>Disaster Mitigation and Climate Change Research Center</a:t>
            </a:r>
            <a:endParaRPr sz="1400" b="0" i="0" u="none" strike="noStrike" cap="none">
              <a:solidFill>
                <a:srgbClr val="000000"/>
              </a:solidFill>
              <a:latin typeface="Arial"/>
              <a:ea typeface="Arial"/>
              <a:cs typeface="Arial"/>
              <a:sym typeface="Arial"/>
            </a:endParaRPr>
          </a:p>
        </p:txBody>
      </p:sp>
      <p:sp>
        <p:nvSpPr>
          <p:cNvPr id="452" name="Google Shape;452;p77"/>
          <p:cNvSpPr/>
          <p:nvPr/>
        </p:nvSpPr>
        <p:spPr>
          <a:xfrm>
            <a:off x="5077305" y="1803212"/>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23F81"/>
                </a:solidFill>
                <a:latin typeface="Raleway"/>
                <a:ea typeface="Raleway"/>
                <a:cs typeface="Raleway"/>
                <a:sym typeface="Raleway"/>
              </a:rPr>
              <a:t>Artificial Intelligence and Health Technology Research Center</a:t>
            </a:r>
            <a:endParaRPr sz="1400" b="0" i="0" u="none" strike="noStrike" cap="none">
              <a:solidFill>
                <a:srgbClr val="000000"/>
              </a:solidFill>
              <a:latin typeface="Arial"/>
              <a:ea typeface="Arial"/>
              <a:cs typeface="Arial"/>
              <a:sym typeface="Arial"/>
            </a:endParaRPr>
          </a:p>
        </p:txBody>
      </p:sp>
      <p:sp>
        <p:nvSpPr>
          <p:cNvPr id="453" name="Google Shape;453;p77"/>
          <p:cNvSpPr/>
          <p:nvPr/>
        </p:nvSpPr>
        <p:spPr>
          <a:xfrm>
            <a:off x="7352794" y="1803212"/>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aleway"/>
                <a:ea typeface="Raleway"/>
                <a:cs typeface="Raleway"/>
                <a:sym typeface="Raleway"/>
              </a:rPr>
              <a:t>Marine and Earth Science and Technology Research Center</a:t>
            </a:r>
            <a:endParaRPr sz="1400" b="0" i="0" u="none" strike="noStrike" cap="none">
              <a:solidFill>
                <a:srgbClr val="000000"/>
              </a:solidFill>
              <a:latin typeface="Arial"/>
              <a:ea typeface="Arial"/>
              <a:cs typeface="Arial"/>
              <a:sym typeface="Arial"/>
            </a:endParaRPr>
          </a:p>
        </p:txBody>
      </p:sp>
      <p:sp>
        <p:nvSpPr>
          <p:cNvPr id="454" name="Google Shape;454;p77"/>
          <p:cNvSpPr/>
          <p:nvPr/>
        </p:nvSpPr>
        <p:spPr>
          <a:xfrm>
            <a:off x="9628283" y="1803212"/>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23F81"/>
                </a:solidFill>
                <a:latin typeface="Raleway"/>
                <a:ea typeface="Raleway"/>
                <a:cs typeface="Raleway"/>
                <a:sym typeface="Raleway"/>
              </a:rPr>
              <a:t>Advanced Materials and Nanotechnology Research Center</a:t>
            </a:r>
            <a:endParaRPr sz="1400" b="0" i="0" u="none" strike="noStrike" cap="none">
              <a:solidFill>
                <a:srgbClr val="000000"/>
              </a:solidFill>
              <a:latin typeface="Arial"/>
              <a:ea typeface="Arial"/>
              <a:cs typeface="Arial"/>
              <a:sym typeface="Arial"/>
            </a:endParaRPr>
          </a:p>
        </p:txBody>
      </p:sp>
      <p:sp>
        <p:nvSpPr>
          <p:cNvPr id="455" name="Google Shape;455;p77"/>
          <p:cNvSpPr/>
          <p:nvPr/>
        </p:nvSpPr>
        <p:spPr>
          <a:xfrm>
            <a:off x="526327" y="3699935"/>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aleway"/>
                <a:ea typeface="Raleway"/>
                <a:cs typeface="Raleway"/>
                <a:sym typeface="Raleway"/>
              </a:rPr>
              <a:t>Sustainable Infrastructure and Environment Research Center</a:t>
            </a:r>
            <a:endParaRPr sz="1400" b="0" i="0" u="none" strike="noStrike" cap="none">
              <a:solidFill>
                <a:srgbClr val="000000"/>
              </a:solidFill>
              <a:latin typeface="Arial"/>
              <a:ea typeface="Arial"/>
              <a:cs typeface="Arial"/>
              <a:sym typeface="Arial"/>
            </a:endParaRPr>
          </a:p>
        </p:txBody>
      </p:sp>
      <p:sp>
        <p:nvSpPr>
          <p:cNvPr id="456" name="Google Shape;456;p77"/>
          <p:cNvSpPr/>
          <p:nvPr/>
        </p:nvSpPr>
        <p:spPr>
          <a:xfrm>
            <a:off x="2801816" y="3699935"/>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23F81"/>
                </a:solidFill>
                <a:latin typeface="Raleway"/>
                <a:ea typeface="Raleway"/>
                <a:cs typeface="Raleway"/>
                <a:sym typeface="Raleway"/>
              </a:rPr>
              <a:t>Internet of Things and Defense Technology Research Center</a:t>
            </a:r>
            <a:endParaRPr sz="1400" b="0" i="0" u="none" strike="noStrike" cap="none">
              <a:solidFill>
                <a:srgbClr val="000000"/>
              </a:solidFill>
              <a:latin typeface="Arial"/>
              <a:ea typeface="Arial"/>
              <a:cs typeface="Arial"/>
              <a:sym typeface="Arial"/>
            </a:endParaRPr>
          </a:p>
        </p:txBody>
      </p:sp>
      <p:sp>
        <p:nvSpPr>
          <p:cNvPr id="457" name="Google Shape;457;p77"/>
          <p:cNvSpPr/>
          <p:nvPr/>
        </p:nvSpPr>
        <p:spPr>
          <a:xfrm>
            <a:off x="5077305" y="3699935"/>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aleway"/>
                <a:ea typeface="Raleway"/>
                <a:cs typeface="Raleway"/>
                <a:sym typeface="Raleway"/>
              </a:rPr>
              <a:t>Fundamental Science Research Center</a:t>
            </a:r>
            <a:endParaRPr sz="1400" b="0" i="0" u="none" strike="noStrike" cap="none">
              <a:solidFill>
                <a:srgbClr val="000000"/>
              </a:solidFill>
              <a:latin typeface="Arial"/>
              <a:ea typeface="Arial"/>
              <a:cs typeface="Arial"/>
              <a:sym typeface="Arial"/>
            </a:endParaRPr>
          </a:p>
        </p:txBody>
      </p:sp>
      <p:sp>
        <p:nvSpPr>
          <p:cNvPr id="458" name="Google Shape;458;p77"/>
          <p:cNvSpPr/>
          <p:nvPr/>
        </p:nvSpPr>
        <p:spPr>
          <a:xfrm>
            <a:off x="7352794" y="3699935"/>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23F81"/>
                </a:solidFill>
                <a:latin typeface="Raleway"/>
                <a:ea typeface="Raleway"/>
                <a:cs typeface="Raleway"/>
                <a:sym typeface="Raleway"/>
              </a:rPr>
              <a:t>Agri-food and Biotechnology Research Center</a:t>
            </a:r>
            <a:endParaRPr sz="1400" b="0" i="0" u="none" strike="noStrike" cap="none">
              <a:solidFill>
                <a:srgbClr val="000000"/>
              </a:solidFill>
              <a:latin typeface="Arial"/>
              <a:ea typeface="Arial"/>
              <a:cs typeface="Arial"/>
              <a:sym typeface="Arial"/>
            </a:endParaRPr>
          </a:p>
        </p:txBody>
      </p:sp>
      <p:sp>
        <p:nvSpPr>
          <p:cNvPr id="459" name="Google Shape;459;p77"/>
          <p:cNvSpPr/>
          <p:nvPr/>
        </p:nvSpPr>
        <p:spPr>
          <a:xfrm>
            <a:off x="9628283" y="3699935"/>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aleway"/>
                <a:ea typeface="Raleway"/>
                <a:cs typeface="Raleway"/>
                <a:sym typeface="Raleway"/>
              </a:rPr>
              <a:t>Manufacturing, Transportation, and Logistics Research Center</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3"/>
        <p:cNvGrpSpPr/>
        <p:nvPr/>
      </p:nvGrpSpPr>
      <p:grpSpPr>
        <a:xfrm>
          <a:off x="0" y="0"/>
          <a:ext cx="0" cy="0"/>
          <a:chOff x="0" y="0"/>
          <a:chExt cx="0" cy="0"/>
        </a:xfrm>
      </p:grpSpPr>
      <p:sp>
        <p:nvSpPr>
          <p:cNvPr id="464" name="Google Shape;464;p78"/>
          <p:cNvSpPr txBox="1"/>
          <p:nvPr/>
        </p:nvSpPr>
        <p:spPr>
          <a:xfrm>
            <a:off x="537901" y="499352"/>
            <a:ext cx="11374500" cy="6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70C0"/>
              </a:buClr>
              <a:buSzPts val="3200"/>
              <a:buFont typeface="Raleway"/>
              <a:buNone/>
            </a:pPr>
            <a:r>
              <a:rPr lang="en-US" sz="3200" b="1" i="0" u="none" strike="noStrike" cap="none">
                <a:solidFill>
                  <a:srgbClr val="243EA2"/>
                </a:solidFill>
                <a:latin typeface="Raleway"/>
                <a:ea typeface="Raleway"/>
                <a:cs typeface="Raleway"/>
                <a:sym typeface="Raleway"/>
              </a:rPr>
              <a:t>ITS STUDY CENTERS</a:t>
            </a:r>
            <a:endParaRPr sz="1400" b="0" i="0" u="none" strike="noStrike" cap="none">
              <a:solidFill>
                <a:srgbClr val="243EA2"/>
              </a:solidFill>
              <a:latin typeface="Arial"/>
              <a:ea typeface="Arial"/>
              <a:cs typeface="Arial"/>
              <a:sym typeface="Arial"/>
            </a:endParaRPr>
          </a:p>
        </p:txBody>
      </p:sp>
      <p:grpSp>
        <p:nvGrpSpPr>
          <p:cNvPr id="465" name="Google Shape;465;p78"/>
          <p:cNvGrpSpPr/>
          <p:nvPr/>
        </p:nvGrpSpPr>
        <p:grpSpPr>
          <a:xfrm>
            <a:off x="2226612" y="1317694"/>
            <a:ext cx="7738775" cy="5040954"/>
            <a:chOff x="1995529" y="1416630"/>
            <a:chExt cx="7738775" cy="5040954"/>
          </a:xfrm>
        </p:grpSpPr>
        <p:pic>
          <p:nvPicPr>
            <p:cNvPr id="466" name="Google Shape;466;p78" descr="Study Center Business and Industry Public Policy - Pusat Kajian Kebijakan  Publik Bisnis dan Industri"/>
            <p:cNvPicPr preferRelativeResize="0"/>
            <p:nvPr/>
          </p:nvPicPr>
          <p:blipFill rotWithShape="1">
            <a:blip r:embed="rId4">
              <a:alphaModFix/>
            </a:blip>
            <a:srcRect t="1" b="16899"/>
            <a:stretch/>
          </p:blipFill>
          <p:spPr>
            <a:xfrm>
              <a:off x="4643233" y="4329675"/>
              <a:ext cx="2453660" cy="1631205"/>
            </a:xfrm>
            <a:prstGeom prst="rect">
              <a:avLst/>
            </a:prstGeom>
            <a:noFill/>
            <a:ln>
              <a:noFill/>
            </a:ln>
          </p:spPr>
        </p:pic>
        <p:pic>
          <p:nvPicPr>
            <p:cNvPr id="467" name="Google Shape;467;p78" descr="STUDY CENTER - Direktorat Riset dan Pengabdian kepada Masyarakat"/>
            <p:cNvPicPr preferRelativeResize="0"/>
            <p:nvPr/>
          </p:nvPicPr>
          <p:blipFill rotWithShape="1">
            <a:blip r:embed="rId5">
              <a:alphaModFix/>
            </a:blip>
            <a:srcRect/>
            <a:stretch/>
          </p:blipFill>
          <p:spPr>
            <a:xfrm>
              <a:off x="2000495" y="4329675"/>
              <a:ext cx="2443366" cy="1631205"/>
            </a:xfrm>
            <a:prstGeom prst="rect">
              <a:avLst/>
            </a:prstGeom>
            <a:noFill/>
            <a:ln>
              <a:noFill/>
            </a:ln>
          </p:spPr>
        </p:pic>
        <p:pic>
          <p:nvPicPr>
            <p:cNvPr id="468" name="Google Shape;468;p78" descr="Home - Sustainable Development Goals"/>
            <p:cNvPicPr preferRelativeResize="0"/>
            <p:nvPr/>
          </p:nvPicPr>
          <p:blipFill rotWithShape="1">
            <a:blip r:embed="rId6">
              <a:alphaModFix/>
            </a:blip>
            <a:srcRect/>
            <a:stretch/>
          </p:blipFill>
          <p:spPr>
            <a:xfrm>
              <a:off x="7285973" y="1539763"/>
              <a:ext cx="2448331" cy="2186255"/>
            </a:xfrm>
            <a:prstGeom prst="rect">
              <a:avLst/>
            </a:prstGeom>
            <a:noFill/>
            <a:ln>
              <a:noFill/>
            </a:ln>
          </p:spPr>
        </p:pic>
        <p:pic>
          <p:nvPicPr>
            <p:cNvPr id="469" name="Google Shape;469;p78" descr="Study Center Halal - Pusat Kajian Halal"/>
            <p:cNvPicPr preferRelativeResize="0"/>
            <p:nvPr/>
          </p:nvPicPr>
          <p:blipFill rotWithShape="1">
            <a:blip r:embed="rId7">
              <a:alphaModFix/>
            </a:blip>
            <a:srcRect/>
            <a:stretch/>
          </p:blipFill>
          <p:spPr>
            <a:xfrm>
              <a:off x="4643233" y="1416630"/>
              <a:ext cx="2448332" cy="2131083"/>
            </a:xfrm>
            <a:prstGeom prst="rect">
              <a:avLst/>
            </a:prstGeom>
            <a:noFill/>
            <a:ln>
              <a:noFill/>
            </a:ln>
          </p:spPr>
        </p:pic>
        <p:pic>
          <p:nvPicPr>
            <p:cNvPr id="470" name="Google Shape;470;p78" descr="STUDY CENTER - Direktorat Riset dan Pengabdian kepada Masyarakat"/>
            <p:cNvPicPr preferRelativeResize="0"/>
            <p:nvPr/>
          </p:nvPicPr>
          <p:blipFill rotWithShape="1">
            <a:blip r:embed="rId8">
              <a:alphaModFix/>
            </a:blip>
            <a:srcRect/>
            <a:stretch/>
          </p:blipFill>
          <p:spPr>
            <a:xfrm>
              <a:off x="2000495" y="1733879"/>
              <a:ext cx="2448331" cy="1813834"/>
            </a:xfrm>
            <a:prstGeom prst="rect">
              <a:avLst/>
            </a:prstGeom>
            <a:noFill/>
            <a:ln>
              <a:noFill/>
            </a:ln>
          </p:spPr>
        </p:pic>
        <p:sp>
          <p:nvSpPr>
            <p:cNvPr id="471" name="Google Shape;471;p78"/>
            <p:cNvSpPr/>
            <p:nvPr/>
          </p:nvSpPr>
          <p:spPr>
            <a:xfrm>
              <a:off x="2000495" y="3489372"/>
              <a:ext cx="2448331" cy="564222"/>
            </a:xfrm>
            <a:prstGeom prst="round2DiagRect">
              <a:avLst>
                <a:gd name="adj1" fmla="val 16667"/>
                <a:gd name="adj2" fmla="val 0"/>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Raleway"/>
                  <a:ea typeface="Raleway"/>
                  <a:cs typeface="Raleway"/>
                  <a:sym typeface="Raleway"/>
                </a:rPr>
                <a:t>Regional Potential Community Empowerment </a:t>
              </a:r>
              <a:r>
                <a:rPr lang="en-US" sz="1100" b="0" i="0" u="none" strike="noStrike" cap="none">
                  <a:solidFill>
                    <a:schemeClr val="lt1"/>
                  </a:solidFill>
                  <a:latin typeface="Raleway"/>
                  <a:ea typeface="Raleway"/>
                  <a:cs typeface="Raleway"/>
                  <a:sym typeface="Raleway"/>
                </a:rPr>
                <a:t>Study Center</a:t>
              </a:r>
              <a:endParaRPr sz="1100" b="0" i="0" u="none" strike="noStrike" cap="none">
                <a:solidFill>
                  <a:schemeClr val="lt1"/>
                </a:solidFill>
                <a:latin typeface="Raleway"/>
                <a:ea typeface="Raleway"/>
                <a:cs typeface="Raleway"/>
                <a:sym typeface="Raleway"/>
              </a:endParaRPr>
            </a:p>
          </p:txBody>
        </p:sp>
        <p:sp>
          <p:nvSpPr>
            <p:cNvPr id="472" name="Google Shape;472;p78"/>
            <p:cNvSpPr/>
            <p:nvPr/>
          </p:nvSpPr>
          <p:spPr>
            <a:xfrm>
              <a:off x="4643234" y="3473196"/>
              <a:ext cx="2448331" cy="564222"/>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23F81"/>
                  </a:solidFill>
                  <a:latin typeface="Raleway"/>
                  <a:ea typeface="Raleway"/>
                  <a:cs typeface="Raleway"/>
                  <a:sym typeface="Raleway"/>
                </a:rPr>
                <a:t>Halal </a:t>
              </a:r>
              <a:r>
                <a:rPr lang="en-US" sz="1600" b="0" i="0" u="none" strike="noStrike" cap="none">
                  <a:solidFill>
                    <a:srgbClr val="223F81"/>
                  </a:solidFill>
                  <a:latin typeface="Raleway"/>
                  <a:ea typeface="Raleway"/>
                  <a:cs typeface="Raleway"/>
                  <a:sym typeface="Raleway"/>
                </a:rPr>
                <a:t>Study Center</a:t>
              </a:r>
              <a:endParaRPr sz="1600" b="0" i="0" u="none" strike="noStrike" cap="none">
                <a:solidFill>
                  <a:srgbClr val="223F81"/>
                </a:solidFill>
                <a:latin typeface="Raleway"/>
                <a:ea typeface="Raleway"/>
                <a:cs typeface="Raleway"/>
                <a:sym typeface="Raleway"/>
              </a:endParaRPr>
            </a:p>
          </p:txBody>
        </p:sp>
        <p:sp>
          <p:nvSpPr>
            <p:cNvPr id="473" name="Google Shape;473;p78"/>
            <p:cNvSpPr/>
            <p:nvPr/>
          </p:nvSpPr>
          <p:spPr>
            <a:xfrm>
              <a:off x="7285972" y="3489372"/>
              <a:ext cx="2448331" cy="564222"/>
            </a:xfrm>
            <a:prstGeom prst="round2DiagRect">
              <a:avLst>
                <a:gd name="adj1" fmla="val 16667"/>
                <a:gd name="adj2" fmla="val 0"/>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aleway"/>
                  <a:ea typeface="Raleway"/>
                  <a:cs typeface="Raleway"/>
                  <a:sym typeface="Raleway"/>
                </a:rPr>
                <a:t>Sustainable Development Goals </a:t>
              </a:r>
              <a:r>
                <a:rPr lang="en-US" sz="1200" b="0" i="0" u="none" strike="noStrike" cap="none">
                  <a:solidFill>
                    <a:schemeClr val="lt1"/>
                  </a:solidFill>
                  <a:latin typeface="Raleway"/>
                  <a:ea typeface="Raleway"/>
                  <a:cs typeface="Raleway"/>
                  <a:sym typeface="Raleway"/>
                </a:rPr>
                <a:t>Study Center</a:t>
              </a:r>
              <a:endParaRPr sz="1200" b="0" i="0" u="none" strike="noStrike" cap="none">
                <a:solidFill>
                  <a:schemeClr val="lt1"/>
                </a:solidFill>
                <a:latin typeface="Raleway"/>
                <a:ea typeface="Raleway"/>
                <a:cs typeface="Raleway"/>
                <a:sym typeface="Raleway"/>
              </a:endParaRPr>
            </a:p>
          </p:txBody>
        </p:sp>
        <p:sp>
          <p:nvSpPr>
            <p:cNvPr id="474" name="Google Shape;474;p78"/>
            <p:cNvSpPr/>
            <p:nvPr/>
          </p:nvSpPr>
          <p:spPr>
            <a:xfrm>
              <a:off x="1995529" y="5893362"/>
              <a:ext cx="2448331" cy="564222"/>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23F81"/>
                  </a:solidFill>
                  <a:latin typeface="Raleway"/>
                  <a:ea typeface="Raleway"/>
                  <a:cs typeface="Raleway"/>
                  <a:sym typeface="Raleway"/>
                </a:rPr>
                <a:t>Appropriate Technology </a:t>
              </a:r>
              <a:r>
                <a:rPr lang="en-US" sz="1400" b="0" i="0" u="none" strike="noStrike" cap="none">
                  <a:solidFill>
                    <a:srgbClr val="223F81"/>
                  </a:solidFill>
                  <a:latin typeface="Raleway"/>
                  <a:ea typeface="Raleway"/>
                  <a:cs typeface="Raleway"/>
                  <a:sym typeface="Raleway"/>
                </a:rPr>
                <a:t>Study Center</a:t>
              </a:r>
              <a:endParaRPr sz="1400" b="0" i="0" u="none" strike="noStrike" cap="none">
                <a:solidFill>
                  <a:srgbClr val="223F81"/>
                </a:solidFill>
                <a:latin typeface="Raleway"/>
                <a:ea typeface="Raleway"/>
                <a:cs typeface="Raleway"/>
                <a:sym typeface="Raleway"/>
              </a:endParaRPr>
            </a:p>
          </p:txBody>
        </p:sp>
        <p:sp>
          <p:nvSpPr>
            <p:cNvPr id="475" name="Google Shape;475;p78"/>
            <p:cNvSpPr/>
            <p:nvPr/>
          </p:nvSpPr>
          <p:spPr>
            <a:xfrm>
              <a:off x="4643234" y="5893362"/>
              <a:ext cx="2448331" cy="564222"/>
            </a:xfrm>
            <a:prstGeom prst="round2DiagRect">
              <a:avLst>
                <a:gd name="adj1" fmla="val 16667"/>
                <a:gd name="adj2" fmla="val 0"/>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aleway"/>
                  <a:ea typeface="Raleway"/>
                  <a:cs typeface="Raleway"/>
                  <a:sym typeface="Raleway"/>
                </a:rPr>
                <a:t>Business &amp; Industry Public Policy </a:t>
              </a:r>
              <a:r>
                <a:rPr lang="en-US" sz="1200" b="0" i="0" u="none" strike="noStrike" cap="none">
                  <a:solidFill>
                    <a:schemeClr val="lt1"/>
                  </a:solidFill>
                  <a:latin typeface="Raleway"/>
                  <a:ea typeface="Raleway"/>
                  <a:cs typeface="Raleway"/>
                  <a:sym typeface="Raleway"/>
                </a:rPr>
                <a:t>Study Center</a:t>
              </a:r>
              <a:endParaRPr sz="1200" b="0" i="0" u="none" strike="noStrike" cap="none">
                <a:solidFill>
                  <a:schemeClr val="lt1"/>
                </a:solidFill>
                <a:latin typeface="Raleway"/>
                <a:ea typeface="Raleway"/>
                <a:cs typeface="Raleway"/>
                <a:sym typeface="Raleway"/>
              </a:endParaRPr>
            </a:p>
          </p:txBody>
        </p:sp>
      </p:gr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9"/>
        <p:cNvGrpSpPr/>
        <p:nvPr/>
      </p:nvGrpSpPr>
      <p:grpSpPr>
        <a:xfrm>
          <a:off x="0" y="0"/>
          <a:ext cx="0" cy="0"/>
          <a:chOff x="0" y="0"/>
          <a:chExt cx="0" cy="0"/>
        </a:xfrm>
      </p:grpSpPr>
      <p:pic>
        <p:nvPicPr>
          <p:cNvPr id="480" name="Google Shape;480;p79"/>
          <p:cNvPicPr preferRelativeResize="0"/>
          <p:nvPr/>
        </p:nvPicPr>
        <p:blipFill rotWithShape="1">
          <a:blip r:embed="rId4">
            <a:alphaModFix/>
          </a:blip>
          <a:srcRect/>
          <a:stretch/>
        </p:blipFill>
        <p:spPr>
          <a:xfrm>
            <a:off x="3426191" y="4703437"/>
            <a:ext cx="1776600" cy="1766100"/>
          </a:xfrm>
          <a:prstGeom prst="roundRect">
            <a:avLst>
              <a:gd name="adj" fmla="val 0"/>
            </a:avLst>
          </a:prstGeom>
          <a:noFill/>
          <a:ln>
            <a:noFill/>
          </a:ln>
          <a:effectLst>
            <a:outerShdw blurRad="57150" dist="19050" dir="5400000" algn="bl" rotWithShape="0">
              <a:srgbClr val="000000">
                <a:alpha val="49019"/>
              </a:srgbClr>
            </a:outerShdw>
          </a:effectLst>
        </p:spPr>
      </p:pic>
      <p:pic>
        <p:nvPicPr>
          <p:cNvPr id="481" name="Google Shape;481;p79"/>
          <p:cNvPicPr preferRelativeResize="0"/>
          <p:nvPr/>
        </p:nvPicPr>
        <p:blipFill rotWithShape="1">
          <a:blip r:embed="rId5">
            <a:alphaModFix/>
          </a:blip>
          <a:srcRect l="8777" r="26155"/>
          <a:stretch/>
        </p:blipFill>
        <p:spPr>
          <a:xfrm>
            <a:off x="3609098" y="3238168"/>
            <a:ext cx="1536020" cy="1351335"/>
          </a:xfrm>
          <a:prstGeom prst="roundRect">
            <a:avLst>
              <a:gd name="adj" fmla="val 0"/>
            </a:avLst>
          </a:prstGeom>
          <a:noFill/>
          <a:ln>
            <a:noFill/>
          </a:ln>
          <a:effectLst>
            <a:outerShdw blurRad="76200" dist="38100" dir="7800000" algn="tl" rotWithShape="0">
              <a:srgbClr val="000000">
                <a:alpha val="40000"/>
              </a:srgbClr>
            </a:outerShdw>
          </a:effectLst>
        </p:spPr>
      </p:pic>
      <p:pic>
        <p:nvPicPr>
          <p:cNvPr id="482" name="Google Shape;482;p79"/>
          <p:cNvPicPr preferRelativeResize="0"/>
          <p:nvPr/>
        </p:nvPicPr>
        <p:blipFill rotWithShape="1">
          <a:blip r:embed="rId6">
            <a:alphaModFix/>
          </a:blip>
          <a:srcRect l="5927" t="31593" r="59523" b="-1032"/>
          <a:stretch/>
        </p:blipFill>
        <p:spPr>
          <a:xfrm>
            <a:off x="3672461" y="1290357"/>
            <a:ext cx="1472657" cy="1833888"/>
          </a:xfrm>
          <a:prstGeom prst="roundRect">
            <a:avLst>
              <a:gd name="adj" fmla="val 0"/>
            </a:avLst>
          </a:prstGeom>
          <a:noFill/>
          <a:ln>
            <a:noFill/>
          </a:ln>
          <a:effectLst>
            <a:outerShdw blurRad="76200" dist="38100" dir="7800000" algn="tl" rotWithShape="0">
              <a:srgbClr val="000000">
                <a:alpha val="40000"/>
              </a:srgbClr>
            </a:outerShdw>
          </a:effectLst>
        </p:spPr>
      </p:pic>
      <p:sp>
        <p:nvSpPr>
          <p:cNvPr id="483" name="Google Shape;483;p79"/>
          <p:cNvSpPr txBox="1"/>
          <p:nvPr/>
        </p:nvSpPr>
        <p:spPr>
          <a:xfrm>
            <a:off x="207431" y="506658"/>
            <a:ext cx="11600536" cy="5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67"/>
              <a:buFont typeface="Arial"/>
              <a:buNone/>
            </a:pPr>
            <a:r>
              <a:rPr lang="en-US" sz="3067" b="1" i="0" u="none" strike="noStrike" cap="none">
                <a:solidFill>
                  <a:srgbClr val="243EA2"/>
                </a:solidFill>
                <a:latin typeface="Raleway"/>
                <a:ea typeface="Raleway"/>
                <a:cs typeface="Raleway"/>
                <a:sym typeface="Raleway"/>
              </a:rPr>
              <a:t>FACULTY MEMBER’S ACHIEVEMENTS</a:t>
            </a:r>
            <a:endParaRPr sz="1200" b="0" i="0" u="none" strike="noStrike" cap="none">
              <a:solidFill>
                <a:srgbClr val="243EA2"/>
              </a:solidFill>
              <a:latin typeface="Raleway"/>
              <a:ea typeface="Raleway"/>
              <a:cs typeface="Raleway"/>
              <a:sym typeface="Raleway"/>
            </a:endParaRPr>
          </a:p>
        </p:txBody>
      </p:sp>
      <p:pic>
        <p:nvPicPr>
          <p:cNvPr id="484" name="Google Shape;484;p79"/>
          <p:cNvPicPr preferRelativeResize="0"/>
          <p:nvPr/>
        </p:nvPicPr>
        <p:blipFill rotWithShape="1">
          <a:blip r:embed="rId7">
            <a:alphaModFix/>
          </a:blip>
          <a:srcRect l="10096" t="40275" r="2172" b="3797"/>
          <a:stretch/>
        </p:blipFill>
        <p:spPr>
          <a:xfrm>
            <a:off x="1806084" y="3238168"/>
            <a:ext cx="1682295" cy="1349109"/>
          </a:xfrm>
          <a:prstGeom prst="roundRect">
            <a:avLst>
              <a:gd name="adj" fmla="val 0"/>
            </a:avLst>
          </a:prstGeom>
          <a:noFill/>
          <a:ln>
            <a:noFill/>
          </a:ln>
          <a:effectLst>
            <a:outerShdw blurRad="76200" dist="38100" dir="7800000" algn="tl" rotWithShape="0">
              <a:srgbClr val="000000">
                <a:alpha val="40000"/>
              </a:srgbClr>
            </a:outerShdw>
          </a:effectLst>
        </p:spPr>
      </p:pic>
      <p:sp>
        <p:nvSpPr>
          <p:cNvPr id="485" name="Google Shape;485;p79"/>
          <p:cNvSpPr txBox="1"/>
          <p:nvPr/>
        </p:nvSpPr>
        <p:spPr>
          <a:xfrm>
            <a:off x="5858740" y="1344837"/>
            <a:ext cx="5043721" cy="5146240"/>
          </a:xfrm>
          <a:prstGeom prst="rect">
            <a:avLst/>
          </a:prstGeom>
          <a:noFill/>
          <a:ln>
            <a:noFill/>
          </a:ln>
        </p:spPr>
        <p:txBody>
          <a:bodyPr spcFirstLastPara="1" wrap="square" lIns="91425" tIns="45700" rIns="91425" bIns="45700" anchor="t" anchorCtr="0">
            <a:spAutoFit/>
          </a:bodyPr>
          <a:lstStyle/>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a:solidFill>
                  <a:schemeClr val="dk1"/>
                </a:solidFill>
                <a:latin typeface="Raleway"/>
                <a:ea typeface="Raleway"/>
                <a:cs typeface="Raleway"/>
                <a:sym typeface="Raleway"/>
              </a:rPr>
              <a:t>Prof. I Ketut Aria Putra Utama of Naval Architecture Department, ITS research collaboration with UCL London, won Lloyd’s Register Maritime Safety Awards in April 2023</a:t>
            </a:r>
            <a:endParaRPr sz="1467" b="0" i="0" u="none" strike="noStrike" cap="none">
              <a:solidFill>
                <a:srgbClr val="000000"/>
              </a:solidFill>
              <a:latin typeface="Arial"/>
              <a:ea typeface="Arial"/>
              <a:cs typeface="Arial"/>
              <a:sym typeface="Arial"/>
            </a:endParaRPr>
          </a:p>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a:solidFill>
                  <a:schemeClr val="dk1"/>
                </a:solidFill>
                <a:latin typeface="Raleway"/>
                <a:ea typeface="Raleway"/>
                <a:cs typeface="Raleway"/>
                <a:sym typeface="Raleway"/>
              </a:rPr>
              <a:t>Prof. Riyanarto Sarno, ITS Professor in Computer Science proclaimed as the Top 2% of World Ranking Scientists</a:t>
            </a:r>
            <a:endParaRPr sz="1467" b="0" i="0" u="none" strike="noStrike" cap="none">
              <a:solidFill>
                <a:srgbClr val="000000"/>
              </a:solidFill>
              <a:latin typeface="Arial"/>
              <a:ea typeface="Arial"/>
              <a:cs typeface="Arial"/>
              <a:sym typeface="Arial"/>
            </a:endParaRPr>
          </a:p>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a:solidFill>
                  <a:schemeClr val="dk1"/>
                </a:solidFill>
                <a:latin typeface="Raleway"/>
                <a:ea typeface="Raleway"/>
                <a:cs typeface="Raleway"/>
                <a:sym typeface="Raleway"/>
              </a:rPr>
              <a:t>Prof Ria Asih of Civil Engineering Department is a receiver of prestigious award “Chevalier dans L’Ordre des Palmes Academiques” from French  Government </a:t>
            </a:r>
            <a:endParaRPr sz="1467" b="0" i="0" u="none" strike="noStrike" cap="none">
              <a:solidFill>
                <a:srgbClr val="000000"/>
              </a:solidFill>
              <a:latin typeface="Arial"/>
              <a:ea typeface="Arial"/>
              <a:cs typeface="Arial"/>
              <a:sym typeface="Arial"/>
            </a:endParaRPr>
          </a:p>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a:solidFill>
                  <a:schemeClr val="dk1"/>
                </a:solidFill>
                <a:latin typeface="Raleway"/>
                <a:ea typeface="Raleway"/>
                <a:cs typeface="Raleway"/>
                <a:sym typeface="Raleway"/>
              </a:rPr>
              <a:t>Mr. Andi Mappajaya, a lecturer in Architecture Dept won the International Future Place 2022 with his design, “The Pineapples."</a:t>
            </a:r>
            <a:endParaRPr sz="1467" b="0" i="0" u="none" strike="noStrike" cap="none">
              <a:solidFill>
                <a:schemeClr val="dk1"/>
              </a:solidFill>
              <a:latin typeface="Calibri"/>
              <a:ea typeface="Calibri"/>
              <a:cs typeface="Calibri"/>
              <a:sym typeface="Calibri"/>
            </a:endParaRPr>
          </a:p>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a:solidFill>
                  <a:schemeClr val="dk1"/>
                </a:solidFill>
                <a:latin typeface="Raleway"/>
                <a:ea typeface="Raleway"/>
                <a:cs typeface="Raleway"/>
                <a:sym typeface="Raleway"/>
              </a:rPr>
              <a:t>Dr. Sri Fatmawati – Chemistry Dept ITS as Chair of Organization for Women in Science for the Developing World (OWSD) Indonesia Chapter</a:t>
            </a:r>
            <a:endParaRPr sz="1467" b="0" i="0" u="none" strike="noStrike" cap="none">
              <a:solidFill>
                <a:schemeClr val="dk1"/>
              </a:solidFill>
              <a:latin typeface="Raleway"/>
              <a:ea typeface="Raleway"/>
              <a:cs typeface="Raleway"/>
              <a:sym typeface="Raleway"/>
            </a:endParaRPr>
          </a:p>
          <a:p>
            <a:pPr marL="338658" marR="0" lvl="0" indent="-330192" algn="l" rtl="0">
              <a:lnSpc>
                <a:spcPct val="100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Dr. Fahmi Mubarok as a nominee of Innovation Prize European Patent Office in the European Inventor Award 2022</a:t>
            </a:r>
            <a:endParaRPr sz="1467" b="0" i="0" u="none" strike="noStrike" cap="none">
              <a:solidFill>
                <a:schemeClr val="dk1"/>
              </a:solidFill>
              <a:latin typeface="Raleway"/>
              <a:ea typeface="Raleway"/>
              <a:cs typeface="Raleway"/>
              <a:sym typeface="Raleway"/>
            </a:endParaRPr>
          </a:p>
        </p:txBody>
      </p:sp>
      <p:pic>
        <p:nvPicPr>
          <p:cNvPr id="486" name="Google Shape;486;p79"/>
          <p:cNvPicPr preferRelativeResize="0"/>
          <p:nvPr/>
        </p:nvPicPr>
        <p:blipFill rotWithShape="1">
          <a:blip r:embed="rId8">
            <a:alphaModFix/>
          </a:blip>
          <a:srcRect l="17163" t="21457" r="41541" b="11504"/>
          <a:stretch/>
        </p:blipFill>
        <p:spPr>
          <a:xfrm>
            <a:off x="1806069" y="4732862"/>
            <a:ext cx="1448400" cy="1766100"/>
          </a:xfrm>
          <a:prstGeom prst="roundRect">
            <a:avLst>
              <a:gd name="adj" fmla="val 0"/>
            </a:avLst>
          </a:prstGeom>
          <a:noFill/>
          <a:ln>
            <a:noFill/>
          </a:ln>
          <a:effectLst>
            <a:outerShdw blurRad="76200" dist="38100" dir="7800000" algn="tl" rotWithShape="0">
              <a:srgbClr val="000000">
                <a:alpha val="40000"/>
              </a:srgbClr>
            </a:outerShdw>
          </a:effectLst>
        </p:spPr>
      </p:pic>
      <p:pic>
        <p:nvPicPr>
          <p:cNvPr id="487" name="Google Shape;487;p79" descr="A picture containing clothing, person, human face, person&#10;&#10;Description automatically generated"/>
          <p:cNvPicPr preferRelativeResize="0"/>
          <p:nvPr/>
        </p:nvPicPr>
        <p:blipFill rotWithShape="1">
          <a:blip r:embed="rId9">
            <a:alphaModFix/>
          </a:blip>
          <a:srcRect t="7570" r="14196" b="20538"/>
          <a:stretch/>
        </p:blipFill>
        <p:spPr>
          <a:xfrm>
            <a:off x="1858516" y="1290357"/>
            <a:ext cx="1717907" cy="1802238"/>
          </a:xfrm>
          <a:prstGeom prst="roundRect">
            <a:avLst>
              <a:gd name="adj" fmla="val 0"/>
            </a:avLst>
          </a:prstGeom>
          <a:noFill/>
          <a:ln>
            <a:noFill/>
          </a:ln>
          <a:effectLst>
            <a:outerShdw blurRad="76200" dist="38100" dir="7800000" algn="tl" rotWithShape="0">
              <a:srgbClr val="000000">
                <a:alpha val="40000"/>
              </a:srgbClr>
            </a:outerShdw>
          </a:effectLst>
        </p:spPr>
      </p:pic>
      <p:sp>
        <p:nvSpPr>
          <p:cNvPr id="488" name="Google Shape;488;p79"/>
          <p:cNvSpPr/>
          <p:nvPr/>
        </p:nvSpPr>
        <p:spPr>
          <a:xfrm>
            <a:off x="1622992" y="1055443"/>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1</a:t>
            </a:r>
            <a:endParaRPr sz="1467" b="0" i="0" u="none" strike="noStrike" cap="none">
              <a:solidFill>
                <a:srgbClr val="000000"/>
              </a:solidFill>
              <a:latin typeface="Arial"/>
              <a:ea typeface="Arial"/>
              <a:cs typeface="Arial"/>
              <a:sym typeface="Arial"/>
            </a:endParaRPr>
          </a:p>
        </p:txBody>
      </p:sp>
      <p:sp>
        <p:nvSpPr>
          <p:cNvPr id="489" name="Google Shape;489;p79"/>
          <p:cNvSpPr/>
          <p:nvPr/>
        </p:nvSpPr>
        <p:spPr>
          <a:xfrm>
            <a:off x="3522992" y="1073299"/>
            <a:ext cx="562400" cy="5424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1" u="none" strike="noStrike" cap="none">
                <a:solidFill>
                  <a:srgbClr val="FFC000"/>
                </a:solidFill>
                <a:latin typeface="Raleway"/>
                <a:ea typeface="Raleway"/>
                <a:cs typeface="Raleway"/>
                <a:sym typeface="Raleway"/>
              </a:rPr>
              <a:t>2</a:t>
            </a:r>
            <a:endParaRPr sz="1467" b="0" i="0" u="none" strike="noStrike" cap="none">
              <a:solidFill>
                <a:srgbClr val="000000"/>
              </a:solidFill>
              <a:latin typeface="Arial"/>
              <a:ea typeface="Arial"/>
              <a:cs typeface="Arial"/>
              <a:sym typeface="Arial"/>
            </a:endParaRPr>
          </a:p>
        </p:txBody>
      </p:sp>
      <p:sp>
        <p:nvSpPr>
          <p:cNvPr id="490" name="Google Shape;490;p79"/>
          <p:cNvSpPr/>
          <p:nvPr/>
        </p:nvSpPr>
        <p:spPr>
          <a:xfrm>
            <a:off x="1583576" y="3092595"/>
            <a:ext cx="562400" cy="5424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1" u="none" strike="noStrike" cap="none">
                <a:solidFill>
                  <a:srgbClr val="FFC000"/>
                </a:solidFill>
                <a:latin typeface="Raleway"/>
                <a:ea typeface="Raleway"/>
                <a:cs typeface="Raleway"/>
                <a:sym typeface="Raleway"/>
              </a:rPr>
              <a:t>3</a:t>
            </a:r>
            <a:endParaRPr sz="1467" b="0" i="0" u="none" strike="noStrike" cap="none">
              <a:solidFill>
                <a:srgbClr val="000000"/>
              </a:solidFill>
              <a:latin typeface="Arial"/>
              <a:ea typeface="Arial"/>
              <a:cs typeface="Arial"/>
              <a:sym typeface="Arial"/>
            </a:endParaRPr>
          </a:p>
        </p:txBody>
      </p:sp>
      <p:sp>
        <p:nvSpPr>
          <p:cNvPr id="491" name="Google Shape;491;p79"/>
          <p:cNvSpPr/>
          <p:nvPr/>
        </p:nvSpPr>
        <p:spPr>
          <a:xfrm>
            <a:off x="3522992" y="3124245"/>
            <a:ext cx="562400" cy="5424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1" u="none" strike="noStrike" cap="none">
                <a:solidFill>
                  <a:srgbClr val="FFC000"/>
                </a:solidFill>
                <a:latin typeface="Raleway"/>
                <a:ea typeface="Raleway"/>
                <a:cs typeface="Raleway"/>
                <a:sym typeface="Raleway"/>
              </a:rPr>
              <a:t>4</a:t>
            </a:r>
            <a:endParaRPr sz="1467" b="0" i="0" u="none" strike="noStrike" cap="none">
              <a:solidFill>
                <a:srgbClr val="000000"/>
              </a:solidFill>
              <a:latin typeface="Arial"/>
              <a:ea typeface="Arial"/>
              <a:cs typeface="Arial"/>
              <a:sym typeface="Arial"/>
            </a:endParaRPr>
          </a:p>
        </p:txBody>
      </p:sp>
      <p:sp>
        <p:nvSpPr>
          <p:cNvPr id="492" name="Google Shape;492;p79"/>
          <p:cNvSpPr/>
          <p:nvPr/>
        </p:nvSpPr>
        <p:spPr>
          <a:xfrm>
            <a:off x="1585516" y="4587277"/>
            <a:ext cx="546000" cy="5268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1" u="none" strike="noStrike" cap="none">
                <a:solidFill>
                  <a:srgbClr val="FFC000"/>
                </a:solidFill>
                <a:latin typeface="Raleway"/>
                <a:ea typeface="Raleway"/>
                <a:cs typeface="Raleway"/>
                <a:sym typeface="Raleway"/>
              </a:rPr>
              <a:t>5</a:t>
            </a:r>
            <a:endParaRPr sz="1467" b="0" i="0" u="none" strike="noStrike" cap="none">
              <a:solidFill>
                <a:srgbClr val="000000"/>
              </a:solidFill>
              <a:latin typeface="Arial"/>
              <a:ea typeface="Arial"/>
              <a:cs typeface="Arial"/>
              <a:sym typeface="Arial"/>
            </a:endParaRPr>
          </a:p>
        </p:txBody>
      </p:sp>
      <p:sp>
        <p:nvSpPr>
          <p:cNvPr id="493" name="Google Shape;493;p79"/>
          <p:cNvSpPr/>
          <p:nvPr/>
        </p:nvSpPr>
        <p:spPr>
          <a:xfrm>
            <a:off x="3254471" y="4587267"/>
            <a:ext cx="546000" cy="5268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1" u="none" strike="noStrike" cap="none">
                <a:solidFill>
                  <a:srgbClr val="FFC000"/>
                </a:solidFill>
                <a:latin typeface="Raleway"/>
                <a:ea typeface="Raleway"/>
                <a:cs typeface="Raleway"/>
                <a:sym typeface="Raleway"/>
              </a:rPr>
              <a:t>6</a:t>
            </a:r>
            <a:endParaRPr sz="1467"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7"/>
        <p:cNvGrpSpPr/>
        <p:nvPr/>
      </p:nvGrpSpPr>
      <p:grpSpPr>
        <a:xfrm>
          <a:off x="0" y="0"/>
          <a:ext cx="0" cy="0"/>
          <a:chOff x="0" y="0"/>
          <a:chExt cx="0" cy="0"/>
        </a:xfrm>
      </p:grpSpPr>
      <p:sp>
        <p:nvSpPr>
          <p:cNvPr id="498" name="Google Shape;498;p80"/>
          <p:cNvSpPr/>
          <p:nvPr/>
        </p:nvSpPr>
        <p:spPr>
          <a:xfrm>
            <a:off x="386861" y="502761"/>
            <a:ext cx="11412415"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2F5496"/>
                </a:solidFill>
                <a:latin typeface="Raleway"/>
                <a:ea typeface="Raleway"/>
                <a:cs typeface="Raleway"/>
                <a:sym typeface="Raleway"/>
              </a:rPr>
              <a:t>ITS INNOVATIONS DURING PANDEMICS</a:t>
            </a:r>
            <a:endParaRPr sz="2800" b="0" i="0" u="none" strike="noStrike" cap="none">
              <a:solidFill>
                <a:srgbClr val="2F5496"/>
              </a:solidFill>
              <a:latin typeface="Raleway"/>
              <a:ea typeface="Raleway"/>
              <a:cs typeface="Raleway"/>
              <a:sym typeface="Raleway"/>
            </a:endParaRPr>
          </a:p>
        </p:txBody>
      </p:sp>
      <p:sp>
        <p:nvSpPr>
          <p:cNvPr id="499" name="Google Shape;499;p80"/>
          <p:cNvSpPr txBox="1"/>
          <p:nvPr/>
        </p:nvSpPr>
        <p:spPr>
          <a:xfrm>
            <a:off x="1521700" y="1220518"/>
            <a:ext cx="3331249" cy="2424503"/>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1584"/>
              <a:buFont typeface="Arial"/>
              <a:buAutoNum type="arabicPeriod"/>
            </a:pPr>
            <a:r>
              <a:rPr lang="en-US" sz="1600" b="0" i="0" u="none" strike="noStrike" cap="none">
                <a:solidFill>
                  <a:schemeClr val="dk1"/>
                </a:solidFill>
                <a:latin typeface="Raleway"/>
                <a:ea typeface="Raleway"/>
                <a:cs typeface="Raleway"/>
                <a:sym typeface="Raleway"/>
              </a:rPr>
              <a:t>RAISA: Service Robot for COVID-19 Patients</a:t>
            </a:r>
            <a:endParaRPr sz="1100" b="0" i="0" u="none" strike="noStrike" cap="none">
              <a:solidFill>
                <a:schemeClr val="dk1"/>
              </a:solidFill>
              <a:latin typeface="Raleway"/>
              <a:ea typeface="Raleway"/>
              <a:cs typeface="Raleway"/>
              <a:sym typeface="Raleway"/>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1600" b="0" i="0" u="none" strike="noStrike" cap="none">
                <a:solidFill>
                  <a:schemeClr val="dk1"/>
                </a:solidFill>
                <a:latin typeface="Raleway"/>
                <a:ea typeface="Raleway"/>
                <a:cs typeface="Raleway"/>
                <a:sym typeface="Raleway"/>
              </a:rPr>
              <a:t>I-Car: Intelligent Autonomous Car</a:t>
            </a:r>
            <a:endParaRPr sz="1100" b="0" i="0" u="none" strike="noStrike" cap="none">
              <a:solidFill>
                <a:schemeClr val="dk1"/>
              </a:solidFill>
              <a:latin typeface="Raleway"/>
              <a:ea typeface="Raleway"/>
              <a:cs typeface="Raleway"/>
              <a:sym typeface="Raleway"/>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1600" b="0" i="0" u="none" strike="noStrike" cap="none">
                <a:solidFill>
                  <a:schemeClr val="dk1"/>
                </a:solidFill>
                <a:latin typeface="Raleway"/>
                <a:ea typeface="Raleway"/>
                <a:cs typeface="Raleway"/>
                <a:sym typeface="Raleway"/>
              </a:rPr>
              <a:t>I-Boat: Intelligent Autonomous Boat</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1600" b="0" i="0" u="none" strike="noStrike" cap="none">
                <a:solidFill>
                  <a:schemeClr val="dk1"/>
                </a:solidFill>
                <a:latin typeface="Raleway"/>
                <a:ea typeface="Raleway"/>
                <a:cs typeface="Raleway"/>
                <a:sym typeface="Raleway"/>
              </a:rPr>
              <a:t>PORTAHOS (Portable Hospital)</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1600" b="0" i="0" u="none" strike="noStrike" cap="none">
                <a:solidFill>
                  <a:schemeClr val="dk1"/>
                </a:solidFill>
                <a:latin typeface="Raleway"/>
                <a:ea typeface="Raleway"/>
                <a:cs typeface="Raleway"/>
                <a:sym typeface="Raleway"/>
              </a:rPr>
              <a:t>Disinfection Chamber</a:t>
            </a:r>
            <a:endParaRPr sz="1600" b="0" i="0" u="none" strike="noStrike" cap="none">
              <a:solidFill>
                <a:schemeClr val="dk1"/>
              </a:solidFill>
              <a:latin typeface="Raleway"/>
              <a:ea typeface="Raleway"/>
              <a:cs typeface="Raleway"/>
              <a:sym typeface="Raleway"/>
            </a:endParaRPr>
          </a:p>
          <a:p>
            <a:pPr marL="482600" marR="0" lvl="0" indent="-203200" algn="l" rtl="0">
              <a:lnSpc>
                <a:spcPct val="100000"/>
              </a:lnSpc>
              <a:spcBef>
                <a:spcPts val="0"/>
              </a:spcBef>
              <a:spcAft>
                <a:spcPts val="0"/>
              </a:spcAft>
              <a:buClr>
                <a:srgbClr val="C00000"/>
              </a:buClr>
              <a:buSzPts val="2200"/>
              <a:buFont typeface="Arial"/>
              <a:buNone/>
            </a:pPr>
            <a:endParaRPr sz="1400" b="0" i="0" u="none" strike="noStrike" cap="none">
              <a:solidFill>
                <a:srgbClr val="000000"/>
              </a:solidFill>
              <a:latin typeface="Raleway"/>
              <a:ea typeface="Raleway"/>
              <a:cs typeface="Raleway"/>
              <a:sym typeface="Raleway"/>
            </a:endParaRPr>
          </a:p>
          <a:p>
            <a:pPr marL="596900" marR="0" lvl="0" indent="-317500" algn="l" rtl="0">
              <a:lnSpc>
                <a:spcPct val="100000"/>
              </a:lnSpc>
              <a:spcBef>
                <a:spcPts val="0"/>
              </a:spcBef>
              <a:spcAft>
                <a:spcPts val="0"/>
              </a:spcAft>
              <a:buClr>
                <a:srgbClr val="C00000"/>
              </a:buClr>
              <a:buSzPts val="2200"/>
              <a:buFont typeface="Arial"/>
              <a:buNone/>
            </a:pPr>
            <a:endParaRPr sz="2200" b="1" i="0" u="none" strike="noStrike" cap="none">
              <a:solidFill>
                <a:srgbClr val="C00000"/>
              </a:solidFill>
              <a:latin typeface="Raleway"/>
              <a:ea typeface="Raleway"/>
              <a:cs typeface="Raleway"/>
              <a:sym typeface="Raleway"/>
            </a:endParaRPr>
          </a:p>
          <a:p>
            <a:pPr marL="482600" marR="0" lvl="0" indent="-203200" algn="l" rtl="0">
              <a:lnSpc>
                <a:spcPct val="100000"/>
              </a:lnSpc>
              <a:spcBef>
                <a:spcPts val="0"/>
              </a:spcBef>
              <a:spcAft>
                <a:spcPts val="0"/>
              </a:spcAft>
              <a:buClr>
                <a:srgbClr val="C00000"/>
              </a:buClr>
              <a:buSzPts val="2200"/>
              <a:buFont typeface="Arial"/>
              <a:buNone/>
            </a:pPr>
            <a:endParaRPr sz="1400" b="0" i="0" u="none" strike="noStrike" cap="none">
              <a:solidFill>
                <a:srgbClr val="000000"/>
              </a:solidFill>
              <a:latin typeface="Raleway"/>
              <a:ea typeface="Raleway"/>
              <a:cs typeface="Raleway"/>
              <a:sym typeface="Raleway"/>
            </a:endParaRPr>
          </a:p>
        </p:txBody>
      </p:sp>
      <p:pic>
        <p:nvPicPr>
          <p:cNvPr id="500" name="Google Shape;500;p80"/>
          <p:cNvPicPr preferRelativeResize="0"/>
          <p:nvPr/>
        </p:nvPicPr>
        <p:blipFill rotWithShape="1">
          <a:blip r:embed="rId4">
            <a:alphaModFix/>
          </a:blip>
          <a:srcRect l="12314" t="19413" r="11929" b="20380"/>
          <a:stretch/>
        </p:blipFill>
        <p:spPr>
          <a:xfrm>
            <a:off x="7525404" y="1280081"/>
            <a:ext cx="1768065" cy="1573214"/>
          </a:xfrm>
          <a:prstGeom prst="roundRect">
            <a:avLst>
              <a:gd name="adj" fmla="val 5069"/>
            </a:avLst>
          </a:prstGeom>
          <a:noFill/>
          <a:ln>
            <a:noFill/>
          </a:ln>
          <a:effectLst>
            <a:outerShdw blurRad="76200" dist="38100" dir="7800000" algn="tl" rotWithShape="0">
              <a:srgbClr val="000000">
                <a:alpha val="40000"/>
              </a:srgbClr>
            </a:outerShdw>
          </a:effectLst>
        </p:spPr>
      </p:pic>
      <p:pic>
        <p:nvPicPr>
          <p:cNvPr id="501" name="Google Shape;501;p80"/>
          <p:cNvPicPr preferRelativeResize="0"/>
          <p:nvPr/>
        </p:nvPicPr>
        <p:blipFill rotWithShape="1">
          <a:blip r:embed="rId5">
            <a:alphaModFix/>
          </a:blip>
          <a:srcRect l="14187" t="31271" r="10156" b="26149"/>
          <a:stretch/>
        </p:blipFill>
        <p:spPr>
          <a:xfrm>
            <a:off x="4886170" y="1303398"/>
            <a:ext cx="2452883" cy="1549897"/>
          </a:xfrm>
          <a:prstGeom prst="roundRect">
            <a:avLst>
              <a:gd name="adj" fmla="val 7389"/>
            </a:avLst>
          </a:prstGeom>
          <a:noFill/>
          <a:ln>
            <a:noFill/>
          </a:ln>
          <a:effectLst>
            <a:outerShdw blurRad="76200" dist="38100" dir="7800000" algn="tl" rotWithShape="0">
              <a:srgbClr val="000000">
                <a:alpha val="40000"/>
              </a:srgbClr>
            </a:outerShdw>
          </a:effectLst>
        </p:spPr>
      </p:pic>
      <p:pic>
        <p:nvPicPr>
          <p:cNvPr id="502" name="Google Shape;502;p80"/>
          <p:cNvPicPr preferRelativeResize="0"/>
          <p:nvPr/>
        </p:nvPicPr>
        <p:blipFill rotWithShape="1">
          <a:blip r:embed="rId6">
            <a:alphaModFix/>
          </a:blip>
          <a:srcRect t="10347" b="11064"/>
          <a:stretch/>
        </p:blipFill>
        <p:spPr>
          <a:xfrm>
            <a:off x="9508751" y="1220518"/>
            <a:ext cx="1858601" cy="1690968"/>
          </a:xfrm>
          <a:prstGeom prst="roundRect">
            <a:avLst>
              <a:gd name="adj" fmla="val 4682"/>
            </a:avLst>
          </a:prstGeom>
          <a:noFill/>
          <a:ln>
            <a:noFill/>
          </a:ln>
          <a:effectLst>
            <a:outerShdw blurRad="76200" dist="38100" dir="7800000" algn="tl" rotWithShape="0">
              <a:srgbClr val="000000">
                <a:alpha val="40000"/>
              </a:srgbClr>
            </a:outerShdw>
          </a:effectLst>
        </p:spPr>
      </p:pic>
      <p:pic>
        <p:nvPicPr>
          <p:cNvPr id="503" name="Google Shape;503;p80"/>
          <p:cNvPicPr preferRelativeResize="0"/>
          <p:nvPr/>
        </p:nvPicPr>
        <p:blipFill rotWithShape="1">
          <a:blip r:embed="rId7">
            <a:alphaModFix/>
          </a:blip>
          <a:srcRect/>
          <a:stretch/>
        </p:blipFill>
        <p:spPr>
          <a:xfrm>
            <a:off x="4948367" y="3066733"/>
            <a:ext cx="1749367" cy="1613921"/>
          </a:xfrm>
          <a:prstGeom prst="roundRect">
            <a:avLst>
              <a:gd name="adj" fmla="val 4137"/>
            </a:avLst>
          </a:prstGeom>
          <a:noFill/>
          <a:ln>
            <a:noFill/>
          </a:ln>
          <a:effectLst>
            <a:outerShdw blurRad="76200" dist="38100" dir="7800000" algn="tl" rotWithShape="0">
              <a:srgbClr val="000000">
                <a:alpha val="40000"/>
              </a:srgbClr>
            </a:outerShdw>
          </a:effectLst>
        </p:spPr>
      </p:pic>
      <p:pic>
        <p:nvPicPr>
          <p:cNvPr id="504" name="Google Shape;504;p80"/>
          <p:cNvPicPr preferRelativeResize="0"/>
          <p:nvPr/>
        </p:nvPicPr>
        <p:blipFill rotWithShape="1">
          <a:blip r:embed="rId8">
            <a:alphaModFix/>
          </a:blip>
          <a:srcRect t="43040"/>
          <a:stretch/>
        </p:blipFill>
        <p:spPr>
          <a:xfrm>
            <a:off x="9181584" y="3080018"/>
            <a:ext cx="2162083" cy="1600636"/>
          </a:xfrm>
          <a:prstGeom prst="roundRect">
            <a:avLst>
              <a:gd name="adj" fmla="val 4075"/>
            </a:avLst>
          </a:prstGeom>
          <a:noFill/>
          <a:ln>
            <a:noFill/>
          </a:ln>
          <a:effectLst>
            <a:outerShdw blurRad="76200" dist="38100" dir="7800000" algn="tl" rotWithShape="0">
              <a:srgbClr val="000000">
                <a:alpha val="40000"/>
              </a:srgbClr>
            </a:outerShdw>
          </a:effectLst>
        </p:spPr>
      </p:pic>
      <p:pic>
        <p:nvPicPr>
          <p:cNvPr id="505" name="Google Shape;505;p80"/>
          <p:cNvPicPr preferRelativeResize="0"/>
          <p:nvPr/>
        </p:nvPicPr>
        <p:blipFill rotWithShape="1">
          <a:blip r:embed="rId9">
            <a:alphaModFix/>
          </a:blip>
          <a:srcRect t="4442" b="15280"/>
          <a:stretch/>
        </p:blipFill>
        <p:spPr>
          <a:xfrm>
            <a:off x="4949726" y="4805341"/>
            <a:ext cx="1749367" cy="1549898"/>
          </a:xfrm>
          <a:prstGeom prst="roundRect">
            <a:avLst>
              <a:gd name="adj" fmla="val 3705"/>
            </a:avLst>
          </a:prstGeom>
          <a:noFill/>
          <a:ln>
            <a:noFill/>
          </a:ln>
          <a:effectLst>
            <a:outerShdw blurRad="76200" dist="38100" dir="7800000" algn="tl" rotWithShape="0">
              <a:srgbClr val="000000">
                <a:alpha val="40000"/>
              </a:srgbClr>
            </a:outerShdw>
          </a:effectLst>
        </p:spPr>
      </p:pic>
      <p:sp>
        <p:nvSpPr>
          <p:cNvPr id="506" name="Google Shape;506;p80"/>
          <p:cNvSpPr/>
          <p:nvPr/>
        </p:nvSpPr>
        <p:spPr>
          <a:xfrm>
            <a:off x="4793306" y="1108844"/>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1</a:t>
            </a:r>
            <a:endParaRPr sz="1467" b="0" i="0" u="none" strike="noStrike" cap="none">
              <a:solidFill>
                <a:srgbClr val="000000"/>
              </a:solidFill>
              <a:latin typeface="Arial"/>
              <a:ea typeface="Arial"/>
              <a:cs typeface="Arial"/>
              <a:sym typeface="Arial"/>
            </a:endParaRPr>
          </a:p>
        </p:txBody>
      </p:sp>
      <p:sp>
        <p:nvSpPr>
          <p:cNvPr id="507" name="Google Shape;507;p80"/>
          <p:cNvSpPr/>
          <p:nvPr/>
        </p:nvSpPr>
        <p:spPr>
          <a:xfrm>
            <a:off x="9460081" y="1153755"/>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2</a:t>
            </a:r>
            <a:endParaRPr sz="1467" b="0" i="0" u="none" strike="noStrike" cap="none">
              <a:solidFill>
                <a:srgbClr val="000000"/>
              </a:solidFill>
              <a:latin typeface="Arial"/>
              <a:ea typeface="Arial"/>
              <a:cs typeface="Arial"/>
              <a:sym typeface="Arial"/>
            </a:endParaRPr>
          </a:p>
        </p:txBody>
      </p:sp>
      <p:sp>
        <p:nvSpPr>
          <p:cNvPr id="508" name="Google Shape;508;p80"/>
          <p:cNvSpPr/>
          <p:nvPr/>
        </p:nvSpPr>
        <p:spPr>
          <a:xfrm>
            <a:off x="4780410" y="2977982"/>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3</a:t>
            </a:r>
            <a:endParaRPr sz="1467" b="0" i="0" u="none" strike="noStrike" cap="none">
              <a:solidFill>
                <a:srgbClr val="000000"/>
              </a:solidFill>
              <a:latin typeface="Arial"/>
              <a:ea typeface="Arial"/>
              <a:cs typeface="Arial"/>
              <a:sym typeface="Arial"/>
            </a:endParaRPr>
          </a:p>
        </p:txBody>
      </p:sp>
      <p:sp>
        <p:nvSpPr>
          <p:cNvPr id="509" name="Google Shape;509;p80"/>
          <p:cNvSpPr/>
          <p:nvPr/>
        </p:nvSpPr>
        <p:spPr>
          <a:xfrm>
            <a:off x="4793306" y="4751800"/>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5</a:t>
            </a:r>
            <a:endParaRPr sz="1467" b="0" i="0" u="none" strike="noStrike" cap="none">
              <a:solidFill>
                <a:srgbClr val="000000"/>
              </a:solidFill>
              <a:latin typeface="Arial"/>
              <a:ea typeface="Arial"/>
              <a:cs typeface="Arial"/>
              <a:sym typeface="Arial"/>
            </a:endParaRPr>
          </a:p>
        </p:txBody>
      </p:sp>
      <p:pic>
        <p:nvPicPr>
          <p:cNvPr id="510" name="Google Shape;510;p80"/>
          <p:cNvPicPr preferRelativeResize="0"/>
          <p:nvPr/>
        </p:nvPicPr>
        <p:blipFill rotWithShape="1">
          <a:blip r:embed="rId8">
            <a:alphaModFix/>
          </a:blip>
          <a:srcRect l="1" r="18730" b="54090"/>
          <a:stretch/>
        </p:blipFill>
        <p:spPr>
          <a:xfrm>
            <a:off x="6865690" y="3080018"/>
            <a:ext cx="2162083" cy="1600636"/>
          </a:xfrm>
          <a:prstGeom prst="roundRect">
            <a:avLst>
              <a:gd name="adj" fmla="val 4075"/>
            </a:avLst>
          </a:prstGeom>
          <a:noFill/>
          <a:ln>
            <a:noFill/>
          </a:ln>
          <a:effectLst>
            <a:outerShdw blurRad="76200" dist="38100" dir="7800000" algn="tl" rotWithShape="0">
              <a:srgbClr val="000000">
                <a:alpha val="40000"/>
              </a:srgbClr>
            </a:outerShdw>
          </a:effectLst>
        </p:spPr>
      </p:pic>
      <p:sp>
        <p:nvSpPr>
          <p:cNvPr id="511" name="Google Shape;511;p80"/>
          <p:cNvSpPr/>
          <p:nvPr/>
        </p:nvSpPr>
        <p:spPr>
          <a:xfrm>
            <a:off x="6793152" y="2977982"/>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1" u="none" strike="noStrike" cap="none">
                <a:solidFill>
                  <a:srgbClr val="FFC000"/>
                </a:solidFill>
                <a:latin typeface="Raleway"/>
                <a:ea typeface="Raleway"/>
                <a:cs typeface="Raleway"/>
                <a:sym typeface="Raleway"/>
              </a:rPr>
              <a:t>4</a:t>
            </a:r>
            <a:endParaRPr sz="1467"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5"/>
        <p:cNvGrpSpPr/>
        <p:nvPr/>
      </p:nvGrpSpPr>
      <p:grpSpPr>
        <a:xfrm>
          <a:off x="0" y="0"/>
          <a:ext cx="0" cy="0"/>
          <a:chOff x="0" y="0"/>
          <a:chExt cx="0" cy="0"/>
        </a:xfrm>
      </p:grpSpPr>
      <p:sp>
        <p:nvSpPr>
          <p:cNvPr id="516" name="Google Shape;516;p81"/>
          <p:cNvSpPr txBox="1"/>
          <p:nvPr/>
        </p:nvSpPr>
        <p:spPr>
          <a:xfrm>
            <a:off x="526327" y="491887"/>
            <a:ext cx="11374500" cy="6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70C0"/>
              </a:buClr>
              <a:buSzPts val="3200"/>
              <a:buFont typeface="Raleway"/>
              <a:buNone/>
            </a:pPr>
            <a:r>
              <a:rPr lang="en-US" sz="3200" b="1" i="0" u="none" strike="noStrike" cap="none">
                <a:solidFill>
                  <a:srgbClr val="243EA2"/>
                </a:solidFill>
                <a:latin typeface="Raleway"/>
                <a:ea typeface="Raleway"/>
                <a:cs typeface="Raleway"/>
                <a:sym typeface="Raleway"/>
              </a:rPr>
              <a:t>ITS TECHNOPARK</a:t>
            </a:r>
            <a:endParaRPr sz="1400" b="0" i="0" u="none" strike="noStrike" cap="none">
              <a:solidFill>
                <a:srgbClr val="243EA2"/>
              </a:solidFill>
              <a:latin typeface="Arial"/>
              <a:ea typeface="Arial"/>
              <a:cs typeface="Arial"/>
              <a:sym typeface="Arial"/>
            </a:endParaRPr>
          </a:p>
        </p:txBody>
      </p:sp>
      <p:pic>
        <p:nvPicPr>
          <p:cNvPr id="517" name="Google Shape;517;p81"/>
          <p:cNvPicPr preferRelativeResize="0"/>
          <p:nvPr/>
        </p:nvPicPr>
        <p:blipFill rotWithShape="1">
          <a:blip r:embed="rId4">
            <a:alphaModFix/>
          </a:blip>
          <a:srcRect/>
          <a:stretch/>
        </p:blipFill>
        <p:spPr>
          <a:xfrm>
            <a:off x="526327" y="1500355"/>
            <a:ext cx="11105999" cy="5184925"/>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1"/>
        <p:cNvGrpSpPr/>
        <p:nvPr/>
      </p:nvGrpSpPr>
      <p:grpSpPr>
        <a:xfrm>
          <a:off x="0" y="0"/>
          <a:ext cx="0" cy="0"/>
          <a:chOff x="0" y="0"/>
          <a:chExt cx="0" cy="0"/>
        </a:xfrm>
      </p:grpSpPr>
      <p:pic>
        <p:nvPicPr>
          <p:cNvPr id="522" name="Google Shape;522;p82"/>
          <p:cNvPicPr preferRelativeResize="0"/>
          <p:nvPr/>
        </p:nvPicPr>
        <p:blipFill rotWithShape="1">
          <a:blip r:embed="rId4">
            <a:alphaModFix/>
          </a:blip>
          <a:srcRect/>
          <a:stretch/>
        </p:blipFill>
        <p:spPr>
          <a:xfrm rot="5400000">
            <a:off x="-1158983" y="1840464"/>
            <a:ext cx="5781469" cy="3873818"/>
          </a:xfrm>
          <a:prstGeom prst="rect">
            <a:avLst/>
          </a:prstGeom>
          <a:noFill/>
          <a:ln>
            <a:noFill/>
          </a:ln>
        </p:spPr>
      </p:pic>
      <p:pic>
        <p:nvPicPr>
          <p:cNvPr id="523" name="Google Shape;523;p82"/>
          <p:cNvPicPr preferRelativeResize="0"/>
          <p:nvPr/>
        </p:nvPicPr>
        <p:blipFill rotWithShape="1">
          <a:blip r:embed="rId5">
            <a:alphaModFix/>
          </a:blip>
          <a:srcRect/>
          <a:stretch/>
        </p:blipFill>
        <p:spPr>
          <a:xfrm>
            <a:off x="1047232" y="1747536"/>
            <a:ext cx="4188901" cy="4233797"/>
          </a:xfrm>
          <a:prstGeom prst="rect">
            <a:avLst/>
          </a:prstGeom>
          <a:noFill/>
          <a:ln>
            <a:noFill/>
          </a:ln>
        </p:spPr>
      </p:pic>
      <p:pic>
        <p:nvPicPr>
          <p:cNvPr id="524" name="Google Shape;524;p82"/>
          <p:cNvPicPr preferRelativeResize="0"/>
          <p:nvPr/>
        </p:nvPicPr>
        <p:blipFill rotWithShape="1">
          <a:blip r:embed="rId6">
            <a:alphaModFix/>
          </a:blip>
          <a:srcRect/>
          <a:stretch/>
        </p:blipFill>
        <p:spPr>
          <a:xfrm>
            <a:off x="6264556" y="1724282"/>
            <a:ext cx="2822676" cy="2101591"/>
          </a:xfrm>
          <a:prstGeom prst="rect">
            <a:avLst/>
          </a:prstGeom>
          <a:noFill/>
          <a:ln>
            <a:noFill/>
          </a:ln>
        </p:spPr>
      </p:pic>
      <p:pic>
        <p:nvPicPr>
          <p:cNvPr id="525" name="Google Shape;525;p82"/>
          <p:cNvPicPr preferRelativeResize="0"/>
          <p:nvPr/>
        </p:nvPicPr>
        <p:blipFill rotWithShape="1">
          <a:blip r:embed="rId7">
            <a:alphaModFix/>
          </a:blip>
          <a:srcRect/>
          <a:stretch/>
        </p:blipFill>
        <p:spPr>
          <a:xfrm>
            <a:off x="9375372" y="4649299"/>
            <a:ext cx="2011496" cy="1332035"/>
          </a:xfrm>
          <a:prstGeom prst="rect">
            <a:avLst/>
          </a:prstGeom>
          <a:noFill/>
          <a:ln>
            <a:noFill/>
          </a:ln>
        </p:spPr>
      </p:pic>
      <p:pic>
        <p:nvPicPr>
          <p:cNvPr id="526" name="Google Shape;526;p82"/>
          <p:cNvPicPr preferRelativeResize="0"/>
          <p:nvPr/>
        </p:nvPicPr>
        <p:blipFill rotWithShape="1">
          <a:blip r:embed="rId8">
            <a:alphaModFix/>
          </a:blip>
          <a:srcRect/>
          <a:stretch/>
        </p:blipFill>
        <p:spPr>
          <a:xfrm>
            <a:off x="9375373" y="1724282"/>
            <a:ext cx="2011496" cy="1374791"/>
          </a:xfrm>
          <a:prstGeom prst="rect">
            <a:avLst/>
          </a:prstGeom>
          <a:noFill/>
          <a:ln>
            <a:noFill/>
          </a:ln>
        </p:spPr>
      </p:pic>
      <p:pic>
        <p:nvPicPr>
          <p:cNvPr id="527" name="Google Shape;527;p82"/>
          <p:cNvPicPr preferRelativeResize="0"/>
          <p:nvPr/>
        </p:nvPicPr>
        <p:blipFill rotWithShape="1">
          <a:blip r:embed="rId9">
            <a:alphaModFix/>
          </a:blip>
          <a:srcRect/>
          <a:stretch/>
        </p:blipFill>
        <p:spPr>
          <a:xfrm>
            <a:off x="9375373" y="3202198"/>
            <a:ext cx="2011497" cy="1332862"/>
          </a:xfrm>
          <a:prstGeom prst="rect">
            <a:avLst/>
          </a:prstGeom>
          <a:noFill/>
          <a:ln>
            <a:noFill/>
          </a:ln>
        </p:spPr>
      </p:pic>
      <p:pic>
        <p:nvPicPr>
          <p:cNvPr id="528" name="Google Shape;528;p82"/>
          <p:cNvPicPr preferRelativeResize="0"/>
          <p:nvPr/>
        </p:nvPicPr>
        <p:blipFill rotWithShape="1">
          <a:blip r:embed="rId10">
            <a:alphaModFix/>
          </a:blip>
          <a:srcRect/>
          <a:stretch/>
        </p:blipFill>
        <p:spPr>
          <a:xfrm>
            <a:off x="6264556" y="3915298"/>
            <a:ext cx="2822676" cy="2066035"/>
          </a:xfrm>
          <a:prstGeom prst="rect">
            <a:avLst/>
          </a:prstGeom>
          <a:noFill/>
          <a:ln>
            <a:noFill/>
          </a:ln>
        </p:spPr>
      </p:pic>
      <p:sp>
        <p:nvSpPr>
          <p:cNvPr id="529" name="Google Shape;529;p82"/>
          <p:cNvSpPr txBox="1"/>
          <p:nvPr/>
        </p:nvSpPr>
        <p:spPr>
          <a:xfrm>
            <a:off x="621683" y="1039536"/>
            <a:ext cx="5040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000"/>
              <a:buFont typeface="Raleway"/>
              <a:buNone/>
            </a:pPr>
            <a:r>
              <a:rPr lang="en-US" sz="2000" b="1" i="0" u="none" strike="noStrike" cap="none">
                <a:solidFill>
                  <a:srgbClr val="243EA2"/>
                </a:solidFill>
                <a:latin typeface="Raleway"/>
                <a:ea typeface="Raleway"/>
                <a:cs typeface="Raleway"/>
                <a:sym typeface="Raleway"/>
              </a:rPr>
              <a:t>NATIONAL SHIP DESIGN &amp; ENGINEERING CENTER</a:t>
            </a:r>
            <a:endParaRPr sz="1400" b="0" i="0" u="none" strike="noStrike" cap="none">
              <a:solidFill>
                <a:srgbClr val="243EA2"/>
              </a:solidFill>
              <a:latin typeface="Arial"/>
              <a:ea typeface="Arial"/>
              <a:cs typeface="Arial"/>
              <a:sym typeface="Arial"/>
            </a:endParaRPr>
          </a:p>
        </p:txBody>
      </p:sp>
      <p:sp>
        <p:nvSpPr>
          <p:cNvPr id="530" name="Google Shape;530;p82"/>
          <p:cNvSpPr/>
          <p:nvPr/>
        </p:nvSpPr>
        <p:spPr>
          <a:xfrm>
            <a:off x="5661627" y="1070887"/>
            <a:ext cx="64551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2400"/>
              <a:buFont typeface="Raleway"/>
              <a:buNone/>
            </a:pPr>
            <a:r>
              <a:rPr lang="en-US" sz="2400" b="1" i="0" u="none" strike="noStrike" cap="none">
                <a:solidFill>
                  <a:srgbClr val="243EA2"/>
                </a:solidFill>
                <a:latin typeface="Raleway"/>
                <a:ea typeface="Raleway"/>
                <a:cs typeface="Raleway"/>
                <a:sym typeface="Raleway"/>
              </a:rPr>
              <a:t>HYDRODYNAMIC LABORATORY</a:t>
            </a:r>
            <a:endParaRPr sz="1400" b="0" i="0" u="none" strike="noStrike" cap="none">
              <a:solidFill>
                <a:srgbClr val="243EA2"/>
              </a:solidFill>
              <a:latin typeface="Arial"/>
              <a:ea typeface="Arial"/>
              <a:cs typeface="Arial"/>
              <a:sym typeface="Arial"/>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4"/>
        <p:cNvGrpSpPr/>
        <p:nvPr/>
      </p:nvGrpSpPr>
      <p:grpSpPr>
        <a:xfrm>
          <a:off x="0" y="0"/>
          <a:ext cx="0" cy="0"/>
          <a:chOff x="0" y="0"/>
          <a:chExt cx="0" cy="0"/>
        </a:xfrm>
      </p:grpSpPr>
      <p:sp>
        <p:nvSpPr>
          <p:cNvPr id="535" name="Google Shape;535;p83"/>
          <p:cNvSpPr txBox="1"/>
          <p:nvPr/>
        </p:nvSpPr>
        <p:spPr>
          <a:xfrm>
            <a:off x="877045" y="1089097"/>
            <a:ext cx="4845200" cy="5135082"/>
          </a:xfrm>
          <a:prstGeom prst="rect">
            <a:avLst/>
          </a:prstGeom>
          <a:noFill/>
          <a:ln>
            <a:noFill/>
          </a:ln>
        </p:spPr>
        <p:txBody>
          <a:bodyPr spcFirstLastPara="1" wrap="square" lIns="91425" tIns="45700" rIns="91425" bIns="45700" anchor="t" anchorCtr="0">
            <a:noAutofit/>
          </a:bodyPr>
          <a:lstStyle/>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Anargya team received 2 awards and the championship title at FSAE Japan 2023.</a:t>
            </a:r>
            <a:endParaRPr sz="1400" b="0" i="0" u="none" strike="noStrike" cap="none">
              <a:solidFill>
                <a:srgbClr val="000000"/>
              </a:solidFill>
              <a:latin typeface="Arial"/>
              <a:ea typeface="Arial"/>
              <a:cs typeface="Arial"/>
              <a:sym typeface="Arial"/>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Arapaima team clinched 3rd place in the Futuristic University Campus Design (FUCAD) competition held at Universiti Teknologi Petronas Malaysia.</a:t>
            </a:r>
            <a:endParaRPr sz="1400" b="0" i="0" u="none" strike="noStrike" cap="none">
              <a:solidFill>
                <a:srgbClr val="000000"/>
              </a:solidFill>
              <a:latin typeface="Arial"/>
              <a:ea typeface="Arial"/>
              <a:cs typeface="Arial"/>
              <a:sym typeface="Arial"/>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Spectronics team secured 1st place in the Race competition and 3rd place in the Poster Competition at the Synergicon Southern Asia Region Chem-E-Car Competition in India in 2023.</a:t>
            </a:r>
            <a:endParaRPr sz="1467" b="0" i="0" u="none" strike="noStrike" cap="none">
              <a:solidFill>
                <a:schemeClr val="dk1"/>
              </a:solidFill>
              <a:latin typeface="Raleway"/>
              <a:ea typeface="Raleway"/>
              <a:cs typeface="Raleway"/>
              <a:sym typeface="Raleway"/>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Nawasena Team Won the Champion in the International Ferry Design Competition in the United States, 2023</a:t>
            </a:r>
            <a:endParaRPr sz="1400" b="0" i="0" u="none" strike="noStrike" cap="none">
              <a:solidFill>
                <a:srgbClr val="000000"/>
              </a:solidFill>
              <a:latin typeface="Arial"/>
              <a:ea typeface="Arial"/>
              <a:cs typeface="Arial"/>
              <a:sym typeface="Arial"/>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The Sapuangin team achieved first place on-track in the Urban Concept Internal Combustion Engine category at the Shell Eco-Marathon (SEM) Asia Pacific and Middle East event 2023.</a:t>
            </a:r>
            <a:endParaRPr sz="1400" b="0" i="0" u="none" strike="noStrike" cap="none">
              <a:solidFill>
                <a:srgbClr val="000000"/>
              </a:solidFill>
              <a:latin typeface="Arial"/>
              <a:ea typeface="Arial"/>
              <a:cs typeface="Arial"/>
              <a:sym typeface="Arial"/>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ITS Barunastra Team Launches the Newest Roboboat to Conquer </a:t>
            </a:r>
            <a:r>
              <a:rPr lang="en-US" sz="1467" b="0" i="0" u="none" strike="noStrike" cap="none">
                <a:solidFill>
                  <a:schemeClr val="dk1"/>
                </a:solidFill>
                <a:latin typeface="Raleway"/>
                <a:ea typeface="Raleway"/>
                <a:cs typeface="Raleway"/>
                <a:sym typeface="Raleway"/>
              </a:rPr>
              <a:t>the United States, 2023</a:t>
            </a:r>
            <a:endParaRPr sz="1400" b="0" i="0" u="none" strike="noStrike" cap="none">
              <a:solidFill>
                <a:srgbClr val="000000"/>
              </a:solidFill>
              <a:latin typeface="Arial"/>
              <a:ea typeface="Arial"/>
              <a:cs typeface="Arial"/>
              <a:sym typeface="Arial"/>
            </a:endParaRPr>
          </a:p>
        </p:txBody>
      </p:sp>
      <p:sp>
        <p:nvSpPr>
          <p:cNvPr id="536" name="Google Shape;536;p83"/>
          <p:cNvSpPr txBox="1"/>
          <p:nvPr/>
        </p:nvSpPr>
        <p:spPr>
          <a:xfrm>
            <a:off x="203200" y="504297"/>
            <a:ext cx="11673840" cy="5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70"/>
              <a:buFont typeface="Arial"/>
              <a:buNone/>
            </a:pPr>
            <a:r>
              <a:rPr lang="en-US" sz="3070" b="1" i="0" u="none" strike="noStrike" cap="none">
                <a:solidFill>
                  <a:srgbClr val="243EA2"/>
                </a:solidFill>
                <a:latin typeface="Raleway"/>
                <a:ea typeface="Raleway"/>
                <a:cs typeface="Raleway"/>
                <a:sym typeface="Raleway"/>
              </a:rPr>
              <a:t>ITS STUDENTS’ INTERNATIONAL ACHIEVEMENTS</a:t>
            </a:r>
            <a:endParaRPr sz="3070" b="0" i="0" u="none" strike="noStrike" cap="none">
              <a:solidFill>
                <a:srgbClr val="243EA2"/>
              </a:solidFill>
              <a:latin typeface="Arial"/>
              <a:ea typeface="Arial"/>
              <a:cs typeface="Arial"/>
              <a:sym typeface="Arial"/>
            </a:endParaRPr>
          </a:p>
        </p:txBody>
      </p:sp>
      <p:pic>
        <p:nvPicPr>
          <p:cNvPr id="537" name="Google Shape;537;p83"/>
          <p:cNvPicPr preferRelativeResize="0"/>
          <p:nvPr/>
        </p:nvPicPr>
        <p:blipFill rotWithShape="1">
          <a:blip r:embed="rId5">
            <a:alphaModFix/>
          </a:blip>
          <a:srcRect l="16816" t="37420" r="41975" b="14074"/>
          <a:stretch/>
        </p:blipFill>
        <p:spPr>
          <a:xfrm>
            <a:off x="8837495" y="3070670"/>
            <a:ext cx="2618400" cy="16448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38" name="Google Shape;538;p83"/>
          <p:cNvPicPr preferRelativeResize="0"/>
          <p:nvPr/>
        </p:nvPicPr>
        <p:blipFill rotWithShape="1">
          <a:blip r:embed="rId6">
            <a:alphaModFix/>
          </a:blip>
          <a:srcRect l="4586" r="4575"/>
          <a:stretch/>
        </p:blipFill>
        <p:spPr>
          <a:xfrm>
            <a:off x="5913069" y="3070670"/>
            <a:ext cx="2676000" cy="16448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39" name="Google Shape;539;p83"/>
          <p:cNvPicPr preferRelativeResize="0"/>
          <p:nvPr/>
        </p:nvPicPr>
        <p:blipFill rotWithShape="1">
          <a:blip r:embed="rId7">
            <a:alphaModFix/>
          </a:blip>
          <a:srcRect l="7885"/>
          <a:stretch/>
        </p:blipFill>
        <p:spPr>
          <a:xfrm>
            <a:off x="5913069" y="1220077"/>
            <a:ext cx="2676001" cy="171961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40" name="Google Shape;540;p83"/>
          <p:cNvPicPr preferRelativeResize="0"/>
          <p:nvPr/>
        </p:nvPicPr>
        <p:blipFill rotWithShape="1">
          <a:blip r:embed="rId8">
            <a:alphaModFix/>
          </a:blip>
          <a:srcRect t="3759"/>
          <a:stretch/>
        </p:blipFill>
        <p:spPr>
          <a:xfrm>
            <a:off x="8779894" y="1220077"/>
            <a:ext cx="2676001" cy="171961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41" name="Google Shape;541;p83"/>
          <p:cNvPicPr preferRelativeResize="0"/>
          <p:nvPr/>
        </p:nvPicPr>
        <p:blipFill rotWithShape="1">
          <a:blip r:embed="rId9">
            <a:alphaModFix/>
          </a:blip>
          <a:srcRect t="10061"/>
          <a:stretch/>
        </p:blipFill>
        <p:spPr>
          <a:xfrm>
            <a:off x="5928080" y="4846449"/>
            <a:ext cx="2758440" cy="164480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42" name="Google Shape;542;p83"/>
          <p:cNvPicPr preferRelativeResize="0"/>
          <p:nvPr/>
        </p:nvPicPr>
        <p:blipFill rotWithShape="1">
          <a:blip r:embed="rId10">
            <a:alphaModFix/>
          </a:blip>
          <a:srcRect r="9891"/>
          <a:stretch/>
        </p:blipFill>
        <p:spPr>
          <a:xfrm>
            <a:off x="8808694" y="4815523"/>
            <a:ext cx="2618400" cy="164480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6"/>
        <p:cNvGrpSpPr/>
        <p:nvPr/>
      </p:nvGrpSpPr>
      <p:grpSpPr>
        <a:xfrm>
          <a:off x="0" y="0"/>
          <a:ext cx="0" cy="0"/>
          <a:chOff x="0" y="0"/>
          <a:chExt cx="0" cy="0"/>
        </a:xfrm>
      </p:grpSpPr>
      <p:sp>
        <p:nvSpPr>
          <p:cNvPr id="547" name="Google Shape;547;p84"/>
          <p:cNvSpPr txBox="1"/>
          <p:nvPr/>
        </p:nvSpPr>
        <p:spPr>
          <a:xfrm>
            <a:off x="246184" y="500875"/>
            <a:ext cx="11702561"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3067"/>
              <a:buFont typeface="Arial"/>
              <a:buNone/>
            </a:pPr>
            <a:r>
              <a:rPr lang="en-US" sz="3067" b="1" i="0" u="none" strike="noStrike" cap="none">
                <a:solidFill>
                  <a:srgbClr val="223F81"/>
                </a:solidFill>
                <a:latin typeface="Raleway"/>
                <a:ea typeface="Raleway"/>
                <a:cs typeface="Raleway"/>
                <a:sym typeface="Raleway"/>
              </a:rPr>
              <a:t>EXPERIENCING ITS!</a:t>
            </a:r>
            <a:endParaRPr sz="3067" b="0" i="0" u="none" strike="noStrike" cap="none">
              <a:solidFill>
                <a:srgbClr val="223F81"/>
              </a:solidFill>
              <a:latin typeface="Arial"/>
              <a:ea typeface="Arial"/>
              <a:cs typeface="Arial"/>
              <a:sym typeface="Arial"/>
            </a:endParaRPr>
          </a:p>
        </p:txBody>
      </p:sp>
      <p:sp>
        <p:nvSpPr>
          <p:cNvPr id="548" name="Google Shape;548;p84"/>
          <p:cNvSpPr/>
          <p:nvPr/>
        </p:nvSpPr>
        <p:spPr>
          <a:xfrm>
            <a:off x="5680829" y="1639455"/>
            <a:ext cx="5637960" cy="901600"/>
          </a:xfrm>
          <a:prstGeom prst="round2DiagRect">
            <a:avLst>
              <a:gd name="adj1" fmla="val 16667"/>
              <a:gd name="adj2" fmla="val 0"/>
            </a:avLst>
          </a:prstGeom>
          <a:solidFill>
            <a:srgbClr val="223F81"/>
          </a:solid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67"/>
              <a:buFont typeface="Arial"/>
              <a:buNone/>
            </a:pPr>
            <a:r>
              <a:rPr lang="en-US" sz="2267" b="1" i="0" u="none" strike="noStrike" cap="none">
                <a:solidFill>
                  <a:srgbClr val="FCBB16"/>
                </a:solidFill>
                <a:latin typeface="Raleway"/>
                <a:ea typeface="Raleway"/>
                <a:cs typeface="Raleway"/>
                <a:sym typeface="Raleway"/>
              </a:rPr>
              <a:t>A. International Students</a:t>
            </a:r>
            <a:endParaRPr sz="2133" b="0" i="0" u="none" strike="noStrike" cap="none">
              <a:solidFill>
                <a:srgbClr val="FCBB16"/>
              </a:solidFill>
              <a:latin typeface="Arial"/>
              <a:ea typeface="Arial"/>
              <a:cs typeface="Arial"/>
              <a:sym typeface="Arial"/>
            </a:endParaRPr>
          </a:p>
        </p:txBody>
      </p:sp>
      <p:sp>
        <p:nvSpPr>
          <p:cNvPr id="549" name="Google Shape;549;p84"/>
          <p:cNvSpPr/>
          <p:nvPr/>
        </p:nvSpPr>
        <p:spPr>
          <a:xfrm>
            <a:off x="5680828" y="2871004"/>
            <a:ext cx="5637959" cy="901600"/>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67"/>
              <a:buFont typeface="Arial"/>
              <a:buNone/>
            </a:pPr>
            <a:r>
              <a:rPr lang="en-US" sz="2267" b="1" i="0" u="none" strike="noStrike" cap="none">
                <a:solidFill>
                  <a:srgbClr val="223F81"/>
                </a:solidFill>
                <a:latin typeface="Raleway"/>
                <a:ea typeface="Raleway"/>
                <a:cs typeface="Raleway"/>
                <a:sym typeface="Raleway"/>
              </a:rPr>
              <a:t>B. International Lecturers</a:t>
            </a:r>
            <a:endParaRPr sz="2267" b="1" i="0" u="none" strike="noStrike" cap="none">
              <a:solidFill>
                <a:srgbClr val="223F81"/>
              </a:solidFill>
              <a:latin typeface="Raleway"/>
              <a:ea typeface="Raleway"/>
              <a:cs typeface="Raleway"/>
              <a:sym typeface="Raleway"/>
            </a:endParaRPr>
          </a:p>
        </p:txBody>
      </p:sp>
      <p:sp>
        <p:nvSpPr>
          <p:cNvPr id="550" name="Google Shape;550;p84"/>
          <p:cNvSpPr/>
          <p:nvPr/>
        </p:nvSpPr>
        <p:spPr>
          <a:xfrm>
            <a:off x="5680829" y="4102553"/>
            <a:ext cx="5637958" cy="901600"/>
          </a:xfrm>
          <a:prstGeom prst="round2DiagRect">
            <a:avLst>
              <a:gd name="adj1" fmla="val 16667"/>
              <a:gd name="adj2" fmla="val 0"/>
            </a:avLst>
          </a:prstGeom>
          <a:solidFill>
            <a:srgbClr val="223F81"/>
          </a:solid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67"/>
              <a:buFont typeface="Arial"/>
              <a:buNone/>
            </a:pPr>
            <a:r>
              <a:rPr lang="en-US" sz="2267" b="1" i="0" u="none" strike="noStrike" cap="none">
                <a:solidFill>
                  <a:srgbClr val="FCBB16"/>
                </a:solidFill>
                <a:latin typeface="Raleway"/>
                <a:ea typeface="Raleway"/>
                <a:cs typeface="Raleway"/>
                <a:sym typeface="Raleway"/>
              </a:rPr>
              <a:t>C. Non-Academic Staff</a:t>
            </a:r>
            <a:endParaRPr sz="2267" b="1" i="0" u="none" strike="noStrike" cap="none">
              <a:solidFill>
                <a:srgbClr val="FCBB16"/>
              </a:solidFill>
              <a:latin typeface="Raleway"/>
              <a:ea typeface="Raleway"/>
              <a:cs typeface="Raleway"/>
              <a:sym typeface="Raleway"/>
            </a:endParaRPr>
          </a:p>
        </p:txBody>
      </p:sp>
      <p:pic>
        <p:nvPicPr>
          <p:cNvPr id="551" name="Google Shape;551;p84" descr="Graphical user interface, text, website&#10;&#10;Description automatically generated"/>
          <p:cNvPicPr preferRelativeResize="0"/>
          <p:nvPr/>
        </p:nvPicPr>
        <p:blipFill rotWithShape="1">
          <a:blip r:embed="rId4">
            <a:alphaModFix/>
          </a:blip>
          <a:srcRect l="11985" t="29494" r="5002" b="12018"/>
          <a:stretch/>
        </p:blipFill>
        <p:spPr>
          <a:xfrm>
            <a:off x="1907781" y="1254939"/>
            <a:ext cx="3086800" cy="1897600"/>
          </a:xfrm>
          <a:prstGeom prst="roundRect">
            <a:avLst>
              <a:gd name="adj" fmla="val 0"/>
            </a:avLst>
          </a:prstGeom>
          <a:noFill/>
          <a:ln>
            <a:noFill/>
          </a:ln>
        </p:spPr>
      </p:pic>
      <p:pic>
        <p:nvPicPr>
          <p:cNvPr id="552" name="Google Shape;552;p84"/>
          <p:cNvPicPr preferRelativeResize="0"/>
          <p:nvPr/>
        </p:nvPicPr>
        <p:blipFill rotWithShape="1">
          <a:blip r:embed="rId5">
            <a:alphaModFix/>
          </a:blip>
          <a:srcRect t="3262" b="3262"/>
          <a:stretch/>
        </p:blipFill>
        <p:spPr>
          <a:xfrm>
            <a:off x="1905546" y="2934214"/>
            <a:ext cx="3086800" cy="1897600"/>
          </a:xfrm>
          <a:prstGeom prst="roundRect">
            <a:avLst>
              <a:gd name="adj" fmla="val 0"/>
            </a:avLst>
          </a:prstGeom>
          <a:noFill/>
          <a:ln>
            <a:noFill/>
          </a:ln>
        </p:spPr>
      </p:pic>
      <p:pic>
        <p:nvPicPr>
          <p:cNvPr id="553" name="Google Shape;553;p84"/>
          <p:cNvPicPr preferRelativeResize="0"/>
          <p:nvPr/>
        </p:nvPicPr>
        <p:blipFill rotWithShape="1">
          <a:blip r:embed="rId6">
            <a:alphaModFix/>
          </a:blip>
          <a:srcRect t="8382" b="8374"/>
          <a:stretch/>
        </p:blipFill>
        <p:spPr>
          <a:xfrm>
            <a:off x="1905546" y="4604377"/>
            <a:ext cx="3086800" cy="1897600"/>
          </a:xfrm>
          <a:prstGeom prst="roundRect">
            <a:avLst>
              <a:gd name="adj" fmla="val 0"/>
            </a:avLst>
          </a:prstGeom>
          <a:noFill/>
          <a:ln>
            <a:noFill/>
          </a:ln>
        </p:spPr>
      </p:pic>
      <p:sp>
        <p:nvSpPr>
          <p:cNvPr id="554" name="Google Shape;554;p84"/>
          <p:cNvSpPr/>
          <p:nvPr/>
        </p:nvSpPr>
        <p:spPr>
          <a:xfrm>
            <a:off x="5680828" y="5349653"/>
            <a:ext cx="5637959" cy="901600"/>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67"/>
              <a:buFont typeface="Arial"/>
              <a:buNone/>
            </a:pPr>
            <a:r>
              <a:rPr lang="en-US" sz="2267" b="1" i="0" u="none" strike="noStrike" cap="none">
                <a:solidFill>
                  <a:srgbClr val="223F81"/>
                </a:solidFill>
                <a:latin typeface="Raleway"/>
                <a:ea typeface="Raleway"/>
                <a:cs typeface="Raleway"/>
                <a:sym typeface="Raleway"/>
              </a:rPr>
              <a:t>D. Global Citizens</a:t>
            </a:r>
            <a:endParaRPr sz="2267" b="1" i="0" u="none" strike="noStrike" cap="none">
              <a:solidFill>
                <a:srgbClr val="223F81"/>
              </a:solidFill>
              <a:latin typeface="Raleway"/>
              <a:ea typeface="Raleway"/>
              <a:cs typeface="Raleway"/>
              <a:sym typeface="Raleway"/>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430427" y="80996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endParaRPr sz="3600">
              <a:solidFill>
                <a:srgbClr val="002060"/>
              </a:solidFill>
              <a:latin typeface="Raleway"/>
              <a:ea typeface="Raleway"/>
              <a:cs typeface="Raleway"/>
              <a:sym typeface="Raleway"/>
            </a:endParaRPr>
          </a:p>
        </p:txBody>
      </p:sp>
      <p:sp>
        <p:nvSpPr>
          <p:cNvPr id="118" name="Google Shape;118;p2"/>
          <p:cNvSpPr txBox="1">
            <a:spLocks noGrp="1"/>
          </p:cNvSpPr>
          <p:nvPr>
            <p:ph type="body" idx="1"/>
          </p:nvPr>
        </p:nvSpPr>
        <p:spPr>
          <a:xfrm>
            <a:off x="430427" y="2332252"/>
            <a:ext cx="10515600" cy="4043834"/>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endParaRPr sz="2400">
              <a:latin typeface="Raleway"/>
              <a:ea typeface="Raleway"/>
              <a:cs typeface="Raleway"/>
              <a:sym typeface="Raleway"/>
            </a:endParaRPr>
          </a:p>
        </p:txBody>
      </p:sp>
      <p:pic>
        <p:nvPicPr>
          <p:cNvPr id="119" name="Google Shape;119;p2"/>
          <p:cNvPicPr preferRelativeResize="0"/>
          <p:nvPr/>
        </p:nvPicPr>
        <p:blipFill rotWithShape="1">
          <a:blip r:embed="rId4">
            <a:alphaModFix/>
          </a:blip>
          <a:srcRect l="22103" t="35158" r="17375" b="17624"/>
          <a:stretch/>
        </p:blipFill>
        <p:spPr>
          <a:xfrm>
            <a:off x="0" y="809968"/>
            <a:ext cx="12192000" cy="5845665"/>
          </a:xfrm>
          <a:prstGeom prst="rect">
            <a:avLst/>
          </a:prstGeom>
          <a:noFill/>
          <a:ln>
            <a:noFill/>
          </a:ln>
        </p:spPr>
      </p:pic>
      <p:pic>
        <p:nvPicPr>
          <p:cNvPr id="120" name="Google Shape;120;p2"/>
          <p:cNvPicPr preferRelativeResize="0"/>
          <p:nvPr/>
        </p:nvPicPr>
        <p:blipFill rotWithShape="1">
          <a:blip r:embed="rId5">
            <a:alphaModFix/>
          </a:blip>
          <a:srcRect/>
          <a:stretch/>
        </p:blipFill>
        <p:spPr>
          <a:xfrm rot="5400000">
            <a:off x="-1109784" y="1774385"/>
            <a:ext cx="5845667" cy="3916833"/>
          </a:xfrm>
          <a:prstGeom prst="rect">
            <a:avLst/>
          </a:prstGeom>
          <a:noFill/>
          <a:ln>
            <a:noFill/>
          </a:ln>
        </p:spPr>
      </p:pic>
      <p:sp>
        <p:nvSpPr>
          <p:cNvPr id="121" name="Google Shape;121;p2"/>
          <p:cNvSpPr txBox="1"/>
          <p:nvPr/>
        </p:nvSpPr>
        <p:spPr>
          <a:xfrm>
            <a:off x="609435" y="2525489"/>
            <a:ext cx="5840792" cy="284661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43EA2"/>
              </a:buClr>
              <a:buSzPts val="2000"/>
              <a:buFont typeface="Arial"/>
              <a:buNone/>
            </a:pPr>
            <a:r>
              <a:rPr lang="en-US" sz="2000" b="1" i="0" u="none" strike="noStrike" cap="none">
                <a:solidFill>
                  <a:srgbClr val="243EA2"/>
                </a:solidFill>
                <a:latin typeface="Raleway"/>
                <a:ea typeface="Raleway"/>
                <a:cs typeface="Raleway"/>
                <a:sym typeface="Raleway"/>
              </a:rPr>
              <a:t>Institut Teknologi Sepuluh Nopember Surabaya (ITS) </a:t>
            </a:r>
            <a:r>
              <a:rPr lang="en-US" sz="2000" b="0" i="0" u="none" strike="noStrike" cap="none">
                <a:solidFill>
                  <a:schemeClr val="dk1"/>
                </a:solidFill>
                <a:latin typeface="Raleway"/>
                <a:ea typeface="Raleway"/>
                <a:cs typeface="Raleway"/>
                <a:sym typeface="Raleway"/>
              </a:rPr>
              <a:t>is Indonesia's prominent research university in fields of science, technology, marine, design, and business. Established in 1960, ITS has been demonstrating significant leap in QS World University Rankings for the last 5 years. ITS also shows a profound leadership in Indonesian Eastern Part universities consortium. </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8"/>
        <p:cNvGrpSpPr/>
        <p:nvPr/>
      </p:nvGrpSpPr>
      <p:grpSpPr>
        <a:xfrm>
          <a:off x="0" y="0"/>
          <a:ext cx="0" cy="0"/>
          <a:chOff x="0" y="0"/>
          <a:chExt cx="0" cy="0"/>
        </a:xfrm>
      </p:grpSpPr>
      <p:sp>
        <p:nvSpPr>
          <p:cNvPr id="559" name="Google Shape;559;p85"/>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International  Students</a:t>
            </a:r>
            <a:endParaRPr sz="3200" b="0" i="0" u="none" strike="noStrike" cap="none">
              <a:solidFill>
                <a:schemeClr val="dk1"/>
              </a:solidFill>
              <a:latin typeface="Raleway"/>
              <a:ea typeface="Raleway"/>
              <a:cs typeface="Raleway"/>
              <a:sym typeface="Raleway"/>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3"/>
        <p:cNvGrpSpPr/>
        <p:nvPr/>
      </p:nvGrpSpPr>
      <p:grpSpPr>
        <a:xfrm>
          <a:off x="0" y="0"/>
          <a:ext cx="0" cy="0"/>
          <a:chOff x="0" y="0"/>
          <a:chExt cx="0" cy="0"/>
        </a:xfrm>
      </p:grpSpPr>
      <p:sp>
        <p:nvSpPr>
          <p:cNvPr id="564" name="Google Shape;564;p86"/>
          <p:cNvSpPr/>
          <p:nvPr/>
        </p:nvSpPr>
        <p:spPr>
          <a:xfrm>
            <a:off x="405794" y="633505"/>
            <a:ext cx="1144197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a:solidFill>
                  <a:srgbClr val="223F81"/>
                </a:solidFill>
                <a:latin typeface="Raleway"/>
                <a:ea typeface="Raleway"/>
                <a:cs typeface="Raleway"/>
                <a:sym typeface="Raleway"/>
              </a:rPr>
              <a:t>KNB SCHOLARSHIP – MASTER &amp; DOCTORAL DEGREE</a:t>
            </a:r>
            <a:endParaRPr sz="3200" b="0" i="0" u="none" strike="noStrike" cap="none">
              <a:solidFill>
                <a:srgbClr val="223F81"/>
              </a:solidFill>
              <a:latin typeface="Raleway"/>
              <a:ea typeface="Raleway"/>
              <a:cs typeface="Raleway"/>
              <a:sym typeface="Raleway"/>
            </a:endParaRPr>
          </a:p>
        </p:txBody>
      </p:sp>
      <p:sp>
        <p:nvSpPr>
          <p:cNvPr id="565" name="Google Shape;565;p86"/>
          <p:cNvSpPr txBox="1"/>
          <p:nvPr/>
        </p:nvSpPr>
        <p:spPr>
          <a:xfrm>
            <a:off x="7762341" y="1567280"/>
            <a:ext cx="3530260" cy="622855"/>
          </a:xfrm>
          <a:prstGeom prst="rect">
            <a:avLst/>
          </a:prstGeom>
          <a:solidFill>
            <a:srgbClr val="FFC000"/>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1" i="0" u="none" strike="noStrike" cap="none">
                <a:solidFill>
                  <a:srgbClr val="FFFFFF"/>
                </a:solidFill>
                <a:latin typeface="Raleway"/>
                <a:ea typeface="Raleway"/>
                <a:cs typeface="Raleway"/>
                <a:sym typeface="Raleway"/>
              </a:rPr>
              <a:t>Scholarship Coverage</a:t>
            </a:r>
            <a:endParaRPr sz="1800" b="1" i="0" u="none" strike="noStrike" cap="none">
              <a:solidFill>
                <a:srgbClr val="000000"/>
              </a:solidFill>
              <a:latin typeface="Arial"/>
              <a:ea typeface="Arial"/>
              <a:cs typeface="Arial"/>
              <a:sym typeface="Arial"/>
            </a:endParaRPr>
          </a:p>
        </p:txBody>
      </p:sp>
      <p:sp>
        <p:nvSpPr>
          <p:cNvPr id="566" name="Google Shape;566;p86"/>
          <p:cNvSpPr txBox="1"/>
          <p:nvPr/>
        </p:nvSpPr>
        <p:spPr>
          <a:xfrm>
            <a:off x="7762341" y="2190135"/>
            <a:ext cx="3530260" cy="1892432"/>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Living allowance</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Tuition Fee</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Immigration Fee</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Round trip ticket</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Health Insurance</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Research and book allowances</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1 year Bahasa Indonesia course</a:t>
            </a:r>
            <a:endParaRPr sz="1400" b="0" i="0" u="none" strike="noStrike" cap="none">
              <a:solidFill>
                <a:schemeClr val="dk2"/>
              </a:solidFill>
              <a:latin typeface="Arial"/>
              <a:ea typeface="Arial"/>
              <a:cs typeface="Arial"/>
              <a:sym typeface="Arial"/>
            </a:endParaRPr>
          </a:p>
          <a:p>
            <a:pPr marL="457200" marR="0" lvl="1" indent="0" algn="l" rtl="0">
              <a:lnSpc>
                <a:spcPct val="90000"/>
              </a:lnSpc>
              <a:spcBef>
                <a:spcPts val="270"/>
              </a:spcBef>
              <a:spcAft>
                <a:spcPts val="0"/>
              </a:spcAft>
              <a:buClr>
                <a:srgbClr val="C00000"/>
              </a:buClr>
              <a:buSzPts val="1800"/>
              <a:buFont typeface="Arial"/>
              <a:buNone/>
            </a:pPr>
            <a:endParaRPr sz="1800" b="0" i="0" u="none" strike="noStrike" cap="none">
              <a:solidFill>
                <a:schemeClr val="dk2"/>
              </a:solidFill>
              <a:latin typeface="Raleway"/>
              <a:ea typeface="Raleway"/>
              <a:cs typeface="Raleway"/>
              <a:sym typeface="Raleway"/>
            </a:endParaRPr>
          </a:p>
        </p:txBody>
      </p:sp>
      <p:sp>
        <p:nvSpPr>
          <p:cNvPr id="567" name="Google Shape;567;p86"/>
          <p:cNvSpPr txBox="1"/>
          <p:nvPr/>
        </p:nvSpPr>
        <p:spPr>
          <a:xfrm>
            <a:off x="7762341" y="4634960"/>
            <a:ext cx="3530260" cy="622855"/>
          </a:xfrm>
          <a:prstGeom prst="rect">
            <a:avLst/>
          </a:prstGeom>
          <a:solidFill>
            <a:srgbClr val="C00000"/>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FFFFFF"/>
                </a:solidFill>
                <a:latin typeface="Raleway"/>
                <a:ea typeface="Raleway"/>
                <a:cs typeface="Raleway"/>
                <a:sym typeface="Raleway"/>
              </a:rPr>
              <a:t>https://knb.kemdikbud.go.id</a:t>
            </a:r>
            <a:endParaRPr sz="1600" b="1" i="0" u="none" strike="noStrike" cap="none">
              <a:solidFill>
                <a:srgbClr val="000000"/>
              </a:solidFill>
              <a:latin typeface="Arial"/>
              <a:ea typeface="Arial"/>
              <a:cs typeface="Arial"/>
              <a:sym typeface="Arial"/>
            </a:endParaRPr>
          </a:p>
        </p:txBody>
      </p:sp>
      <p:sp>
        <p:nvSpPr>
          <p:cNvPr id="568" name="Google Shape;568;p86"/>
          <p:cNvSpPr/>
          <p:nvPr/>
        </p:nvSpPr>
        <p:spPr>
          <a:xfrm>
            <a:off x="7658921" y="4153029"/>
            <a:ext cx="370373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Raleway"/>
                <a:ea typeface="Raleway"/>
                <a:cs typeface="Raleway"/>
                <a:sym typeface="Raleway"/>
              </a:rPr>
              <a:t>More Information:</a:t>
            </a:r>
            <a:endParaRPr sz="2800" b="0" i="0" u="none" strike="noStrike" cap="none">
              <a:solidFill>
                <a:srgbClr val="C00000"/>
              </a:solidFill>
              <a:latin typeface="Raleway"/>
              <a:ea typeface="Raleway"/>
              <a:cs typeface="Raleway"/>
              <a:sym typeface="Raleway"/>
            </a:endParaRPr>
          </a:p>
        </p:txBody>
      </p:sp>
      <p:sp>
        <p:nvSpPr>
          <p:cNvPr id="569" name="Google Shape;569;p86"/>
          <p:cNvSpPr txBox="1">
            <a:spLocks noGrp="1"/>
          </p:cNvSpPr>
          <p:nvPr>
            <p:ph type="body" idx="1"/>
          </p:nvPr>
        </p:nvSpPr>
        <p:spPr>
          <a:xfrm>
            <a:off x="829345" y="1567280"/>
            <a:ext cx="6395097" cy="4657215"/>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10000"/>
              </a:lnSpc>
              <a:spcBef>
                <a:spcPts val="0"/>
              </a:spcBef>
              <a:spcAft>
                <a:spcPts val="0"/>
              </a:spcAft>
              <a:buClr>
                <a:srgbClr val="243EA2"/>
              </a:buClr>
              <a:buSzPts val="1800"/>
              <a:buNone/>
            </a:pPr>
            <a:r>
              <a:rPr lang="en-US" sz="2000" b="0" i="0">
                <a:solidFill>
                  <a:srgbClr val="333333"/>
                </a:solidFill>
                <a:latin typeface="Raleway"/>
                <a:ea typeface="Raleway"/>
                <a:cs typeface="Raleway"/>
                <a:sym typeface="Raleway"/>
              </a:rPr>
              <a:t>Kemitraan Negara Berkembang Scholarship, </a:t>
            </a:r>
            <a:r>
              <a:rPr lang="en-US" sz="2000">
                <a:solidFill>
                  <a:srgbClr val="333333"/>
                </a:solidFill>
                <a:latin typeface="Raleway"/>
                <a:ea typeface="Raleway"/>
                <a:cs typeface="Raleway"/>
                <a:sym typeface="Raleway"/>
              </a:rPr>
              <a:t>widely</a:t>
            </a:r>
            <a:r>
              <a:rPr lang="en-US" sz="2000" b="0" i="0">
                <a:solidFill>
                  <a:srgbClr val="333333"/>
                </a:solidFill>
                <a:latin typeface="Raleway"/>
                <a:ea typeface="Raleway"/>
                <a:cs typeface="Raleway"/>
                <a:sym typeface="Raleway"/>
              </a:rPr>
              <a:t> known as KNB Scholarship, is a financial assistance offered by the Indonesian Government to prospective international students coming from developing countries to pursue their higher education degree in one of Indonesian universities. ITS offers Master’s and Doctoral degree under KNB Scholarships.</a:t>
            </a:r>
            <a:endParaRPr sz="320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endParaRPr sz="200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2000" b="1">
                <a:solidFill>
                  <a:srgbClr val="243EA2"/>
                </a:solidFill>
                <a:latin typeface="Raleway"/>
                <a:ea typeface="Raleway"/>
                <a:cs typeface="Raleway"/>
                <a:sym typeface="Raleway"/>
              </a:rPr>
              <a:t>Study Period</a:t>
            </a:r>
            <a:endParaRPr sz="3200"/>
          </a:p>
          <a:p>
            <a:pPr marL="228600" lvl="0" indent="-228600" algn="l" rtl="0">
              <a:lnSpc>
                <a:spcPct val="90000"/>
              </a:lnSpc>
              <a:spcBef>
                <a:spcPts val="1000"/>
              </a:spcBef>
              <a:spcAft>
                <a:spcPts val="0"/>
              </a:spcAft>
              <a:buClr>
                <a:schemeClr val="dk1"/>
              </a:buClr>
              <a:buSzPts val="1800"/>
              <a:buFont typeface="Raleway"/>
              <a:buChar char="-"/>
            </a:pPr>
            <a:r>
              <a:rPr lang="en-US" sz="2000">
                <a:latin typeface="Raleway"/>
                <a:ea typeface="Raleway"/>
                <a:cs typeface="Raleway"/>
                <a:sym typeface="Raleway"/>
              </a:rPr>
              <a:t>1 year of Indonesian language program (merger with 4 months of Preparatory program)</a:t>
            </a:r>
            <a:endParaRPr/>
          </a:p>
          <a:p>
            <a:pPr marL="228600" lvl="0" indent="-228600" algn="l" rtl="0">
              <a:lnSpc>
                <a:spcPct val="90000"/>
              </a:lnSpc>
              <a:spcBef>
                <a:spcPts val="1000"/>
              </a:spcBef>
              <a:spcAft>
                <a:spcPts val="0"/>
              </a:spcAft>
              <a:buClr>
                <a:schemeClr val="dk1"/>
              </a:buClr>
              <a:buSzPts val="1800"/>
              <a:buFont typeface="Raleway"/>
              <a:buChar char="-"/>
            </a:pPr>
            <a:r>
              <a:rPr lang="en-US" sz="2000">
                <a:latin typeface="Raleway"/>
                <a:ea typeface="Raleway"/>
                <a:cs typeface="Raleway"/>
                <a:sym typeface="Raleway"/>
              </a:rPr>
              <a:t>24 months (4 Semesters) of Master Program/36 months (6 semesters) of Doctoral Program</a:t>
            </a:r>
            <a:endParaRPr/>
          </a:p>
          <a:p>
            <a:pPr marL="228600" lvl="0" indent="-114300" algn="l" rtl="0">
              <a:lnSpc>
                <a:spcPct val="90000"/>
              </a:lnSpc>
              <a:spcBef>
                <a:spcPts val="1000"/>
              </a:spcBef>
              <a:spcAft>
                <a:spcPts val="0"/>
              </a:spcAft>
              <a:buClr>
                <a:schemeClr val="dk1"/>
              </a:buClr>
              <a:buSzPts val="1800"/>
              <a:buNone/>
            </a:pPr>
            <a:endParaRPr sz="200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sz="3200">
              <a:latin typeface="Raleway"/>
              <a:ea typeface="Raleway"/>
              <a:cs typeface="Raleway"/>
              <a:sym typeface="Raleway"/>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3"/>
        <p:cNvGrpSpPr/>
        <p:nvPr/>
      </p:nvGrpSpPr>
      <p:grpSpPr>
        <a:xfrm>
          <a:off x="0" y="0"/>
          <a:ext cx="0" cy="0"/>
          <a:chOff x="0" y="0"/>
          <a:chExt cx="0" cy="0"/>
        </a:xfrm>
      </p:grpSpPr>
      <p:sp>
        <p:nvSpPr>
          <p:cNvPr id="574" name="Google Shape;574;p87"/>
          <p:cNvSpPr txBox="1">
            <a:spLocks noGrp="1"/>
          </p:cNvSpPr>
          <p:nvPr>
            <p:ph type="title"/>
          </p:nvPr>
        </p:nvSpPr>
        <p:spPr>
          <a:xfrm>
            <a:off x="838200" y="609075"/>
            <a:ext cx="10515600" cy="726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43EA2"/>
              </a:buClr>
              <a:buSzPts val="4400"/>
              <a:buFont typeface="Raleway"/>
              <a:buNone/>
            </a:pPr>
            <a:r>
              <a:rPr lang="en-US" sz="3200" b="1">
                <a:solidFill>
                  <a:srgbClr val="223F81"/>
                </a:solidFill>
                <a:latin typeface="Raleway"/>
                <a:ea typeface="Raleway"/>
                <a:cs typeface="Raleway"/>
                <a:sym typeface="Raleway"/>
              </a:rPr>
              <a:t>ENRICHMENT PROGRAM FOR GRADUATE STUDENTS</a:t>
            </a:r>
            <a:endParaRPr sz="3200" b="1">
              <a:solidFill>
                <a:srgbClr val="223F81"/>
              </a:solidFill>
              <a:latin typeface="Raleway"/>
              <a:ea typeface="Raleway"/>
              <a:cs typeface="Raleway"/>
              <a:sym typeface="Raleway"/>
            </a:endParaRPr>
          </a:p>
        </p:txBody>
      </p:sp>
      <p:sp>
        <p:nvSpPr>
          <p:cNvPr id="575" name="Google Shape;575;p87"/>
          <p:cNvSpPr/>
          <p:nvPr/>
        </p:nvSpPr>
        <p:spPr>
          <a:xfrm>
            <a:off x="2694291" y="2541789"/>
            <a:ext cx="3247418" cy="1764244"/>
          </a:xfrm>
          <a:prstGeom prst="round2DiagRect">
            <a:avLst>
              <a:gd name="adj1" fmla="val 16667"/>
              <a:gd name="adj2" fmla="val 0"/>
            </a:avLst>
          </a:prstGeom>
          <a:solidFill>
            <a:srgbClr val="243EA2"/>
          </a:solid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Noto Sans Symbols"/>
              <a:buNone/>
            </a:pPr>
            <a:r>
              <a:rPr lang="en-US" sz="1600" b="0" i="0" u="none" strike="noStrike" cap="none">
                <a:solidFill>
                  <a:schemeClr val="lt1"/>
                </a:solidFill>
                <a:latin typeface="Raleway"/>
                <a:ea typeface="Raleway"/>
                <a:cs typeface="Raleway"/>
                <a:sym typeface="Raleway"/>
              </a:rPr>
              <a:t>R2SEP (Researcher and Research Student Enrichment Program), </a:t>
            </a:r>
            <a:r>
              <a:rPr lang="en-US" sz="1600" b="0" i="0" u="sng" strike="noStrike" cap="none">
                <a:solidFill>
                  <a:schemeClr val="lt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https://www.its.ac.id/international/e-program/r2sep/</a:t>
            </a:r>
            <a:endParaRPr sz="1600" b="0" i="0" u="none" strike="noStrike" cap="none">
              <a:solidFill>
                <a:schemeClr val="lt1"/>
              </a:solidFill>
              <a:latin typeface="Raleway"/>
              <a:ea typeface="Raleway"/>
              <a:cs typeface="Raleway"/>
              <a:sym typeface="Raleway"/>
            </a:endParaRPr>
          </a:p>
        </p:txBody>
      </p:sp>
      <p:sp>
        <p:nvSpPr>
          <p:cNvPr id="576" name="Google Shape;576;p87"/>
          <p:cNvSpPr/>
          <p:nvPr/>
        </p:nvSpPr>
        <p:spPr>
          <a:xfrm>
            <a:off x="6096000" y="2551967"/>
            <a:ext cx="3247418" cy="1754065"/>
          </a:xfrm>
          <a:prstGeom prst="round2DiagRect">
            <a:avLst>
              <a:gd name="adj1" fmla="val 16667"/>
              <a:gd name="adj2" fmla="val 0"/>
            </a:avLst>
          </a:prstGeom>
          <a:solidFill>
            <a:srgbClr val="FCBB16"/>
          </a:solid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Noto Sans Symbols"/>
              <a:buNone/>
            </a:pPr>
            <a:r>
              <a:rPr lang="en-US" sz="1600" b="0" i="0" u="none" strike="noStrike" cap="none">
                <a:solidFill>
                  <a:srgbClr val="223F81"/>
                </a:solidFill>
                <a:latin typeface="Raleway"/>
                <a:ea typeface="Raleway"/>
                <a:cs typeface="Raleway"/>
                <a:sym typeface="Raleway"/>
              </a:rPr>
              <a:t>Academic Writing Center (AWC) and VELF from AWC</a:t>
            </a:r>
            <a:endParaRPr sz="1400" b="0" i="0" u="none" strike="noStrike" cap="none">
              <a:solidFill>
                <a:srgbClr val="223F81"/>
              </a:solidFill>
              <a:latin typeface="Arial"/>
              <a:ea typeface="Arial"/>
              <a:cs typeface="Arial"/>
              <a:sym typeface="Arial"/>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0"/>
        <p:cNvGrpSpPr/>
        <p:nvPr/>
      </p:nvGrpSpPr>
      <p:grpSpPr>
        <a:xfrm>
          <a:off x="0" y="0"/>
          <a:ext cx="0" cy="0"/>
          <a:chOff x="0" y="0"/>
          <a:chExt cx="0" cy="0"/>
        </a:xfrm>
      </p:grpSpPr>
      <p:sp>
        <p:nvSpPr>
          <p:cNvPr id="581" name="Google Shape;581;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pic>
        <p:nvPicPr>
          <p:cNvPr id="582" name="Google Shape;582;p88"/>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6"/>
        <p:cNvGrpSpPr/>
        <p:nvPr/>
      </p:nvGrpSpPr>
      <p:grpSpPr>
        <a:xfrm>
          <a:off x="0" y="0"/>
          <a:ext cx="0" cy="0"/>
          <a:chOff x="0" y="0"/>
          <a:chExt cx="0" cy="0"/>
        </a:xfrm>
      </p:grpSpPr>
      <p:pic>
        <p:nvPicPr>
          <p:cNvPr id="587" name="Google Shape;587;p89" descr="Graphical user interface&#10;&#10;Description automatically generated with medium confidence"/>
          <p:cNvPicPr preferRelativeResize="0"/>
          <p:nvPr/>
        </p:nvPicPr>
        <p:blipFill rotWithShape="1">
          <a:blip r:embed="rId4">
            <a:alphaModFix/>
          </a:blip>
          <a:srcRect t="84089" b="9429"/>
          <a:stretch/>
        </p:blipFill>
        <p:spPr>
          <a:xfrm>
            <a:off x="0" y="6164663"/>
            <a:ext cx="12192000" cy="434341"/>
          </a:xfrm>
          <a:prstGeom prst="rect">
            <a:avLst/>
          </a:prstGeom>
          <a:noFill/>
          <a:ln>
            <a:noFill/>
          </a:ln>
        </p:spPr>
      </p:pic>
      <p:pic>
        <p:nvPicPr>
          <p:cNvPr id="588" name="Google Shape;588;p89"/>
          <p:cNvPicPr preferRelativeResize="0"/>
          <p:nvPr/>
        </p:nvPicPr>
        <p:blipFill rotWithShape="1">
          <a:blip r:embed="rId5">
            <a:alphaModFix/>
          </a:blip>
          <a:srcRect/>
          <a:stretch/>
        </p:blipFill>
        <p:spPr>
          <a:xfrm>
            <a:off x="1426023" y="1433743"/>
            <a:ext cx="3882409" cy="4519905"/>
          </a:xfrm>
          <a:prstGeom prst="round2DiagRect">
            <a:avLst>
              <a:gd name="adj1" fmla="val 16667"/>
              <a:gd name="adj2" fmla="val 0"/>
            </a:avLst>
          </a:prstGeom>
          <a:noFill/>
          <a:ln>
            <a:noFill/>
          </a:ln>
          <a:effectLst>
            <a:outerShdw blurRad="63500" sx="102000" sy="102000" algn="ctr" rotWithShape="0">
              <a:srgbClr val="000000">
                <a:alpha val="40000"/>
              </a:srgbClr>
            </a:outerShdw>
          </a:effectLst>
        </p:spPr>
      </p:pic>
      <p:sp>
        <p:nvSpPr>
          <p:cNvPr id="589" name="Google Shape;589;p89"/>
          <p:cNvSpPr txBox="1"/>
          <p:nvPr/>
        </p:nvSpPr>
        <p:spPr>
          <a:xfrm>
            <a:off x="5571335" y="2414258"/>
            <a:ext cx="5798088" cy="35393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Benefit:</a:t>
            </a:r>
            <a:endParaRPr sz="1600" b="0" i="0" u="none" strike="noStrike" cap="none">
              <a:solidFill>
                <a:srgbClr val="FCBB16"/>
              </a:solidFill>
              <a:latin typeface="Arial"/>
              <a:ea typeface="Arial"/>
              <a:cs typeface="Arial"/>
              <a:sym typeface="Arial"/>
            </a:endParaRPr>
          </a:p>
          <a:p>
            <a:pPr marL="285750" marR="0" lvl="0" indent="-285750" algn="just" rtl="0">
              <a:lnSpc>
                <a:spcPct val="100000"/>
              </a:lnSpc>
              <a:spcBef>
                <a:spcPts val="0"/>
              </a:spcBef>
              <a:spcAft>
                <a:spcPts val="0"/>
              </a:spcAft>
              <a:buClr>
                <a:srgbClr val="243EA2"/>
              </a:buClr>
              <a:buSzPts val="1600"/>
              <a:buFont typeface="Arial"/>
              <a:buChar char="•"/>
            </a:pPr>
            <a:r>
              <a:rPr lang="en-US" sz="1800" b="0" i="0" u="none" strike="noStrike" cap="none">
                <a:solidFill>
                  <a:schemeClr val="dk1"/>
                </a:solidFill>
                <a:latin typeface="Raleway"/>
                <a:ea typeface="Raleway"/>
                <a:cs typeface="Raleway"/>
                <a:sym typeface="Raleway"/>
              </a:rPr>
              <a:t>Tuition Fee Waived</a:t>
            </a:r>
            <a:endParaRPr sz="1600" b="0" i="0" u="none" strike="noStrike" cap="none">
              <a:solidFill>
                <a:schemeClr val="dk1"/>
              </a:solidFill>
              <a:latin typeface="Arial"/>
              <a:ea typeface="Arial"/>
              <a:cs typeface="Arial"/>
              <a:sym typeface="Arial"/>
            </a:endParaRPr>
          </a:p>
          <a:p>
            <a:pPr marL="285750" marR="0" lvl="0" indent="-285750" algn="just" rtl="0">
              <a:lnSpc>
                <a:spcPct val="100000"/>
              </a:lnSpc>
              <a:spcBef>
                <a:spcPts val="0"/>
              </a:spcBef>
              <a:spcAft>
                <a:spcPts val="0"/>
              </a:spcAft>
              <a:buClr>
                <a:srgbClr val="243EA2"/>
              </a:buClr>
              <a:buSzPts val="1600"/>
              <a:buFont typeface="Arial"/>
              <a:buChar char="•"/>
            </a:pPr>
            <a:r>
              <a:rPr lang="en-US" sz="1800" b="0" i="0" u="none" strike="noStrike" cap="none">
                <a:solidFill>
                  <a:schemeClr val="dk1"/>
                </a:solidFill>
                <a:latin typeface="Raleway"/>
                <a:ea typeface="Raleway"/>
                <a:cs typeface="Raleway"/>
                <a:sym typeface="Raleway"/>
              </a:rPr>
              <a:t>Credit Transfer</a:t>
            </a:r>
            <a:endParaRPr sz="1600" b="0" i="0" u="none" strike="noStrike" cap="none">
              <a:solidFill>
                <a:schemeClr val="dk1"/>
              </a:solidFill>
              <a:latin typeface="Arial"/>
              <a:ea typeface="Arial"/>
              <a:cs typeface="Arial"/>
              <a:sym typeface="Arial"/>
            </a:endParaRPr>
          </a:p>
          <a:p>
            <a:pPr marL="285750" marR="0" lvl="0" indent="-285750" algn="just" rtl="0">
              <a:lnSpc>
                <a:spcPct val="100000"/>
              </a:lnSpc>
              <a:spcBef>
                <a:spcPts val="0"/>
              </a:spcBef>
              <a:spcAft>
                <a:spcPts val="0"/>
              </a:spcAft>
              <a:buClr>
                <a:srgbClr val="243EA2"/>
              </a:buClr>
              <a:buSzPts val="1600"/>
              <a:buFont typeface="Arial"/>
              <a:buChar char="•"/>
            </a:pPr>
            <a:r>
              <a:rPr lang="en-US" sz="1800" b="0" i="0" u="none" strike="noStrike" cap="none">
                <a:solidFill>
                  <a:schemeClr val="dk1"/>
                </a:solidFill>
                <a:latin typeface="Raleway"/>
                <a:ea typeface="Raleway"/>
                <a:cs typeface="Raleway"/>
                <a:sym typeface="Raleway"/>
              </a:rPr>
              <a:t>Indonesian Culture Exposure</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rgbClr val="FF6600"/>
              </a:solidFill>
              <a:latin typeface="Raleway"/>
              <a:ea typeface="Raleway"/>
              <a:cs typeface="Raleway"/>
              <a:sym typeface="Raleway"/>
            </a:endParaRPr>
          </a:p>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Semester Period:</a:t>
            </a:r>
            <a:endParaRPr sz="1600" b="0" i="0" u="none" strike="noStrike" cap="none">
              <a:solidFill>
                <a:srgbClr val="FCBB16"/>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Fall Semester Nomination: April-June</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Spring Semester Nomination: September-October</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rgbClr val="FF6600"/>
              </a:solidFill>
              <a:latin typeface="Raleway"/>
              <a:ea typeface="Raleway"/>
              <a:cs typeface="Raleway"/>
              <a:sym typeface="Raleway"/>
            </a:endParaRPr>
          </a:p>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Max. Credit: 21 SKS</a:t>
            </a:r>
            <a:endParaRPr sz="1600" b="0" i="0" u="none" strike="noStrike" cap="none">
              <a:solidFill>
                <a:srgbClr val="FCBB16"/>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1 SKS = 36 study hours/semester</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1 SKS = 1.6 ECTS</a:t>
            </a:r>
            <a:endParaRPr sz="1600" b="0" i="0" u="none" strike="noStrike" cap="none">
              <a:solidFill>
                <a:schemeClr val="dk1"/>
              </a:solidFill>
              <a:latin typeface="Arial"/>
              <a:ea typeface="Arial"/>
              <a:cs typeface="Arial"/>
              <a:sym typeface="Arial"/>
            </a:endParaRPr>
          </a:p>
        </p:txBody>
      </p:sp>
      <p:sp>
        <p:nvSpPr>
          <p:cNvPr id="590" name="Google Shape;590;p89"/>
          <p:cNvSpPr txBox="1"/>
          <p:nvPr/>
        </p:nvSpPr>
        <p:spPr>
          <a:xfrm>
            <a:off x="1151792" y="497760"/>
            <a:ext cx="9750670"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STUDENT EXCHANGE</a:t>
            </a:r>
            <a:endParaRPr sz="1600" b="0" i="0" u="none" strike="noStrike" cap="none">
              <a:solidFill>
                <a:srgbClr val="223F81"/>
              </a:solidFill>
              <a:latin typeface="Arial"/>
              <a:ea typeface="Arial"/>
              <a:cs typeface="Arial"/>
              <a:sym typeface="Arial"/>
            </a:endParaRPr>
          </a:p>
        </p:txBody>
      </p:sp>
      <p:sp>
        <p:nvSpPr>
          <p:cNvPr id="591" name="Google Shape;591;p89"/>
          <p:cNvSpPr txBox="1"/>
          <p:nvPr/>
        </p:nvSpPr>
        <p:spPr>
          <a:xfrm>
            <a:off x="11632327" y="5781278"/>
            <a:ext cx="537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D2A4A"/>
              </a:solidFill>
              <a:latin typeface="Raleway"/>
              <a:ea typeface="Raleway"/>
              <a:cs typeface="Raleway"/>
              <a:sym typeface="Raleway"/>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5"/>
        <p:cNvGrpSpPr/>
        <p:nvPr/>
      </p:nvGrpSpPr>
      <p:grpSpPr>
        <a:xfrm>
          <a:off x="0" y="0"/>
          <a:ext cx="0" cy="0"/>
          <a:chOff x="0" y="0"/>
          <a:chExt cx="0" cy="0"/>
        </a:xfrm>
      </p:grpSpPr>
      <p:sp>
        <p:nvSpPr>
          <p:cNvPr id="596" name="Google Shape;596;p90"/>
          <p:cNvSpPr/>
          <p:nvPr/>
        </p:nvSpPr>
        <p:spPr>
          <a:xfrm>
            <a:off x="1222131" y="511145"/>
            <a:ext cx="9469315"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LAB</a:t>
            </a:r>
            <a:r>
              <a:rPr lang="en-US" sz="3200" b="1" i="0" u="none" strike="noStrike" cap="none">
                <a:solidFill>
                  <a:srgbClr val="243EA2"/>
                </a:solidFill>
                <a:latin typeface="Raleway"/>
                <a:ea typeface="Raleway"/>
                <a:cs typeface="Raleway"/>
                <a:sym typeface="Raleway"/>
              </a:rPr>
              <a:t> INTERNSHIP PROGRAM</a:t>
            </a:r>
            <a:endParaRPr sz="1200" b="0" i="0" u="none" strike="noStrike" cap="none">
              <a:solidFill>
                <a:srgbClr val="000000"/>
              </a:solidFill>
              <a:latin typeface="Arial"/>
              <a:ea typeface="Arial"/>
              <a:cs typeface="Arial"/>
              <a:sym typeface="Arial"/>
            </a:endParaRPr>
          </a:p>
        </p:txBody>
      </p:sp>
      <p:pic>
        <p:nvPicPr>
          <p:cNvPr id="597" name="Google Shape;597;p90"/>
          <p:cNvPicPr preferRelativeResize="0"/>
          <p:nvPr/>
        </p:nvPicPr>
        <p:blipFill rotWithShape="1">
          <a:blip r:embed="rId4">
            <a:alphaModFix/>
          </a:blip>
          <a:srcRect l="4093" r="3521"/>
          <a:stretch/>
        </p:blipFill>
        <p:spPr>
          <a:xfrm>
            <a:off x="725067" y="1415991"/>
            <a:ext cx="4447120" cy="4813756"/>
          </a:xfrm>
          <a:prstGeom prst="round2DiagRect">
            <a:avLst>
              <a:gd name="adj1" fmla="val 16667"/>
              <a:gd name="adj2" fmla="val 0"/>
            </a:avLst>
          </a:prstGeom>
          <a:noFill/>
          <a:ln>
            <a:noFill/>
          </a:ln>
          <a:effectLst>
            <a:outerShdw blurRad="63500" sx="102000" sy="102000" algn="ctr" rotWithShape="0">
              <a:srgbClr val="000000">
                <a:alpha val="40000"/>
              </a:srgbClr>
            </a:outerShdw>
          </a:effectLst>
        </p:spPr>
      </p:pic>
      <p:sp>
        <p:nvSpPr>
          <p:cNvPr id="598" name="Google Shape;598;p90"/>
          <p:cNvSpPr txBox="1"/>
          <p:nvPr/>
        </p:nvSpPr>
        <p:spPr>
          <a:xfrm>
            <a:off x="5527183" y="1415991"/>
            <a:ext cx="5722212"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Benefit:</a:t>
            </a:r>
            <a:endParaRPr sz="1400" b="0" i="0" u="none" strike="noStrike" cap="none">
              <a:solidFill>
                <a:srgbClr val="FCBB16"/>
              </a:solidFill>
              <a:latin typeface="Arial"/>
              <a:ea typeface="Arial"/>
              <a:cs typeface="Arial"/>
              <a:sym typeface="Arial"/>
            </a:endParaRPr>
          </a:p>
          <a:p>
            <a:pPr marL="285750" marR="0" lvl="0" indent="-285750" algn="l" rtl="0">
              <a:lnSpc>
                <a:spcPct val="100000"/>
              </a:lnSpc>
              <a:spcBef>
                <a:spcPts val="0"/>
              </a:spcBef>
              <a:spcAft>
                <a:spcPts val="0"/>
              </a:spcAft>
              <a:buClr>
                <a:srgbClr val="243EA2"/>
              </a:buClr>
              <a:buSzPts val="1800"/>
              <a:buFont typeface="Arial"/>
              <a:buChar char="•"/>
            </a:pPr>
            <a:r>
              <a:rPr lang="en-US" sz="1800" b="0" i="0" u="none" strike="noStrike" cap="none">
                <a:solidFill>
                  <a:schemeClr val="dk1"/>
                </a:solidFill>
                <a:latin typeface="Raleway"/>
                <a:ea typeface="Raleway"/>
                <a:cs typeface="Raleway"/>
                <a:sym typeface="Raleway"/>
              </a:rPr>
              <a:t>Tuition Fee Waived</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243EA2"/>
              </a:buClr>
              <a:buSzPts val="1800"/>
              <a:buFont typeface="Arial"/>
              <a:buChar char="•"/>
            </a:pPr>
            <a:r>
              <a:rPr lang="en-US" sz="1800" b="0" i="0" u="none" strike="noStrike" cap="none">
                <a:solidFill>
                  <a:schemeClr val="dk1"/>
                </a:solidFill>
                <a:latin typeface="Raleway"/>
                <a:ea typeface="Raleway"/>
                <a:cs typeface="Raleway"/>
                <a:sym typeface="Raleway"/>
              </a:rPr>
              <a:t>Certificate of Completion</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243EA2"/>
              </a:buClr>
              <a:buSzPts val="1800"/>
              <a:buFont typeface="Arial"/>
              <a:buChar char="•"/>
            </a:pPr>
            <a:r>
              <a:rPr lang="en-US" sz="1800" b="0" i="0" u="none" strike="noStrike" cap="none">
                <a:solidFill>
                  <a:schemeClr val="dk1"/>
                </a:solidFill>
                <a:latin typeface="Raleway"/>
                <a:ea typeface="Raleway"/>
                <a:cs typeface="Raleway"/>
                <a:sym typeface="Raleway"/>
              </a:rPr>
              <a:t>Indonesian Culture Exposure</a:t>
            </a:r>
            <a:endParaRPr sz="18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66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Application Deadline :  </a:t>
            </a:r>
            <a:endParaRPr sz="1400" b="0" i="0" u="none" strike="noStrike" cap="none">
              <a:solidFill>
                <a:srgbClr val="FCBB1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3 months prior to the proposed starting date </a:t>
            </a:r>
            <a:endParaRPr sz="1400" b="0" i="0" u="none" strike="noStrike" cap="none">
              <a:solidFill>
                <a:schemeClr val="dk1"/>
              </a:solidFill>
              <a:latin typeface="Arial"/>
              <a:ea typeface="Arial"/>
              <a:cs typeface="Arial"/>
              <a:sym typeface="Arial"/>
            </a:endParaRPr>
          </a:p>
        </p:txBody>
      </p:sp>
      <p:pic>
        <p:nvPicPr>
          <p:cNvPr id="599" name="Google Shape;599;p90"/>
          <p:cNvPicPr preferRelativeResize="0"/>
          <p:nvPr/>
        </p:nvPicPr>
        <p:blipFill rotWithShape="1">
          <a:blip r:embed="rId5">
            <a:alphaModFix/>
          </a:blip>
          <a:srcRect/>
          <a:stretch/>
        </p:blipFill>
        <p:spPr>
          <a:xfrm>
            <a:off x="5172187" y="3413805"/>
            <a:ext cx="1838050" cy="1838050"/>
          </a:xfrm>
          <a:prstGeom prst="rect">
            <a:avLst/>
          </a:prstGeom>
          <a:noFill/>
          <a:ln>
            <a:noFill/>
          </a:ln>
        </p:spPr>
      </p:pic>
      <p:sp>
        <p:nvSpPr>
          <p:cNvPr id="600" name="Google Shape;600;p90"/>
          <p:cNvSpPr/>
          <p:nvPr/>
        </p:nvSpPr>
        <p:spPr>
          <a:xfrm>
            <a:off x="6660390" y="4282627"/>
            <a:ext cx="14971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223F81"/>
                </a:solidFill>
                <a:latin typeface="Trebuchet MS"/>
                <a:ea typeface="Trebuchet MS"/>
                <a:cs typeface="Trebuchet MS"/>
                <a:sym typeface="Trebuchet MS"/>
              </a:rPr>
              <a:t>100</a:t>
            </a:r>
            <a:endParaRPr sz="1400" b="0" i="0" u="none" strike="noStrike" cap="none">
              <a:solidFill>
                <a:srgbClr val="223F81"/>
              </a:solidFill>
              <a:latin typeface="Arial"/>
              <a:ea typeface="Arial"/>
              <a:cs typeface="Arial"/>
              <a:sym typeface="Arial"/>
            </a:endParaRPr>
          </a:p>
        </p:txBody>
      </p:sp>
      <p:sp>
        <p:nvSpPr>
          <p:cNvPr id="601" name="Google Shape;601;p90"/>
          <p:cNvSpPr txBox="1"/>
          <p:nvPr/>
        </p:nvSpPr>
        <p:spPr>
          <a:xfrm>
            <a:off x="8046345" y="4484402"/>
            <a:ext cx="324659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Interesting topics for Lab. Based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Internship Program</a:t>
            </a:r>
            <a:endParaRPr sz="1400" b="0" i="0" u="none" strike="noStrike" cap="none">
              <a:solidFill>
                <a:schemeClr val="dk1"/>
              </a:solidFill>
              <a:latin typeface="Raleway"/>
              <a:ea typeface="Raleway"/>
              <a:cs typeface="Raleway"/>
              <a:sym typeface="Raleway"/>
            </a:endParaRPr>
          </a:p>
        </p:txBody>
      </p:sp>
      <p:sp>
        <p:nvSpPr>
          <p:cNvPr id="602" name="Google Shape;602;p90"/>
          <p:cNvSpPr txBox="1"/>
          <p:nvPr/>
        </p:nvSpPr>
        <p:spPr>
          <a:xfrm>
            <a:off x="6807473" y="4057014"/>
            <a:ext cx="13500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Raleway"/>
                <a:ea typeface="Raleway"/>
                <a:cs typeface="Raleway"/>
                <a:sym typeface="Raleway"/>
              </a:rPr>
              <a:t>More than</a:t>
            </a:r>
            <a:endParaRPr sz="1800" b="0" i="0" u="none" strike="noStrike" cap="none">
              <a:solidFill>
                <a:srgbClr val="002060"/>
              </a:solidFill>
              <a:latin typeface="Raleway"/>
              <a:ea typeface="Raleway"/>
              <a:cs typeface="Raleway"/>
              <a:sym typeface="Raleway"/>
            </a:endParaRPr>
          </a:p>
        </p:txBody>
      </p:sp>
      <p:sp>
        <p:nvSpPr>
          <p:cNvPr id="603" name="Google Shape;603;p90"/>
          <p:cNvSpPr txBox="1"/>
          <p:nvPr/>
        </p:nvSpPr>
        <p:spPr>
          <a:xfrm>
            <a:off x="5527183" y="5426618"/>
            <a:ext cx="630140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223F8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https://www.its.ac.id/international/experiencing-its/prospective-student/admission/internship/</a:t>
            </a:r>
            <a:r>
              <a:rPr lang="en-US" sz="1800" b="1" i="0" u="none" strike="noStrike" cap="none">
                <a:solidFill>
                  <a:srgbClr val="223F81"/>
                </a:solidFill>
                <a:latin typeface="Raleway"/>
                <a:ea typeface="Raleway"/>
                <a:cs typeface="Raleway"/>
                <a:sym typeface="Raleway"/>
              </a:rPr>
              <a:t> </a:t>
            </a:r>
            <a:endParaRPr sz="1400" b="0" i="0" u="none" strike="noStrike" cap="none">
              <a:solidFill>
                <a:srgbClr val="223F81"/>
              </a:solidFill>
              <a:latin typeface="Arial"/>
              <a:ea typeface="Arial"/>
              <a:cs typeface="Arial"/>
              <a:sym typeface="Arial"/>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7"/>
        <p:cNvGrpSpPr/>
        <p:nvPr/>
      </p:nvGrpSpPr>
      <p:grpSpPr>
        <a:xfrm>
          <a:off x="0" y="0"/>
          <a:ext cx="0" cy="0"/>
          <a:chOff x="0" y="0"/>
          <a:chExt cx="0" cy="0"/>
        </a:xfrm>
      </p:grpSpPr>
      <p:sp>
        <p:nvSpPr>
          <p:cNvPr id="608" name="Google Shape;608;p91"/>
          <p:cNvSpPr txBox="1"/>
          <p:nvPr/>
        </p:nvSpPr>
        <p:spPr>
          <a:xfrm>
            <a:off x="688646" y="480161"/>
            <a:ext cx="104424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LAB INTERNSHIP PROGRAM</a:t>
            </a:r>
            <a:endParaRPr sz="3200" b="1" i="0" u="none" strike="noStrike" cap="none">
              <a:solidFill>
                <a:srgbClr val="223F81"/>
              </a:solidFill>
              <a:latin typeface="Raleway"/>
              <a:ea typeface="Raleway"/>
              <a:cs typeface="Raleway"/>
              <a:sym typeface="Raleway"/>
            </a:endParaRPr>
          </a:p>
        </p:txBody>
      </p:sp>
      <p:pic>
        <p:nvPicPr>
          <p:cNvPr id="609" name="Google Shape;609;p91"/>
          <p:cNvPicPr preferRelativeResize="0"/>
          <p:nvPr/>
        </p:nvPicPr>
        <p:blipFill rotWithShape="1">
          <a:blip r:embed="rId4">
            <a:alphaModFix/>
          </a:blip>
          <a:srcRect t="2396"/>
          <a:stretch/>
        </p:blipFill>
        <p:spPr>
          <a:xfrm>
            <a:off x="1682135" y="1767552"/>
            <a:ext cx="5161208" cy="3365724"/>
          </a:xfrm>
          <a:prstGeom prst="round2DiagRect">
            <a:avLst>
              <a:gd name="adj1" fmla="val 16667"/>
              <a:gd name="adj2" fmla="val 0"/>
            </a:avLst>
          </a:prstGeom>
          <a:noFill/>
          <a:ln>
            <a:noFill/>
          </a:ln>
          <a:effectLst>
            <a:outerShdw blurRad="254000" algn="tl" rotWithShape="0">
              <a:srgbClr val="000000">
                <a:alpha val="42352"/>
              </a:srgbClr>
            </a:outerShdw>
          </a:effectLst>
        </p:spPr>
      </p:pic>
      <p:sp>
        <p:nvSpPr>
          <p:cNvPr id="610" name="Google Shape;610;p91"/>
          <p:cNvSpPr txBox="1"/>
          <p:nvPr/>
        </p:nvSpPr>
        <p:spPr>
          <a:xfrm>
            <a:off x="2887802" y="5412744"/>
            <a:ext cx="333064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Ms. Laurane, Camille, Griffon,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CESI MONTPELLIER - France</a:t>
            </a:r>
            <a:endParaRPr sz="1400" b="0" i="0" u="none" strike="noStrike" cap="none">
              <a:solidFill>
                <a:srgbClr val="000000"/>
              </a:solidFill>
              <a:latin typeface="Raleway"/>
              <a:ea typeface="Raleway"/>
              <a:cs typeface="Raleway"/>
              <a:sym typeface="Raleway"/>
            </a:endParaRPr>
          </a:p>
        </p:txBody>
      </p:sp>
      <p:pic>
        <p:nvPicPr>
          <p:cNvPr id="611" name="Google Shape;611;p91"/>
          <p:cNvPicPr preferRelativeResize="0"/>
          <p:nvPr/>
        </p:nvPicPr>
        <p:blipFill rotWithShape="1">
          <a:blip r:embed="rId5">
            <a:alphaModFix/>
          </a:blip>
          <a:srcRect b="14306"/>
          <a:stretch/>
        </p:blipFill>
        <p:spPr>
          <a:xfrm>
            <a:off x="7062396" y="1702030"/>
            <a:ext cx="3235327" cy="3431246"/>
          </a:xfrm>
          <a:prstGeom prst="round2DiagRect">
            <a:avLst>
              <a:gd name="adj1" fmla="val 16667"/>
              <a:gd name="adj2" fmla="val 0"/>
            </a:avLst>
          </a:prstGeom>
          <a:noFill/>
          <a:ln>
            <a:noFill/>
          </a:ln>
          <a:effectLst>
            <a:outerShdw blurRad="254000" algn="tl" rotWithShape="0">
              <a:srgbClr val="000000">
                <a:alpha val="42352"/>
              </a:srgbClr>
            </a:outerShdw>
          </a:effectLst>
        </p:spPr>
      </p:pic>
      <p:sp>
        <p:nvSpPr>
          <p:cNvPr id="612" name="Google Shape;612;p91"/>
          <p:cNvSpPr txBox="1"/>
          <p:nvPr/>
        </p:nvSpPr>
        <p:spPr>
          <a:xfrm>
            <a:off x="7062395" y="5305022"/>
            <a:ext cx="3235327"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International Internship Program – Data Science Math ITS – CY Tech University</a:t>
            </a:r>
            <a:endParaRPr sz="1400" b="0" i="0" u="none" strike="noStrike" cap="none">
              <a:solidFill>
                <a:srgbClr val="000000"/>
              </a:solidFill>
              <a:latin typeface="Raleway"/>
              <a:ea typeface="Raleway"/>
              <a:cs typeface="Raleway"/>
              <a:sym typeface="Raleway"/>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6"/>
        <p:cNvGrpSpPr/>
        <p:nvPr/>
      </p:nvGrpSpPr>
      <p:grpSpPr>
        <a:xfrm>
          <a:off x="0" y="0"/>
          <a:ext cx="0" cy="0"/>
          <a:chOff x="0" y="0"/>
          <a:chExt cx="0" cy="0"/>
        </a:xfrm>
      </p:grpSpPr>
      <p:sp>
        <p:nvSpPr>
          <p:cNvPr id="617" name="Google Shape;617;p92"/>
          <p:cNvSpPr txBox="1"/>
          <p:nvPr/>
        </p:nvSpPr>
        <p:spPr>
          <a:xfrm>
            <a:off x="492369" y="480843"/>
            <a:ext cx="1112327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COMMUNITY-BASED INTERNSHIP</a:t>
            </a:r>
            <a:endParaRPr sz="3200" b="1" i="0" u="none" strike="noStrike" cap="none">
              <a:solidFill>
                <a:srgbClr val="223F81"/>
              </a:solidFill>
              <a:latin typeface="Raleway"/>
              <a:ea typeface="Raleway"/>
              <a:cs typeface="Raleway"/>
              <a:sym typeface="Raleway"/>
            </a:endParaRPr>
          </a:p>
        </p:txBody>
      </p:sp>
      <p:sp>
        <p:nvSpPr>
          <p:cNvPr id="618" name="Google Shape;618;p92"/>
          <p:cNvSpPr txBox="1"/>
          <p:nvPr/>
        </p:nvSpPr>
        <p:spPr>
          <a:xfrm>
            <a:off x="415125" y="1541179"/>
            <a:ext cx="6961361" cy="4586640"/>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Institut Teknologi Sepuluh Nopember (ITS) collaborates with government institutions, Non-Governmental Organization (NGOs), and many communities in Indonesia to open opportunities for international students who are interested to engage with government institutions or councils, NGOs, and communities around Surabaya in particular topics or projects.</a:t>
            </a:r>
            <a:endParaRPr sz="1400" b="0" i="0" u="none" strike="noStrike" cap="none">
              <a:solidFill>
                <a:srgbClr val="000000"/>
              </a:solidFill>
              <a:latin typeface="Arial"/>
              <a:ea typeface="Arial"/>
              <a:cs typeface="Arial"/>
              <a:sym typeface="Arial"/>
            </a:endParaRPr>
          </a:p>
          <a:p>
            <a:pPr marL="0" marR="0" lvl="0" indent="0" algn="just" rtl="0">
              <a:lnSpc>
                <a:spcPct val="107000"/>
              </a:lnSpc>
              <a:spcBef>
                <a:spcPts val="80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There are several topics you may choose for community-based internship program at ITS:</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Development of Small and Medium Enterprises (SMEs) in Surabaya </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Enhancing the utilization of BLC (Broadband Learning Center) - IT Centers for community at Surabaya</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Technical, economic, and social study of aqua culture project at Indonesian coastal area</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Development of seaweed plantation</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Enhancing green life-style of Indonesian</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Development of blue energy for blue economy </a:t>
            </a:r>
            <a:endParaRPr sz="1400" b="0" i="0" u="none" strike="noStrike" cap="none">
              <a:solidFill>
                <a:srgbClr val="000000"/>
              </a:solidFill>
              <a:latin typeface="Arial"/>
              <a:ea typeface="Arial"/>
              <a:cs typeface="Arial"/>
              <a:sym typeface="Arial"/>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Teaching in elementary and secondary schools</a:t>
            </a:r>
            <a:endParaRPr sz="1400" b="0" i="0" u="none" strike="noStrike" cap="none">
              <a:solidFill>
                <a:srgbClr val="000000"/>
              </a:solidFill>
              <a:latin typeface="Raleway"/>
              <a:ea typeface="Raleway"/>
              <a:cs typeface="Raleway"/>
              <a:sym typeface="Raleway"/>
            </a:endParaRPr>
          </a:p>
        </p:txBody>
      </p:sp>
      <p:sp>
        <p:nvSpPr>
          <p:cNvPr id="619" name="Google Shape;619;p92"/>
          <p:cNvSpPr txBox="1"/>
          <p:nvPr/>
        </p:nvSpPr>
        <p:spPr>
          <a:xfrm>
            <a:off x="10369903" y="1318334"/>
            <a:ext cx="124574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1 - 6 months</a:t>
            </a:r>
            <a:endParaRPr sz="1400" b="0" i="0" u="none" strike="noStrike" cap="none">
              <a:solidFill>
                <a:srgbClr val="000000"/>
              </a:solidFill>
              <a:latin typeface="Arial"/>
              <a:ea typeface="Arial"/>
              <a:cs typeface="Arial"/>
              <a:sym typeface="Arial"/>
            </a:endParaRPr>
          </a:p>
        </p:txBody>
      </p:sp>
      <p:pic>
        <p:nvPicPr>
          <p:cNvPr id="620" name="Google Shape;620;p92"/>
          <p:cNvPicPr preferRelativeResize="0"/>
          <p:nvPr/>
        </p:nvPicPr>
        <p:blipFill rotWithShape="1">
          <a:blip r:embed="rId4">
            <a:alphaModFix/>
          </a:blip>
          <a:srcRect/>
          <a:stretch/>
        </p:blipFill>
        <p:spPr>
          <a:xfrm>
            <a:off x="7619870" y="1671018"/>
            <a:ext cx="3995775" cy="2213003"/>
          </a:xfrm>
          <a:prstGeom prst="round2DiagRect">
            <a:avLst>
              <a:gd name="adj1" fmla="val 16667"/>
              <a:gd name="adj2" fmla="val 0"/>
            </a:avLst>
          </a:prstGeom>
          <a:noFill/>
          <a:ln>
            <a:noFill/>
          </a:ln>
          <a:effectLst>
            <a:outerShdw blurRad="254000" algn="tl" rotWithShape="0">
              <a:srgbClr val="000000">
                <a:alpha val="42352"/>
              </a:srgbClr>
            </a:outerShdw>
          </a:effectLst>
        </p:spPr>
      </p:pic>
      <p:pic>
        <p:nvPicPr>
          <p:cNvPr id="621" name="Google Shape;621;p92"/>
          <p:cNvPicPr preferRelativeResize="0"/>
          <p:nvPr/>
        </p:nvPicPr>
        <p:blipFill rotWithShape="1">
          <a:blip r:embed="rId5">
            <a:alphaModFix/>
          </a:blip>
          <a:srcRect/>
          <a:stretch/>
        </p:blipFill>
        <p:spPr>
          <a:xfrm>
            <a:off x="7619870" y="4014682"/>
            <a:ext cx="3995776" cy="2213004"/>
          </a:xfrm>
          <a:prstGeom prst="round2DiagRect">
            <a:avLst>
              <a:gd name="adj1" fmla="val 16667"/>
              <a:gd name="adj2" fmla="val 0"/>
            </a:avLst>
          </a:prstGeom>
          <a:noFill/>
          <a:ln>
            <a:noFill/>
          </a:ln>
          <a:effectLst>
            <a:outerShdw blurRad="254000" algn="tl" rotWithShape="0">
              <a:srgbClr val="000000">
                <a:alpha val="42352"/>
              </a:srgbClr>
            </a:outerShdw>
          </a:effectLst>
        </p:spPr>
      </p:pic>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5"/>
        <p:cNvGrpSpPr/>
        <p:nvPr/>
      </p:nvGrpSpPr>
      <p:grpSpPr>
        <a:xfrm>
          <a:off x="0" y="0"/>
          <a:ext cx="0" cy="0"/>
          <a:chOff x="0" y="0"/>
          <a:chExt cx="0" cy="0"/>
        </a:xfrm>
      </p:grpSpPr>
      <p:sp>
        <p:nvSpPr>
          <p:cNvPr id="626" name="Google Shape;626;p93"/>
          <p:cNvSpPr/>
          <p:nvPr/>
        </p:nvSpPr>
        <p:spPr>
          <a:xfrm>
            <a:off x="1545616" y="479338"/>
            <a:ext cx="9219120"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ACTIVITIES FOR INTERNATIONAL STUDENTS</a:t>
            </a:r>
            <a:endParaRPr sz="1200" b="0" i="0" u="none" strike="noStrike" cap="none">
              <a:solidFill>
                <a:srgbClr val="223F81"/>
              </a:solidFill>
              <a:latin typeface="Arial"/>
              <a:ea typeface="Arial"/>
              <a:cs typeface="Arial"/>
              <a:sym typeface="Arial"/>
            </a:endParaRPr>
          </a:p>
        </p:txBody>
      </p:sp>
      <p:sp>
        <p:nvSpPr>
          <p:cNvPr id="627" name="Google Shape;627;p93"/>
          <p:cNvSpPr txBox="1"/>
          <p:nvPr/>
        </p:nvSpPr>
        <p:spPr>
          <a:xfrm>
            <a:off x="7913357" y="3686425"/>
            <a:ext cx="3821581" cy="286228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Surabaya City Tour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Global Unity Fair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Orientation Week</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Orphanage Visit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Cultural Camp</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Sports Day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See You Soon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International Student Network</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Campus Tour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Adventurous Trip : Bromo</a:t>
            </a:r>
            <a:endParaRPr sz="1800" b="0" i="0" u="none" strike="noStrike" cap="none">
              <a:solidFill>
                <a:schemeClr val="dk1"/>
              </a:solidFill>
              <a:latin typeface="Raleway"/>
              <a:ea typeface="Raleway"/>
              <a:cs typeface="Raleway"/>
              <a:sym typeface="Raleway"/>
            </a:endParaRPr>
          </a:p>
        </p:txBody>
      </p:sp>
      <p:grpSp>
        <p:nvGrpSpPr>
          <p:cNvPr id="628" name="Google Shape;628;p93"/>
          <p:cNvGrpSpPr/>
          <p:nvPr/>
        </p:nvGrpSpPr>
        <p:grpSpPr>
          <a:xfrm>
            <a:off x="416228" y="1382306"/>
            <a:ext cx="7445157" cy="4996356"/>
            <a:chOff x="416229" y="1382306"/>
            <a:chExt cx="6625162" cy="4446067"/>
          </a:xfrm>
        </p:grpSpPr>
        <p:pic>
          <p:nvPicPr>
            <p:cNvPr id="629" name="Google Shape;629;p93"/>
            <p:cNvPicPr preferRelativeResize="0"/>
            <p:nvPr/>
          </p:nvPicPr>
          <p:blipFill rotWithShape="1">
            <a:blip r:embed="rId4">
              <a:alphaModFix/>
            </a:blip>
            <a:srcRect/>
            <a:stretch/>
          </p:blipFill>
          <p:spPr>
            <a:xfrm>
              <a:off x="416229" y="1382306"/>
              <a:ext cx="2304078" cy="1536052"/>
            </a:xfrm>
            <a:prstGeom prst="roundRect">
              <a:avLst>
                <a:gd name="adj" fmla="val 0"/>
              </a:avLst>
            </a:prstGeom>
            <a:noFill/>
            <a:ln>
              <a:noFill/>
            </a:ln>
            <a:effectLst>
              <a:outerShdw blurRad="76200" dist="38100" dir="7800000" algn="tl" rotWithShape="0">
                <a:srgbClr val="000000">
                  <a:alpha val="40000"/>
                </a:srgbClr>
              </a:outerShdw>
            </a:effectLst>
          </p:spPr>
        </p:pic>
        <p:pic>
          <p:nvPicPr>
            <p:cNvPr id="630" name="Google Shape;630;p93"/>
            <p:cNvPicPr preferRelativeResize="0"/>
            <p:nvPr/>
          </p:nvPicPr>
          <p:blipFill rotWithShape="1">
            <a:blip r:embed="rId5">
              <a:alphaModFix/>
            </a:blip>
            <a:srcRect/>
            <a:stretch/>
          </p:blipFill>
          <p:spPr>
            <a:xfrm>
              <a:off x="2794759" y="1386415"/>
              <a:ext cx="2042591" cy="1531943"/>
            </a:xfrm>
            <a:prstGeom prst="roundRect">
              <a:avLst>
                <a:gd name="adj" fmla="val 0"/>
              </a:avLst>
            </a:prstGeom>
            <a:noFill/>
            <a:ln>
              <a:noFill/>
            </a:ln>
            <a:effectLst>
              <a:outerShdw blurRad="76200" dist="38100" dir="7800000" algn="tl" rotWithShape="0">
                <a:srgbClr val="000000">
                  <a:alpha val="40000"/>
                </a:srgbClr>
              </a:outerShdw>
            </a:effectLst>
          </p:spPr>
        </p:pic>
        <p:pic>
          <p:nvPicPr>
            <p:cNvPr id="631" name="Google Shape;631;p93"/>
            <p:cNvPicPr preferRelativeResize="0"/>
            <p:nvPr/>
          </p:nvPicPr>
          <p:blipFill rotWithShape="1">
            <a:blip r:embed="rId6">
              <a:alphaModFix/>
            </a:blip>
            <a:srcRect l="9314" t="10807" r="11564" b="12444"/>
            <a:stretch/>
          </p:blipFill>
          <p:spPr>
            <a:xfrm>
              <a:off x="4911802" y="1382306"/>
              <a:ext cx="2129589" cy="1549271"/>
            </a:xfrm>
            <a:prstGeom prst="roundRect">
              <a:avLst>
                <a:gd name="adj" fmla="val 0"/>
              </a:avLst>
            </a:prstGeom>
            <a:noFill/>
            <a:ln>
              <a:noFill/>
            </a:ln>
            <a:effectLst>
              <a:outerShdw blurRad="76200" dist="38100" dir="7800000" algn="tl" rotWithShape="0">
                <a:srgbClr val="000000">
                  <a:alpha val="40000"/>
                </a:srgbClr>
              </a:outerShdw>
            </a:effectLst>
          </p:spPr>
        </p:pic>
        <p:pic>
          <p:nvPicPr>
            <p:cNvPr id="632" name="Google Shape;632;p93" descr="A group of people posing for a photo&#10;&#10;Description automatically generated with medium confidence"/>
            <p:cNvPicPr preferRelativeResize="0"/>
            <p:nvPr/>
          </p:nvPicPr>
          <p:blipFill rotWithShape="1">
            <a:blip r:embed="rId7">
              <a:alphaModFix/>
            </a:blip>
            <a:srcRect/>
            <a:stretch/>
          </p:blipFill>
          <p:spPr>
            <a:xfrm>
              <a:off x="416229" y="2992774"/>
              <a:ext cx="1633777" cy="1633777"/>
            </a:xfrm>
            <a:prstGeom prst="roundRect">
              <a:avLst>
                <a:gd name="adj" fmla="val 0"/>
              </a:avLst>
            </a:prstGeom>
            <a:noFill/>
            <a:ln>
              <a:noFill/>
            </a:ln>
            <a:effectLst>
              <a:outerShdw blurRad="76200" dist="38100" dir="7800000" algn="tl" rotWithShape="0">
                <a:srgbClr val="000000">
                  <a:alpha val="40000"/>
                </a:srgbClr>
              </a:outerShdw>
            </a:effectLst>
          </p:spPr>
        </p:pic>
        <p:pic>
          <p:nvPicPr>
            <p:cNvPr id="633" name="Google Shape;633;p93" descr="A group of people posing for a photo&#10;&#10;Description automatically generated"/>
            <p:cNvPicPr preferRelativeResize="0"/>
            <p:nvPr/>
          </p:nvPicPr>
          <p:blipFill rotWithShape="1">
            <a:blip r:embed="rId8">
              <a:alphaModFix/>
            </a:blip>
            <a:srcRect/>
            <a:stretch/>
          </p:blipFill>
          <p:spPr>
            <a:xfrm>
              <a:off x="2116847" y="2992774"/>
              <a:ext cx="2200738" cy="1647116"/>
            </a:xfrm>
            <a:prstGeom prst="roundRect">
              <a:avLst>
                <a:gd name="adj" fmla="val 0"/>
              </a:avLst>
            </a:prstGeom>
            <a:noFill/>
            <a:ln>
              <a:noFill/>
            </a:ln>
            <a:effectLst>
              <a:outerShdw blurRad="76200" dist="38100" dir="7800000" algn="tl" rotWithShape="0">
                <a:srgbClr val="000000">
                  <a:alpha val="40000"/>
                </a:srgbClr>
              </a:outerShdw>
            </a:effectLst>
          </p:spPr>
        </p:pic>
        <p:pic>
          <p:nvPicPr>
            <p:cNvPr id="634" name="Google Shape;634;p93"/>
            <p:cNvPicPr preferRelativeResize="0"/>
            <p:nvPr/>
          </p:nvPicPr>
          <p:blipFill rotWithShape="1">
            <a:blip r:embed="rId9">
              <a:alphaModFix/>
            </a:blip>
            <a:srcRect/>
            <a:stretch/>
          </p:blipFill>
          <p:spPr>
            <a:xfrm>
              <a:off x="4384426" y="2992775"/>
              <a:ext cx="2636372" cy="1402188"/>
            </a:xfrm>
            <a:prstGeom prst="rect">
              <a:avLst/>
            </a:prstGeom>
            <a:noFill/>
            <a:ln>
              <a:noFill/>
            </a:ln>
          </p:spPr>
        </p:pic>
        <p:pic>
          <p:nvPicPr>
            <p:cNvPr id="635" name="Google Shape;635;p93"/>
            <p:cNvPicPr preferRelativeResize="0"/>
            <p:nvPr/>
          </p:nvPicPr>
          <p:blipFill rotWithShape="1">
            <a:blip r:embed="rId10">
              <a:alphaModFix/>
            </a:blip>
            <a:srcRect/>
            <a:stretch/>
          </p:blipFill>
          <p:spPr>
            <a:xfrm>
              <a:off x="4384426" y="4474560"/>
              <a:ext cx="2636372" cy="1353813"/>
            </a:xfrm>
            <a:prstGeom prst="rect">
              <a:avLst/>
            </a:prstGeom>
            <a:noFill/>
            <a:ln>
              <a:noFill/>
            </a:ln>
          </p:spPr>
        </p:pic>
        <p:pic>
          <p:nvPicPr>
            <p:cNvPr id="636" name="Google Shape;636;p93"/>
            <p:cNvPicPr preferRelativeResize="0"/>
            <p:nvPr/>
          </p:nvPicPr>
          <p:blipFill rotWithShape="1">
            <a:blip r:embed="rId11">
              <a:alphaModFix/>
            </a:blip>
            <a:srcRect l="4663" r="4264"/>
            <a:stretch/>
          </p:blipFill>
          <p:spPr>
            <a:xfrm>
              <a:off x="416229" y="4713995"/>
              <a:ext cx="1991361" cy="1114378"/>
            </a:xfrm>
            <a:prstGeom prst="rect">
              <a:avLst/>
            </a:prstGeom>
            <a:noFill/>
            <a:ln>
              <a:noFill/>
            </a:ln>
          </p:spPr>
        </p:pic>
        <p:pic>
          <p:nvPicPr>
            <p:cNvPr id="637" name="Google Shape;637;p93"/>
            <p:cNvPicPr preferRelativeResize="0"/>
            <p:nvPr/>
          </p:nvPicPr>
          <p:blipFill rotWithShape="1">
            <a:blip r:embed="rId12">
              <a:alphaModFix/>
            </a:blip>
            <a:srcRect/>
            <a:stretch/>
          </p:blipFill>
          <p:spPr>
            <a:xfrm>
              <a:off x="2503169" y="4714430"/>
              <a:ext cx="1814415" cy="1113943"/>
            </a:xfrm>
            <a:prstGeom prst="rect">
              <a:avLst/>
            </a:prstGeom>
            <a:noFill/>
            <a:ln>
              <a:noFill/>
            </a:ln>
          </p:spPr>
        </p:pic>
      </p:gr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1"/>
        <p:cNvGrpSpPr/>
        <p:nvPr/>
      </p:nvGrpSpPr>
      <p:grpSpPr>
        <a:xfrm>
          <a:off x="0" y="0"/>
          <a:ext cx="0" cy="0"/>
          <a:chOff x="0" y="0"/>
          <a:chExt cx="0" cy="0"/>
        </a:xfrm>
      </p:grpSpPr>
      <p:sp>
        <p:nvSpPr>
          <p:cNvPr id="642" name="Google Shape;642;p94"/>
          <p:cNvSpPr txBox="1"/>
          <p:nvPr/>
        </p:nvSpPr>
        <p:spPr>
          <a:xfrm>
            <a:off x="265973" y="4558199"/>
            <a:ext cx="2686777" cy="621709"/>
          </a:xfrm>
          <a:prstGeom prst="rect">
            <a:avLst/>
          </a:prstGeom>
          <a:noFill/>
          <a:ln>
            <a:noFill/>
          </a:ln>
        </p:spPr>
        <p:txBody>
          <a:bodyPr spcFirstLastPara="1" wrap="square" lIns="0" tIns="0" rIns="0" bIns="0" anchor="t" anchorCtr="0">
            <a:spAutoFit/>
          </a:bodyPr>
          <a:lstStyle/>
          <a:p>
            <a:pPr marL="0" marR="0" lvl="0" indent="0" algn="l" rtl="0">
              <a:lnSpc>
                <a:spcPct val="101321"/>
              </a:lnSpc>
              <a:spcBef>
                <a:spcPts val="0"/>
              </a:spcBef>
              <a:spcAft>
                <a:spcPts val="0"/>
              </a:spcAft>
              <a:buClr>
                <a:srgbClr val="000000"/>
              </a:buClr>
              <a:buSzPts val="2000"/>
              <a:buFont typeface="Arial"/>
              <a:buNone/>
            </a:pPr>
            <a:r>
              <a:rPr lang="en-US" sz="2000" b="1" i="0" u="none" strike="noStrike" cap="none">
                <a:solidFill>
                  <a:srgbClr val="243EA2"/>
                </a:solidFill>
                <a:latin typeface="Raleway"/>
                <a:ea typeface="Raleway"/>
                <a:cs typeface="Raleway"/>
                <a:sym typeface="Raleway"/>
              </a:rPr>
              <a:t>CUSTOMIZED SHORT PROGRAM</a:t>
            </a:r>
            <a:endParaRPr sz="2000" b="1" i="0" u="none" strike="noStrike" cap="none">
              <a:solidFill>
                <a:srgbClr val="243EA2"/>
              </a:solidFill>
              <a:latin typeface="Raleway"/>
              <a:ea typeface="Raleway"/>
              <a:cs typeface="Raleway"/>
              <a:sym typeface="Raleway"/>
            </a:endParaRPr>
          </a:p>
        </p:txBody>
      </p:sp>
      <p:sp>
        <p:nvSpPr>
          <p:cNvPr id="643" name="Google Shape;643;p94"/>
          <p:cNvSpPr txBox="1"/>
          <p:nvPr/>
        </p:nvSpPr>
        <p:spPr>
          <a:xfrm>
            <a:off x="342173" y="1462835"/>
            <a:ext cx="2895842" cy="621709"/>
          </a:xfrm>
          <a:prstGeom prst="rect">
            <a:avLst/>
          </a:prstGeom>
          <a:noFill/>
          <a:ln>
            <a:noFill/>
          </a:ln>
        </p:spPr>
        <p:txBody>
          <a:bodyPr spcFirstLastPara="1" wrap="square" lIns="0" tIns="0" rIns="0" bIns="0" anchor="t" anchorCtr="0">
            <a:spAutoFit/>
          </a:bodyPr>
          <a:lstStyle/>
          <a:p>
            <a:pPr marL="0" marR="0" lvl="0" indent="0" algn="l" rtl="0">
              <a:lnSpc>
                <a:spcPct val="101321"/>
              </a:lnSpc>
              <a:spcBef>
                <a:spcPts val="0"/>
              </a:spcBef>
              <a:spcAft>
                <a:spcPts val="0"/>
              </a:spcAft>
              <a:buClr>
                <a:srgbClr val="000000"/>
              </a:buClr>
              <a:buSzPts val="2000"/>
              <a:buFont typeface="Arial"/>
              <a:buNone/>
            </a:pPr>
            <a:r>
              <a:rPr lang="en-US" sz="2000" b="1" i="0" u="none" strike="noStrike" cap="none">
                <a:solidFill>
                  <a:srgbClr val="243EA2"/>
                </a:solidFill>
                <a:latin typeface="Raleway"/>
                <a:ea typeface="Raleway"/>
                <a:cs typeface="Raleway"/>
                <a:sym typeface="Raleway"/>
              </a:rPr>
              <a:t>FLAGSHIP</a:t>
            </a:r>
            <a:endParaRPr sz="2000" b="0" i="0" u="none" strike="noStrike" cap="none">
              <a:solidFill>
                <a:srgbClr val="000000"/>
              </a:solidFill>
              <a:latin typeface="Arial"/>
              <a:ea typeface="Arial"/>
              <a:cs typeface="Arial"/>
              <a:sym typeface="Arial"/>
            </a:endParaRPr>
          </a:p>
          <a:p>
            <a:pPr marL="0" marR="0" lvl="0" indent="0" algn="l" rtl="0">
              <a:lnSpc>
                <a:spcPct val="101321"/>
              </a:lnSpc>
              <a:spcBef>
                <a:spcPts val="0"/>
              </a:spcBef>
              <a:spcAft>
                <a:spcPts val="0"/>
              </a:spcAft>
              <a:buClr>
                <a:srgbClr val="000000"/>
              </a:buClr>
              <a:buSzPts val="2000"/>
              <a:buFont typeface="Arial"/>
              <a:buNone/>
            </a:pPr>
            <a:r>
              <a:rPr lang="en-US" sz="2000" b="1" i="0" u="none" strike="noStrike" cap="none">
                <a:solidFill>
                  <a:srgbClr val="243EA2"/>
                </a:solidFill>
                <a:latin typeface="Raleway"/>
                <a:ea typeface="Raleway"/>
                <a:cs typeface="Raleway"/>
                <a:sym typeface="Raleway"/>
              </a:rPr>
              <a:t>SHORT PROGRAM</a:t>
            </a:r>
            <a:endParaRPr sz="2000" b="1" i="0" u="none" strike="noStrike" cap="none">
              <a:solidFill>
                <a:srgbClr val="243EA2"/>
              </a:solidFill>
              <a:latin typeface="Raleway"/>
              <a:ea typeface="Raleway"/>
              <a:cs typeface="Raleway"/>
              <a:sym typeface="Raleway"/>
            </a:endParaRPr>
          </a:p>
        </p:txBody>
      </p:sp>
      <p:pic>
        <p:nvPicPr>
          <p:cNvPr id="644" name="Google Shape;644;p94"/>
          <p:cNvPicPr preferRelativeResize="0"/>
          <p:nvPr/>
        </p:nvPicPr>
        <p:blipFill rotWithShape="1">
          <a:blip r:embed="rId4">
            <a:alphaModFix/>
          </a:blip>
          <a:srcRect/>
          <a:stretch/>
        </p:blipFill>
        <p:spPr>
          <a:xfrm>
            <a:off x="2964194" y="3523032"/>
            <a:ext cx="4613903" cy="3098890"/>
          </a:xfrm>
          <a:prstGeom prst="rect">
            <a:avLst/>
          </a:prstGeom>
          <a:noFill/>
          <a:ln>
            <a:noFill/>
          </a:ln>
        </p:spPr>
      </p:pic>
      <p:pic>
        <p:nvPicPr>
          <p:cNvPr id="645" name="Google Shape;645;p94"/>
          <p:cNvPicPr preferRelativeResize="0"/>
          <p:nvPr/>
        </p:nvPicPr>
        <p:blipFill rotWithShape="1">
          <a:blip r:embed="rId5">
            <a:alphaModFix/>
          </a:blip>
          <a:srcRect b="5058"/>
          <a:stretch/>
        </p:blipFill>
        <p:spPr>
          <a:xfrm>
            <a:off x="7578097" y="3490374"/>
            <a:ext cx="4613903" cy="3131548"/>
          </a:xfrm>
          <a:prstGeom prst="rect">
            <a:avLst/>
          </a:prstGeom>
          <a:noFill/>
          <a:ln>
            <a:noFill/>
          </a:ln>
        </p:spPr>
      </p:pic>
      <p:pic>
        <p:nvPicPr>
          <p:cNvPr id="646" name="Google Shape;646;p94"/>
          <p:cNvPicPr preferRelativeResize="0"/>
          <p:nvPr/>
        </p:nvPicPr>
        <p:blipFill>
          <a:blip r:embed="rId6">
            <a:alphaModFix/>
          </a:blip>
          <a:stretch>
            <a:fillRect/>
          </a:stretch>
        </p:blipFill>
        <p:spPr>
          <a:xfrm>
            <a:off x="3390415" y="152400"/>
            <a:ext cx="8649185" cy="317466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43"/>
          <p:cNvSpPr txBox="1"/>
          <p:nvPr/>
        </p:nvSpPr>
        <p:spPr>
          <a:xfrm>
            <a:off x="0" y="501213"/>
            <a:ext cx="12192000"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43EA2"/>
                </a:solidFill>
                <a:latin typeface="Raleway"/>
                <a:ea typeface="Raleway"/>
                <a:cs typeface="Raleway"/>
                <a:sym typeface="Raleway"/>
              </a:rPr>
              <a:t>SNAPSHOTS</a:t>
            </a:r>
            <a:endParaRPr sz="3200" b="1" i="0" u="none" strike="noStrike" cap="none">
              <a:solidFill>
                <a:srgbClr val="243EA2"/>
              </a:solidFill>
              <a:latin typeface="Raleway"/>
              <a:ea typeface="Raleway"/>
              <a:cs typeface="Raleway"/>
              <a:sym typeface="Raleway"/>
            </a:endParaRPr>
          </a:p>
        </p:txBody>
      </p:sp>
      <p:pic>
        <p:nvPicPr>
          <p:cNvPr id="127" name="Google Shape;127;p43"/>
          <p:cNvPicPr preferRelativeResize="0"/>
          <p:nvPr/>
        </p:nvPicPr>
        <p:blipFill rotWithShape="1">
          <a:blip r:embed="rId4">
            <a:alphaModFix/>
          </a:blip>
          <a:srcRect/>
          <a:stretch/>
        </p:blipFill>
        <p:spPr>
          <a:xfrm>
            <a:off x="293508" y="1979599"/>
            <a:ext cx="4348205" cy="2898803"/>
          </a:xfrm>
          <a:prstGeom prst="rect">
            <a:avLst/>
          </a:prstGeom>
          <a:noFill/>
          <a:ln>
            <a:noFill/>
          </a:ln>
        </p:spPr>
      </p:pic>
      <p:pic>
        <p:nvPicPr>
          <p:cNvPr id="128" name="Google Shape;128;p43" descr="ISITIA 2022 – 22nd International Seminar on Intelligent Technology and Its  Applications 2021"/>
          <p:cNvPicPr preferRelativeResize="0"/>
          <p:nvPr/>
        </p:nvPicPr>
        <p:blipFill rotWithShape="1">
          <a:blip r:embed="rId5">
            <a:alphaModFix/>
          </a:blip>
          <a:srcRect l="14248" r="10723"/>
          <a:stretch/>
        </p:blipFill>
        <p:spPr>
          <a:xfrm>
            <a:off x="4774965" y="1979599"/>
            <a:ext cx="7141265" cy="2898802"/>
          </a:xfrm>
          <a:prstGeom prst="rect">
            <a:avLst/>
          </a:prstGeom>
          <a:noFill/>
          <a:ln>
            <a:noFill/>
          </a:ln>
        </p:spPr>
      </p:pic>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0"/>
        <p:cNvGrpSpPr/>
        <p:nvPr/>
      </p:nvGrpSpPr>
      <p:grpSpPr>
        <a:xfrm>
          <a:off x="0" y="0"/>
          <a:ext cx="0" cy="0"/>
          <a:chOff x="0" y="0"/>
          <a:chExt cx="0" cy="0"/>
        </a:xfrm>
      </p:grpSpPr>
      <p:sp>
        <p:nvSpPr>
          <p:cNvPr id="651" name="Google Shape;651;p95"/>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International Lecturers</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5"/>
        <p:cNvGrpSpPr/>
        <p:nvPr/>
      </p:nvGrpSpPr>
      <p:grpSpPr>
        <a:xfrm>
          <a:off x="0" y="0"/>
          <a:ext cx="0" cy="0"/>
          <a:chOff x="0" y="0"/>
          <a:chExt cx="0" cy="0"/>
        </a:xfrm>
      </p:grpSpPr>
      <p:sp>
        <p:nvSpPr>
          <p:cNvPr id="656" name="Google Shape;656;p96"/>
          <p:cNvSpPr txBox="1">
            <a:spLocks noGrp="1"/>
          </p:cNvSpPr>
          <p:nvPr>
            <p:ph type="body" idx="1"/>
          </p:nvPr>
        </p:nvSpPr>
        <p:spPr>
          <a:xfrm>
            <a:off x="7122729" y="1298956"/>
            <a:ext cx="3524434" cy="47911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ct val="112500"/>
              <a:buNone/>
            </a:pPr>
            <a:r>
              <a:rPr lang="en-US" sz="1600" b="1" dirty="0">
                <a:solidFill>
                  <a:srgbClr val="243EA2"/>
                </a:solidFill>
                <a:latin typeface="Raleway"/>
                <a:ea typeface="Raleway"/>
                <a:cs typeface="Raleway"/>
                <a:sym typeface="Raleway"/>
              </a:rPr>
              <a:t>GLOBAL LEARNING SERIES</a:t>
            </a:r>
            <a:endParaRPr dirty="0"/>
          </a:p>
          <a:p>
            <a:pPr marL="0" lvl="0" indent="0" algn="l" rtl="0">
              <a:lnSpc>
                <a:spcPct val="90000"/>
              </a:lnSpc>
              <a:spcBef>
                <a:spcPts val="0"/>
              </a:spcBef>
              <a:spcAft>
                <a:spcPts val="0"/>
              </a:spcAft>
              <a:buClr>
                <a:srgbClr val="243EA2"/>
              </a:buClr>
              <a:buSzPct val="112500"/>
              <a:buNone/>
            </a:pPr>
            <a:endParaRPr sz="1600" dirty="0">
              <a:latin typeface="Raleway"/>
              <a:ea typeface="Raleway"/>
              <a:cs typeface="Raleway"/>
              <a:sym typeface="Raleway"/>
            </a:endParaRPr>
          </a:p>
          <a:p>
            <a:pPr marL="0" lvl="0" indent="0" algn="l" rtl="0">
              <a:lnSpc>
                <a:spcPct val="90000"/>
              </a:lnSpc>
              <a:spcBef>
                <a:spcPts val="1000"/>
              </a:spcBef>
              <a:spcAft>
                <a:spcPts val="0"/>
              </a:spcAft>
              <a:buNone/>
            </a:pPr>
            <a:r>
              <a:rPr lang="en-US" sz="1600" dirty="0">
                <a:latin typeface="Raleway"/>
                <a:ea typeface="Raleway"/>
                <a:cs typeface="Raleway"/>
                <a:sym typeface="Raleway"/>
              </a:rPr>
              <a:t>Schedule :</a:t>
            </a:r>
            <a:endParaRPr dirty="0"/>
          </a:p>
          <a:p>
            <a:pPr marL="0" lvl="0" indent="0" algn="l" rtl="0">
              <a:lnSpc>
                <a:spcPct val="90000"/>
              </a:lnSpc>
              <a:spcBef>
                <a:spcPts val="1000"/>
              </a:spcBef>
              <a:spcAft>
                <a:spcPts val="0"/>
              </a:spcAft>
              <a:buClr>
                <a:schemeClr val="dk1"/>
              </a:buClr>
              <a:buSzPct val="112500"/>
              <a:buNone/>
            </a:pPr>
            <a:r>
              <a:rPr lang="en-US" sz="1600" b="1" dirty="0">
                <a:latin typeface="Raleway"/>
                <a:ea typeface="Raleway"/>
                <a:cs typeface="Raleway"/>
                <a:sym typeface="Raleway"/>
              </a:rPr>
              <a:t>Spring :</a:t>
            </a:r>
            <a:endParaRPr dirty="0"/>
          </a:p>
          <a:p>
            <a:pPr marL="285750" lvl="0" indent="-277177" algn="l" rtl="0">
              <a:lnSpc>
                <a:spcPct val="90000"/>
              </a:lnSpc>
              <a:spcBef>
                <a:spcPts val="1000"/>
              </a:spcBef>
              <a:spcAft>
                <a:spcPts val="0"/>
              </a:spcAft>
              <a:buSzPct val="112500"/>
              <a:buChar char="•"/>
            </a:pPr>
            <a:r>
              <a:rPr lang="en-US" sz="1600" dirty="0">
                <a:latin typeface="Raleway"/>
                <a:ea typeface="Raleway"/>
                <a:cs typeface="Raleway"/>
                <a:sym typeface="Raleway"/>
              </a:rPr>
              <a:t>18-21 March 2024</a:t>
            </a:r>
            <a:endParaRPr dirty="0"/>
          </a:p>
          <a:p>
            <a:pPr marL="285750" lvl="0" indent="-277177" algn="l" rtl="0">
              <a:lnSpc>
                <a:spcPct val="90000"/>
              </a:lnSpc>
              <a:spcBef>
                <a:spcPts val="1000"/>
              </a:spcBef>
              <a:spcAft>
                <a:spcPts val="0"/>
              </a:spcAft>
              <a:buSzPct val="112500"/>
              <a:buChar char="•"/>
            </a:pPr>
            <a:r>
              <a:rPr lang="en-US" sz="1600" dirty="0">
                <a:latin typeface="Raleway"/>
                <a:ea typeface="Raleway"/>
                <a:cs typeface="Raleway"/>
                <a:sym typeface="Raleway"/>
              </a:rPr>
              <a:t>26-31 May 2024</a:t>
            </a:r>
            <a:endParaRPr dirty="0"/>
          </a:p>
          <a:p>
            <a:pPr marL="285750" lvl="0" indent="-277177" algn="l" rtl="0">
              <a:lnSpc>
                <a:spcPct val="90000"/>
              </a:lnSpc>
              <a:spcBef>
                <a:spcPts val="1000"/>
              </a:spcBef>
              <a:spcAft>
                <a:spcPts val="0"/>
              </a:spcAft>
              <a:buSzPct val="112500"/>
              <a:buChar char="•"/>
            </a:pPr>
            <a:r>
              <a:rPr lang="en-US" sz="1600" dirty="0">
                <a:latin typeface="Raleway"/>
                <a:ea typeface="Raleway"/>
                <a:cs typeface="Raleway"/>
                <a:sym typeface="Raleway"/>
              </a:rPr>
              <a:t>2-7 June 2024</a:t>
            </a:r>
            <a:endParaRPr dirty="0"/>
          </a:p>
          <a:p>
            <a:pPr marL="0" lvl="0" indent="0" algn="l" rtl="0">
              <a:lnSpc>
                <a:spcPct val="90000"/>
              </a:lnSpc>
              <a:spcBef>
                <a:spcPts val="1000"/>
              </a:spcBef>
              <a:spcAft>
                <a:spcPts val="0"/>
              </a:spcAft>
              <a:buClr>
                <a:schemeClr val="dk1"/>
              </a:buClr>
              <a:buSzPct val="112500"/>
              <a:buNone/>
            </a:pPr>
            <a:r>
              <a:rPr lang="en-US" sz="1600" b="1" dirty="0">
                <a:latin typeface="Raleway"/>
                <a:ea typeface="Raleway"/>
                <a:cs typeface="Raleway"/>
                <a:sym typeface="Raleway"/>
              </a:rPr>
              <a:t>Fall :</a:t>
            </a:r>
            <a:endParaRPr dirty="0"/>
          </a:p>
          <a:p>
            <a:pPr marL="285750" lvl="0" indent="-334327" algn="l" rtl="0">
              <a:spcBef>
                <a:spcPts val="1000"/>
              </a:spcBef>
              <a:spcAft>
                <a:spcPts val="0"/>
              </a:spcAft>
              <a:buSzPct val="112500"/>
              <a:buChar char="•"/>
            </a:pPr>
            <a:r>
              <a:rPr lang="en-US" sz="1600" dirty="0"/>
              <a:t>23-26 September 2024</a:t>
            </a:r>
            <a:endParaRPr sz="1600" dirty="0"/>
          </a:p>
          <a:p>
            <a:pPr marL="285750" lvl="0" indent="-277177" algn="l" rtl="0">
              <a:lnSpc>
                <a:spcPct val="90000"/>
              </a:lnSpc>
              <a:spcBef>
                <a:spcPts val="1000"/>
              </a:spcBef>
              <a:spcAft>
                <a:spcPts val="0"/>
              </a:spcAft>
              <a:buSzPct val="112500"/>
              <a:buChar char="•"/>
            </a:pPr>
            <a:r>
              <a:rPr lang="en-US" sz="1600" dirty="0">
                <a:latin typeface="Raleway"/>
                <a:ea typeface="Raleway"/>
                <a:cs typeface="Raleway"/>
                <a:sym typeface="Raleway"/>
              </a:rPr>
              <a:t>21-25 October 2024</a:t>
            </a:r>
            <a:endParaRPr dirty="0"/>
          </a:p>
          <a:p>
            <a:pPr marL="285750" lvl="0" indent="-277177" algn="l" rtl="0">
              <a:lnSpc>
                <a:spcPct val="90000"/>
              </a:lnSpc>
              <a:spcBef>
                <a:spcPts val="1000"/>
              </a:spcBef>
              <a:spcAft>
                <a:spcPts val="0"/>
              </a:spcAft>
              <a:buSzPct val="112500"/>
              <a:buChar char="•"/>
            </a:pPr>
            <a:r>
              <a:rPr lang="en-US" sz="1600" dirty="0">
                <a:latin typeface="Raleway"/>
                <a:ea typeface="Raleway"/>
                <a:cs typeface="Raleway"/>
                <a:sym typeface="Raleway"/>
              </a:rPr>
              <a:t>28 October-1 November 2024</a:t>
            </a:r>
            <a:endParaRPr dirty="0"/>
          </a:p>
          <a:p>
            <a:pPr marL="228600" lvl="0" indent="-50800" algn="l" rtl="0">
              <a:lnSpc>
                <a:spcPct val="90000"/>
              </a:lnSpc>
              <a:spcBef>
                <a:spcPts val="1000"/>
              </a:spcBef>
              <a:spcAft>
                <a:spcPts val="0"/>
              </a:spcAft>
              <a:buClr>
                <a:schemeClr val="dk1"/>
              </a:buClr>
              <a:buSzPct val="200000"/>
              <a:buNone/>
            </a:pPr>
            <a:endParaRPr sz="1400" dirty="0">
              <a:latin typeface="Raleway"/>
              <a:ea typeface="Raleway"/>
              <a:cs typeface="Raleway"/>
              <a:sym typeface="Raleway"/>
            </a:endParaRPr>
          </a:p>
          <a:p>
            <a:pPr marL="228600" lvl="0" indent="-50800" algn="l" rtl="0">
              <a:lnSpc>
                <a:spcPct val="90000"/>
              </a:lnSpc>
              <a:spcBef>
                <a:spcPts val="1000"/>
              </a:spcBef>
              <a:spcAft>
                <a:spcPts val="0"/>
              </a:spcAft>
              <a:buClr>
                <a:schemeClr val="dk1"/>
              </a:buClr>
              <a:buSzPct val="200000"/>
              <a:buNone/>
            </a:pPr>
            <a:r>
              <a:rPr lang="en-US" sz="1400" dirty="0">
                <a:latin typeface="Raleway"/>
                <a:ea typeface="Raleway"/>
                <a:cs typeface="Raleway"/>
                <a:sym typeface="Raleway"/>
              </a:rPr>
              <a:t>Application</a:t>
            </a:r>
            <a:endParaRPr dirty="0"/>
          </a:p>
          <a:p>
            <a:pPr marL="228600" lvl="0" indent="-50800" algn="l" rtl="0">
              <a:lnSpc>
                <a:spcPct val="90000"/>
              </a:lnSpc>
              <a:spcBef>
                <a:spcPts val="1000"/>
              </a:spcBef>
              <a:spcAft>
                <a:spcPts val="0"/>
              </a:spcAft>
              <a:buClr>
                <a:schemeClr val="dk1"/>
              </a:buClr>
              <a:buSzPct val="200000"/>
              <a:buNone/>
            </a:pPr>
            <a:r>
              <a:rPr lang="en-US" sz="1400" b="1" dirty="0">
                <a:solidFill>
                  <a:srgbClr val="0070C0"/>
                </a:solidFill>
                <a:latin typeface="Raleway"/>
                <a:ea typeface="Raleway"/>
                <a:cs typeface="Raleway"/>
                <a:sym typeface="Raleway"/>
              </a:rPr>
              <a:t>https://its.id/GL</a:t>
            </a:r>
            <a:r>
              <a:rPr lang="en-US" sz="1400" b="1" dirty="0">
                <a:solidFill>
                  <a:srgbClr val="0070C0"/>
                </a:solidFill>
              </a:rPr>
              <a:t>S</a:t>
            </a:r>
            <a:r>
              <a:rPr lang="en-US" sz="1400" b="1" dirty="0">
                <a:solidFill>
                  <a:srgbClr val="0070C0"/>
                </a:solidFill>
                <a:latin typeface="Raleway"/>
                <a:ea typeface="Raleway"/>
                <a:cs typeface="Raleway"/>
                <a:sym typeface="Raleway"/>
              </a:rPr>
              <a:t>-2024</a:t>
            </a:r>
            <a:endParaRPr sz="1400" b="1" dirty="0">
              <a:solidFill>
                <a:srgbClr val="0070C0"/>
              </a:solidFill>
              <a:latin typeface="Raleway"/>
              <a:ea typeface="Raleway"/>
              <a:cs typeface="Raleway"/>
              <a:sym typeface="Raleway"/>
            </a:endParaRPr>
          </a:p>
        </p:txBody>
      </p:sp>
      <p:pic>
        <p:nvPicPr>
          <p:cNvPr id="657" name="Google Shape;657;p96" descr="A screen shot of a flyer&#10;&#10;Description automatically generated"/>
          <p:cNvPicPr preferRelativeResize="0"/>
          <p:nvPr/>
        </p:nvPicPr>
        <p:blipFill rotWithShape="1">
          <a:blip r:embed="rId4">
            <a:alphaModFix/>
          </a:blip>
          <a:srcRect/>
          <a:stretch/>
        </p:blipFill>
        <p:spPr>
          <a:xfrm>
            <a:off x="1824720" y="339365"/>
            <a:ext cx="4452914" cy="6315491"/>
          </a:xfrm>
          <a:prstGeom prst="rect">
            <a:avLst/>
          </a:prstGeom>
          <a:noFill/>
          <a:ln>
            <a:noFill/>
          </a:ln>
        </p:spPr>
      </p:pic>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graphicFrame>
        <p:nvGraphicFramePr>
          <p:cNvPr id="662" name="Google Shape;662;p97"/>
          <p:cNvGraphicFramePr/>
          <p:nvPr/>
        </p:nvGraphicFramePr>
        <p:xfrm>
          <a:off x="367441" y="1667532"/>
          <a:ext cx="11457125" cy="4437945"/>
        </p:xfrm>
        <a:graphic>
          <a:graphicData uri="http://schemas.openxmlformats.org/drawingml/2006/table">
            <a:tbl>
              <a:tblPr firstRow="1" bandRow="1">
                <a:noFill/>
                <a:tableStyleId>{1AC4AA05-9E44-42C7-8584-CF5F57C949D2}</a:tableStyleId>
              </a:tblPr>
              <a:tblGrid>
                <a:gridCol w="2699675">
                  <a:extLst>
                    <a:ext uri="{9D8B030D-6E8A-4147-A177-3AD203B41FA5}">
                      <a16:colId xmlns:a16="http://schemas.microsoft.com/office/drawing/2014/main" val="20000"/>
                    </a:ext>
                  </a:extLst>
                </a:gridCol>
                <a:gridCol w="4478425">
                  <a:extLst>
                    <a:ext uri="{9D8B030D-6E8A-4147-A177-3AD203B41FA5}">
                      <a16:colId xmlns:a16="http://schemas.microsoft.com/office/drawing/2014/main" val="20001"/>
                    </a:ext>
                  </a:extLst>
                </a:gridCol>
                <a:gridCol w="4279025">
                  <a:extLst>
                    <a:ext uri="{9D8B030D-6E8A-4147-A177-3AD203B41FA5}">
                      <a16:colId xmlns:a16="http://schemas.microsoft.com/office/drawing/2014/main" val="20002"/>
                    </a:ext>
                  </a:extLst>
                </a:gridCol>
              </a:tblGrid>
              <a:tr h="4755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Activities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Description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Benefit*</a:t>
                      </a:r>
                      <a:endParaRPr sz="1400" u="none" strike="noStrike" cap="none"/>
                    </a:p>
                  </a:txBody>
                  <a:tcPr marL="91450" marR="91450" marT="45725" marB="45725"/>
                </a:tc>
                <a:extLst>
                  <a:ext uri="{0D108BD9-81ED-4DB2-BD59-A6C34878D82A}">
                    <a16:rowId xmlns:a16="http://schemas.microsoft.com/office/drawing/2014/main" val="10000"/>
                  </a:ext>
                </a:extLst>
              </a:tr>
              <a:tr h="12908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Raleway"/>
                          <a:ea typeface="Raleway"/>
                          <a:cs typeface="Raleway"/>
                          <a:sym typeface="Raleway"/>
                        </a:rPr>
                        <a:t>Visiting Professor </a:t>
                      </a:r>
                      <a:endParaRPr sz="1400" u="none" strike="noStrike" cap="none"/>
                    </a:p>
                  </a:txBody>
                  <a:tcPr marL="91450" marR="91450" marT="45725" marB="45725"/>
                </a:tc>
                <a:tc>
                  <a:txBody>
                    <a:bodyPr/>
                    <a:lstStyle/>
                    <a:p>
                      <a:pPr marL="0" marR="0" lvl="0" indent="0" algn="just"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ITS welcomes senior academics, researchers and professors from overseas partners who wish to expand collaboration in exchanging expertise, teaching or carrying out research at ITS.</a:t>
                      </a:r>
                      <a:endParaRPr sz="1400" u="none" strike="noStrike" cap="none"/>
                    </a:p>
                  </a:txBody>
                  <a:tcPr marL="91450" marR="91450" marT="45725" marB="45725"/>
                </a:tc>
                <a:tc>
                  <a:txBody>
                    <a:bodyPr/>
                    <a:lstStyle/>
                    <a:p>
                      <a:pPr marL="171450" marR="0" lvl="0" indent="-171450" algn="l" rtl="0">
                        <a:lnSpc>
                          <a:spcPct val="100000"/>
                        </a:lnSpc>
                        <a:spcBef>
                          <a:spcPts val="0"/>
                        </a:spcBef>
                        <a:spcAft>
                          <a:spcPts val="0"/>
                        </a:spcAft>
                        <a:buClr>
                          <a:srgbClr val="000000"/>
                        </a:buClr>
                        <a:buSzPts val="1600"/>
                        <a:buFont typeface="Arial"/>
                        <a:buChar char="•"/>
                      </a:pPr>
                      <a:r>
                        <a:rPr lang="en-US" sz="1600" u="none" strike="noStrike" cap="none">
                          <a:latin typeface="Raleway"/>
                          <a:ea typeface="Raleway"/>
                          <a:cs typeface="Raleway"/>
                          <a:sym typeface="Raleway"/>
                        </a:rPr>
                        <a:t>Access to teaching mobility funding offered by various resources</a:t>
                      </a:r>
                      <a:endParaRPr sz="1200" u="none" strike="noStrike" cap="none">
                        <a:latin typeface="Raleway"/>
                        <a:ea typeface="Raleway"/>
                        <a:cs typeface="Raleway"/>
                        <a:sym typeface="Raleway"/>
                      </a:endParaRPr>
                    </a:p>
                  </a:txBody>
                  <a:tcPr marL="91450" marR="91450" marT="45725" marB="45725"/>
                </a:tc>
                <a:extLst>
                  <a:ext uri="{0D108BD9-81ED-4DB2-BD59-A6C34878D82A}">
                    <a16:rowId xmlns:a16="http://schemas.microsoft.com/office/drawing/2014/main" val="10001"/>
                  </a:ext>
                </a:extLst>
              </a:tr>
              <a:tr h="19576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Adjunct Professor</a:t>
                      </a:r>
                      <a:endParaRPr sz="1400" u="none" strike="noStrike" cap="none"/>
                    </a:p>
                  </a:txBody>
                  <a:tcPr marL="91450" marR="91450" marT="45725" marB="45725"/>
                </a:tc>
                <a:tc>
                  <a:txBody>
                    <a:bodyPr/>
                    <a:lstStyle/>
                    <a:p>
                      <a:pPr marL="0" marR="0" lvl="0" indent="0" algn="just"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Adjunct professors are defined as professors who are hired on a contractual basis. Adjunct professors at ITS Surabaya may choose one of two types: teaching-based or research/publication-based commitment.</a:t>
                      </a:r>
                      <a:endParaRPr sz="1400" u="none" strike="noStrike" cap="none"/>
                    </a:p>
                  </a:txBody>
                  <a:tcPr marL="91450" marR="91450" marT="45725" marB="45725"/>
                </a:tc>
                <a:tc>
                  <a:txBody>
                    <a:bodyPr/>
                    <a:lstStyle/>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Entitled to use ITS Adjunct Professor in business cards and during official correspondence</a:t>
                      </a:r>
                      <a:endParaRPr sz="1400" u="none" strike="noStrike" cap="none"/>
                    </a:p>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Entitled to functional title at ITS, equivalent to the functional title at the home university, by adding “Adjunct” following to the title</a:t>
                      </a:r>
                      <a:endParaRPr sz="1400" u="none" strike="noStrike" cap="none"/>
                    </a:p>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Easy and free access to ITS services such as library, working space, e-mail and research facility based on the need.</a:t>
                      </a:r>
                      <a:endParaRPr sz="1400" u="none" strike="noStrike" cap="none"/>
                    </a:p>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Financial support for flight ticket, accommodation and per diem during your stay in Surabaya or honorarium for teaching.</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
        <p:nvSpPr>
          <p:cNvPr id="663" name="Google Shape;663;p97"/>
          <p:cNvSpPr txBox="1"/>
          <p:nvPr/>
        </p:nvSpPr>
        <p:spPr>
          <a:xfrm>
            <a:off x="465438" y="6338986"/>
            <a:ext cx="239520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223F81"/>
                </a:solidFill>
                <a:latin typeface="Raleway"/>
                <a:ea typeface="Raleway"/>
                <a:cs typeface="Raleway"/>
                <a:sym typeface="Raleway"/>
              </a:rPr>
              <a:t>*terms &amp; conditions apply</a:t>
            </a:r>
            <a:endParaRPr sz="1400" b="0" i="0" u="none" strike="noStrike" cap="none">
              <a:solidFill>
                <a:srgbClr val="000000"/>
              </a:solidFill>
              <a:latin typeface="Arial"/>
              <a:ea typeface="Arial"/>
              <a:cs typeface="Arial"/>
              <a:sym typeface="Arial"/>
            </a:endParaRPr>
          </a:p>
        </p:txBody>
      </p:sp>
      <p:sp>
        <p:nvSpPr>
          <p:cNvPr id="664" name="Google Shape;664;p97"/>
          <p:cNvSpPr txBox="1">
            <a:spLocks noGrp="1"/>
          </p:cNvSpPr>
          <p:nvPr>
            <p:ph type="title" idx="4294967295"/>
          </p:nvPr>
        </p:nvSpPr>
        <p:spPr>
          <a:xfrm>
            <a:off x="367441" y="341969"/>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US" sz="3600" b="1">
                <a:solidFill>
                  <a:srgbClr val="223F81"/>
                </a:solidFill>
                <a:latin typeface="Raleway"/>
                <a:ea typeface="Raleway"/>
                <a:cs typeface="Raleway"/>
                <a:sym typeface="Raleway"/>
              </a:rPr>
              <a:t>International Lecturers Opportunities</a:t>
            </a:r>
            <a:endParaRPr/>
          </a:p>
        </p:txBody>
      </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9"/>
          <p:cNvSpPr txBox="1">
            <a:spLocks noGrp="1"/>
          </p:cNvSpPr>
          <p:nvPr>
            <p:ph type="title"/>
          </p:nvPr>
        </p:nvSpPr>
        <p:spPr>
          <a:xfrm>
            <a:off x="7753905" y="2766218"/>
            <a:ext cx="380482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5554"/>
              <a:buNone/>
            </a:pPr>
            <a:r>
              <a:rPr lang="en-US" sz="3600" b="1">
                <a:solidFill>
                  <a:srgbClr val="223F81"/>
                </a:solidFill>
                <a:latin typeface="Raleway"/>
                <a:ea typeface="Raleway"/>
                <a:cs typeface="Raleway"/>
                <a:sym typeface="Raleway"/>
              </a:rPr>
              <a:t>INBOUND RESEARCHER MOBILITY</a:t>
            </a:r>
            <a:br>
              <a:rPr lang="en-US" sz="3600" b="1">
                <a:solidFill>
                  <a:srgbClr val="223F81"/>
                </a:solidFill>
                <a:latin typeface="Raleway"/>
                <a:ea typeface="Raleway"/>
                <a:cs typeface="Raleway"/>
                <a:sym typeface="Raleway"/>
              </a:rPr>
            </a:br>
            <a:br>
              <a:rPr lang="en-US" sz="3600" b="1">
                <a:solidFill>
                  <a:srgbClr val="223F81"/>
                </a:solidFill>
                <a:latin typeface="Raleway"/>
                <a:ea typeface="Raleway"/>
                <a:cs typeface="Raleway"/>
                <a:sym typeface="Raleway"/>
              </a:rPr>
            </a:br>
            <a:r>
              <a:rPr lang="en-US" sz="2700" b="1">
                <a:solidFill>
                  <a:srgbClr val="223F81"/>
                </a:solidFill>
                <a:latin typeface="Raleway"/>
                <a:ea typeface="Raleway"/>
                <a:cs typeface="Raleway"/>
                <a:sym typeface="Raleway"/>
              </a:rPr>
              <a:t>for Top </a:t>
            </a:r>
            <a:r>
              <a:rPr lang="en-US" sz="2700"/>
              <a:t>200 &amp; Non-Top 200*</a:t>
            </a:r>
            <a:endParaRPr sz="2700"/>
          </a:p>
          <a:p>
            <a:pPr marL="0" lvl="0" indent="0" algn="l" rtl="0">
              <a:lnSpc>
                <a:spcPct val="90000"/>
              </a:lnSpc>
              <a:spcBef>
                <a:spcPts val="0"/>
              </a:spcBef>
              <a:spcAft>
                <a:spcPts val="0"/>
              </a:spcAft>
              <a:buClr>
                <a:schemeClr val="dk1"/>
              </a:buClr>
              <a:buSzPct val="74074"/>
              <a:buNone/>
            </a:pPr>
            <a:endParaRPr sz="2700"/>
          </a:p>
          <a:p>
            <a:pPr marL="0" lvl="0" indent="0" algn="l" rtl="0">
              <a:lnSpc>
                <a:spcPct val="90000"/>
              </a:lnSpc>
              <a:spcBef>
                <a:spcPts val="0"/>
              </a:spcBef>
              <a:spcAft>
                <a:spcPts val="0"/>
              </a:spcAft>
              <a:buClr>
                <a:schemeClr val="dk1"/>
              </a:buClr>
              <a:buSzPct val="74074"/>
              <a:buNone/>
            </a:pPr>
            <a:r>
              <a:rPr lang="en-US" sz="2700"/>
              <a:t>*based on QS WUR by Subject 2023</a:t>
            </a:r>
            <a:endParaRPr sz="2700"/>
          </a:p>
        </p:txBody>
      </p:sp>
      <p:pic>
        <p:nvPicPr>
          <p:cNvPr id="670" name="Google Shape;670;p99"/>
          <p:cNvPicPr preferRelativeResize="0"/>
          <p:nvPr/>
        </p:nvPicPr>
        <p:blipFill rotWithShape="1">
          <a:blip r:embed="rId3">
            <a:alphaModFix/>
          </a:blip>
          <a:srcRect/>
          <a:stretch/>
        </p:blipFill>
        <p:spPr>
          <a:xfrm>
            <a:off x="974000" y="0"/>
            <a:ext cx="5332699" cy="6743700"/>
          </a:xfrm>
          <a:prstGeom prst="rect">
            <a:avLst/>
          </a:prstGeom>
          <a:noFill/>
          <a:ln>
            <a:noFill/>
          </a:ln>
        </p:spPr>
      </p:pic>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b="1">
                <a:solidFill>
                  <a:srgbClr val="223F81"/>
                </a:solidFill>
                <a:latin typeface="Raleway"/>
                <a:ea typeface="Raleway"/>
                <a:cs typeface="Raleway"/>
                <a:sym typeface="Raleway"/>
              </a:rPr>
              <a:t>International Lecturers Opportunities</a:t>
            </a:r>
            <a:endParaRPr/>
          </a:p>
        </p:txBody>
      </p:sp>
      <p:graphicFrame>
        <p:nvGraphicFramePr>
          <p:cNvPr id="676" name="Google Shape;676;p98"/>
          <p:cNvGraphicFramePr/>
          <p:nvPr/>
        </p:nvGraphicFramePr>
        <p:xfrm>
          <a:off x="367441" y="1382901"/>
          <a:ext cx="11457125" cy="4956095"/>
        </p:xfrm>
        <a:graphic>
          <a:graphicData uri="http://schemas.openxmlformats.org/drawingml/2006/table">
            <a:tbl>
              <a:tblPr firstRow="1" bandRow="1">
                <a:noFill/>
                <a:tableStyleId>{1AC4AA05-9E44-42C7-8584-CF5F57C949D2}</a:tableStyleId>
              </a:tblPr>
              <a:tblGrid>
                <a:gridCol w="2699675">
                  <a:extLst>
                    <a:ext uri="{9D8B030D-6E8A-4147-A177-3AD203B41FA5}">
                      <a16:colId xmlns:a16="http://schemas.microsoft.com/office/drawing/2014/main" val="20000"/>
                    </a:ext>
                  </a:extLst>
                </a:gridCol>
                <a:gridCol w="4478425">
                  <a:extLst>
                    <a:ext uri="{9D8B030D-6E8A-4147-A177-3AD203B41FA5}">
                      <a16:colId xmlns:a16="http://schemas.microsoft.com/office/drawing/2014/main" val="20001"/>
                    </a:ext>
                  </a:extLst>
                </a:gridCol>
                <a:gridCol w="4279025">
                  <a:extLst>
                    <a:ext uri="{9D8B030D-6E8A-4147-A177-3AD203B41FA5}">
                      <a16:colId xmlns:a16="http://schemas.microsoft.com/office/drawing/2014/main" val="20002"/>
                    </a:ext>
                  </a:extLst>
                </a:gridCol>
              </a:tblGrid>
              <a:tr h="4755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Activities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Description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223F81"/>
                          </a:solidFill>
                          <a:latin typeface="Raleway"/>
                          <a:ea typeface="Raleway"/>
                          <a:cs typeface="Raleway"/>
                          <a:sym typeface="Raleway"/>
                        </a:rPr>
                        <a:t>Benefit*</a:t>
                      </a:r>
                      <a:endParaRPr sz="1400" u="none" strike="noStrike" cap="none"/>
                    </a:p>
                  </a:txBody>
                  <a:tcPr marL="91450" marR="91450" marT="45725" marB="45725"/>
                </a:tc>
                <a:extLst>
                  <a:ext uri="{0D108BD9-81ED-4DB2-BD59-A6C34878D82A}">
                    <a16:rowId xmlns:a16="http://schemas.microsoft.com/office/drawing/2014/main" val="10000"/>
                  </a:ext>
                </a:extLst>
              </a:tr>
              <a:tr h="19576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Inbound Researcher Mobility (IRM)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Inbound Research Mobility (IRM) provides funding for overseas professors from Top 100 QS Rank by Subject to come to ITS Surabaya, Indonesia to conduct research and produce manuscript for international journal. The interested professor must contact an ITS faculty to apply for this funding.</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Outcomes of the program:</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Mandatory outcome: a manuscript of a joint publication to an international journal (Q1/Q2), Implementation of Arrangement (IA) document, official report.</a:t>
                      </a:r>
                      <a:br>
                        <a:rPr lang="en-US" sz="1600" u="none" strike="noStrike" cap="none">
                          <a:latin typeface="Raleway"/>
                          <a:ea typeface="Raleway"/>
                          <a:cs typeface="Raleway"/>
                          <a:sym typeface="Raleway"/>
                        </a:rPr>
                      </a:br>
                      <a:endParaRPr sz="16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Non-mandatory outcomes: teaching activities, joint supervision, partnership agreement, etc.</a:t>
                      </a:r>
                      <a:endParaRPr sz="1400" u="none" strike="noStrike" cap="none"/>
                    </a:p>
                    <a:p>
                      <a:pPr marL="0" marR="0" lvl="0" indent="0" algn="just" rtl="0">
                        <a:lnSpc>
                          <a:spcPct val="100000"/>
                        </a:lnSpc>
                        <a:spcBef>
                          <a:spcPts val="0"/>
                        </a:spcBef>
                        <a:spcAft>
                          <a:spcPts val="0"/>
                        </a:spcAft>
                        <a:buClr>
                          <a:srgbClr val="000000"/>
                        </a:buClr>
                        <a:buSzPts val="1600"/>
                        <a:buFont typeface="Arial"/>
                        <a:buNone/>
                      </a:pPr>
                      <a:endParaRPr sz="1600" u="none" strike="noStrike" cap="none">
                        <a:latin typeface="Raleway"/>
                        <a:ea typeface="Raleway"/>
                        <a:cs typeface="Raleway"/>
                        <a:sym typeface="Raleway"/>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Raleway"/>
                          <a:ea typeface="Raleway"/>
                          <a:cs typeface="Raleway"/>
                          <a:sym typeface="Raleway"/>
                        </a:rPr>
                        <a:t>ITS offers financial that may be used for return ticket, accommodation, health insurance, living expenses, or publication fee.</a:t>
                      </a:r>
                      <a:br>
                        <a:rPr lang="en-US" sz="1600" i="1" u="none" strike="noStrike" cap="none">
                          <a:latin typeface="Raleway"/>
                          <a:ea typeface="Raleway"/>
                          <a:cs typeface="Raleway"/>
                          <a:sym typeface="Raleway"/>
                        </a:rPr>
                      </a:br>
                      <a:endParaRPr sz="16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Raleway"/>
                        <a:ea typeface="Raleway"/>
                        <a:cs typeface="Raleway"/>
                        <a:sym typeface="Raleway"/>
                      </a:endParaRPr>
                    </a:p>
                  </a:txBody>
                  <a:tcPr marL="91450" marR="91450" marT="45725" marB="45725"/>
                </a:tc>
                <a:extLst>
                  <a:ext uri="{0D108BD9-81ED-4DB2-BD59-A6C34878D82A}">
                    <a16:rowId xmlns:a16="http://schemas.microsoft.com/office/drawing/2014/main" val="10001"/>
                  </a:ext>
                </a:extLst>
              </a:tr>
            </a:tbl>
          </a:graphicData>
        </a:graphic>
      </p:graphicFrame>
      <p:sp>
        <p:nvSpPr>
          <p:cNvPr id="677" name="Google Shape;677;p98"/>
          <p:cNvSpPr txBox="1"/>
          <p:nvPr/>
        </p:nvSpPr>
        <p:spPr>
          <a:xfrm>
            <a:off x="465438" y="6338986"/>
            <a:ext cx="239520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223F81"/>
                </a:solidFill>
                <a:latin typeface="Raleway"/>
                <a:ea typeface="Raleway"/>
                <a:cs typeface="Raleway"/>
                <a:sym typeface="Raleway"/>
              </a:rPr>
              <a:t>*terms &amp; conditions apply</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1"/>
        <p:cNvGrpSpPr/>
        <p:nvPr/>
      </p:nvGrpSpPr>
      <p:grpSpPr>
        <a:xfrm>
          <a:off x="0" y="0"/>
          <a:ext cx="0" cy="0"/>
          <a:chOff x="0" y="0"/>
          <a:chExt cx="0" cy="0"/>
        </a:xfrm>
      </p:grpSpPr>
      <p:sp>
        <p:nvSpPr>
          <p:cNvPr id="682" name="Google Shape;682;p101"/>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Staff Mobility</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6"/>
        <p:cNvGrpSpPr/>
        <p:nvPr/>
      </p:nvGrpSpPr>
      <p:grpSpPr>
        <a:xfrm>
          <a:off x="0" y="0"/>
          <a:ext cx="0" cy="0"/>
          <a:chOff x="0" y="0"/>
          <a:chExt cx="0" cy="0"/>
        </a:xfrm>
      </p:grpSpPr>
      <p:sp>
        <p:nvSpPr>
          <p:cNvPr id="687" name="Google Shape;687;p102"/>
          <p:cNvSpPr/>
          <p:nvPr/>
        </p:nvSpPr>
        <p:spPr>
          <a:xfrm>
            <a:off x="3931919" y="411340"/>
            <a:ext cx="487179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a:solidFill>
                  <a:srgbClr val="223F81"/>
                </a:solidFill>
                <a:latin typeface="Raleway"/>
                <a:ea typeface="Raleway"/>
                <a:cs typeface="Raleway"/>
                <a:sym typeface="Raleway"/>
              </a:rPr>
              <a:t>STAFF MOBILITY</a:t>
            </a:r>
            <a:endParaRPr sz="3200" b="1" i="0" u="none" strike="noStrike" cap="none">
              <a:solidFill>
                <a:srgbClr val="223F81"/>
              </a:solidFill>
              <a:latin typeface="Raleway"/>
              <a:ea typeface="Raleway"/>
              <a:cs typeface="Raleway"/>
              <a:sym typeface="Raleway"/>
            </a:endParaRPr>
          </a:p>
        </p:txBody>
      </p:sp>
      <p:pic>
        <p:nvPicPr>
          <p:cNvPr id="688" name="Google Shape;688;p102" descr="A poster of a program&#10;&#10;Description automatically generated with medium confidence"/>
          <p:cNvPicPr preferRelativeResize="0"/>
          <p:nvPr/>
        </p:nvPicPr>
        <p:blipFill rotWithShape="1">
          <a:blip r:embed="rId4">
            <a:alphaModFix/>
          </a:blip>
          <a:srcRect/>
          <a:stretch/>
        </p:blipFill>
        <p:spPr>
          <a:xfrm>
            <a:off x="4434463" y="1091698"/>
            <a:ext cx="3691625" cy="5222238"/>
          </a:xfrm>
          <a:prstGeom prst="rect">
            <a:avLst/>
          </a:prstGeom>
          <a:noFill/>
          <a:ln>
            <a:noFill/>
          </a:ln>
        </p:spPr>
      </p:pic>
      <p:sp>
        <p:nvSpPr>
          <p:cNvPr id="689" name="Google Shape;689;p102"/>
          <p:cNvSpPr txBox="1">
            <a:spLocks noGrp="1"/>
          </p:cNvSpPr>
          <p:nvPr>
            <p:ph type="body" idx="1"/>
          </p:nvPr>
        </p:nvSpPr>
        <p:spPr>
          <a:xfrm>
            <a:off x="8182937" y="1538654"/>
            <a:ext cx="3449390" cy="42020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ts val="1800"/>
              <a:buNone/>
            </a:pPr>
            <a:r>
              <a:rPr lang="en-US" sz="1600" b="1">
                <a:solidFill>
                  <a:srgbClr val="243EA2"/>
                </a:solidFill>
                <a:latin typeface="Raleway"/>
                <a:ea typeface="Raleway"/>
                <a:cs typeface="Raleway"/>
                <a:sym typeface="Raleway"/>
              </a:rPr>
              <a:t>INTERNATIONAL STAFF MOBILITY</a:t>
            </a:r>
            <a:endParaRPr sz="1600">
              <a:latin typeface="Raleway"/>
              <a:ea typeface="Raleway"/>
              <a:cs typeface="Raleway"/>
              <a:sym typeface="Raleway"/>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Open for any non-academic staffs of ITS partners/prospective partners.</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Session 1: 29 April-03 May 2024 | Registration deadline : 22 March 2024</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Session 2: 7-11 October 2024 | Registration deadline : 30 August 2024</a:t>
            </a:r>
            <a:endParaRPr sz="16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r>
              <a:rPr lang="en-US" sz="1400">
                <a:latin typeface="Raleway"/>
                <a:ea typeface="Raleway"/>
                <a:cs typeface="Raleway"/>
                <a:sym typeface="Raleway"/>
              </a:rPr>
              <a:t>Application</a:t>
            </a:r>
            <a:endParaRPr/>
          </a:p>
          <a:p>
            <a:pPr marL="228600" lvl="0" indent="-50800" algn="l" rtl="0">
              <a:lnSpc>
                <a:spcPct val="90000"/>
              </a:lnSpc>
              <a:spcBef>
                <a:spcPts val="1000"/>
              </a:spcBef>
              <a:spcAft>
                <a:spcPts val="0"/>
              </a:spcAft>
              <a:buClr>
                <a:schemeClr val="dk1"/>
              </a:buClr>
              <a:buSzPts val="2800"/>
              <a:buNone/>
            </a:pPr>
            <a:r>
              <a:rPr lang="en-US" sz="1400" b="1">
                <a:solidFill>
                  <a:srgbClr val="0070C0"/>
                </a:solidFill>
                <a:latin typeface="Raleway"/>
                <a:ea typeface="Raleway"/>
                <a:cs typeface="Raleway"/>
                <a:sym typeface="Raleway"/>
              </a:rPr>
              <a:t>Bit.ly/InternationalStaffMobilityITS</a:t>
            </a:r>
            <a:endParaRPr sz="1400" b="1">
              <a:solidFill>
                <a:srgbClr val="0070C0"/>
              </a:solidFill>
              <a:latin typeface="Raleway"/>
              <a:ea typeface="Raleway"/>
              <a:cs typeface="Raleway"/>
              <a:sym typeface="Raleway"/>
            </a:endParaRPr>
          </a:p>
        </p:txBody>
      </p:sp>
      <p:pic>
        <p:nvPicPr>
          <p:cNvPr id="690" name="Google Shape;690;p102"/>
          <p:cNvPicPr preferRelativeResize="0"/>
          <p:nvPr/>
        </p:nvPicPr>
        <p:blipFill>
          <a:blip r:embed="rId5">
            <a:alphaModFix/>
          </a:blip>
          <a:stretch>
            <a:fillRect/>
          </a:stretch>
        </p:blipFill>
        <p:spPr>
          <a:xfrm>
            <a:off x="449775" y="1091700"/>
            <a:ext cx="3927857" cy="5557126"/>
          </a:xfrm>
          <a:prstGeom prst="rect">
            <a:avLst/>
          </a:prstGeom>
          <a:noFill/>
          <a:ln>
            <a:noFill/>
          </a:ln>
        </p:spPr>
      </p:pic>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4"/>
        <p:cNvGrpSpPr/>
        <p:nvPr/>
      </p:nvGrpSpPr>
      <p:grpSpPr>
        <a:xfrm>
          <a:off x="0" y="0"/>
          <a:ext cx="0" cy="0"/>
          <a:chOff x="0" y="0"/>
          <a:chExt cx="0" cy="0"/>
        </a:xfrm>
      </p:grpSpPr>
      <p:sp>
        <p:nvSpPr>
          <p:cNvPr id="695" name="Google Shape;695;p103"/>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Global Citizens</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04"/>
          <p:cNvSpPr/>
          <p:nvPr/>
        </p:nvSpPr>
        <p:spPr>
          <a:xfrm>
            <a:off x="1371170" y="423066"/>
            <a:ext cx="944966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a:solidFill>
                  <a:srgbClr val="223F81"/>
                </a:solidFill>
                <a:latin typeface="Raleway"/>
                <a:ea typeface="Raleway"/>
                <a:cs typeface="Raleway"/>
                <a:sym typeface="Raleway"/>
              </a:rPr>
              <a:t>VIRTUAL SHORT PROGRAM</a:t>
            </a:r>
            <a:endParaRPr sz="3200" b="1" i="0" u="none" strike="noStrike" cap="none">
              <a:solidFill>
                <a:srgbClr val="223F81"/>
              </a:solidFill>
              <a:latin typeface="Raleway"/>
              <a:ea typeface="Raleway"/>
              <a:cs typeface="Raleway"/>
              <a:sym typeface="Raleway"/>
            </a:endParaRPr>
          </a:p>
        </p:txBody>
      </p:sp>
      <p:sp>
        <p:nvSpPr>
          <p:cNvPr id="701" name="Google Shape;701;p104"/>
          <p:cNvSpPr txBox="1">
            <a:spLocks noGrp="1"/>
          </p:cNvSpPr>
          <p:nvPr>
            <p:ph type="body" idx="1"/>
          </p:nvPr>
        </p:nvSpPr>
        <p:spPr>
          <a:xfrm>
            <a:off x="5559925" y="1999050"/>
            <a:ext cx="5686800" cy="3740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ts val="1800"/>
              <a:buNone/>
            </a:pPr>
            <a:r>
              <a:rPr lang="en-US" sz="1800" b="1">
                <a:solidFill>
                  <a:srgbClr val="243EA2"/>
                </a:solidFill>
                <a:latin typeface="Raleway"/>
                <a:ea typeface="Raleway"/>
                <a:cs typeface="Raleway"/>
                <a:sym typeface="Raleway"/>
              </a:rPr>
              <a:t>Fun Bahasa Indonesia &amp; Cultural Course</a:t>
            </a:r>
            <a:endParaRPr/>
          </a:p>
          <a:p>
            <a:pPr marL="228600" lvl="0" indent="-220027" algn="l" rtl="0">
              <a:lnSpc>
                <a:spcPct val="90000"/>
              </a:lnSpc>
              <a:spcBef>
                <a:spcPts val="1000"/>
              </a:spcBef>
              <a:spcAft>
                <a:spcPts val="0"/>
              </a:spcAft>
              <a:buClr>
                <a:schemeClr val="dk1"/>
              </a:buClr>
              <a:buSzPts val="1800"/>
              <a:buFont typeface="Raleway"/>
              <a:buChar char="-"/>
            </a:pPr>
            <a:r>
              <a:rPr lang="en-US" sz="1800">
                <a:latin typeface="Raleway"/>
                <a:ea typeface="Raleway"/>
                <a:cs typeface="Raleway"/>
                <a:sym typeface="Raleway"/>
              </a:rPr>
              <a:t>Open for Public who have interest to learn Bahasa Indonesia</a:t>
            </a:r>
            <a:endParaRPr/>
          </a:p>
          <a:p>
            <a:pPr marL="228600" lvl="0" indent="-220027" algn="l" rtl="0">
              <a:lnSpc>
                <a:spcPct val="90000"/>
              </a:lnSpc>
              <a:spcBef>
                <a:spcPts val="1000"/>
              </a:spcBef>
              <a:spcAft>
                <a:spcPts val="0"/>
              </a:spcAft>
              <a:buClr>
                <a:schemeClr val="dk1"/>
              </a:buClr>
              <a:buSzPts val="1800"/>
              <a:buFont typeface="Raleway"/>
              <a:buChar char="-"/>
            </a:pPr>
            <a:r>
              <a:rPr lang="en-US" sz="1800">
                <a:latin typeface="Raleway"/>
                <a:ea typeface="Raleway"/>
                <a:cs typeface="Raleway"/>
                <a:sym typeface="Raleway"/>
              </a:rPr>
              <a:t>Offer 4 themes</a:t>
            </a:r>
            <a:endParaRPr/>
          </a:p>
          <a:p>
            <a:pPr marL="228600" lvl="0" indent="-220027" algn="l" rtl="0">
              <a:lnSpc>
                <a:spcPct val="90000"/>
              </a:lnSpc>
              <a:spcBef>
                <a:spcPts val="1000"/>
              </a:spcBef>
              <a:spcAft>
                <a:spcPts val="0"/>
              </a:spcAft>
              <a:buClr>
                <a:schemeClr val="dk1"/>
              </a:buClr>
              <a:buSzPts val="1800"/>
              <a:buFont typeface="Raleway"/>
              <a:buChar char="-"/>
            </a:pPr>
            <a:r>
              <a:rPr lang="en-US" sz="1800">
                <a:latin typeface="Raleway"/>
                <a:ea typeface="Raleway"/>
                <a:cs typeface="Raleway"/>
                <a:sym typeface="Raleway"/>
              </a:rPr>
              <a:t>Free of charge</a:t>
            </a:r>
            <a:endParaRPr/>
          </a:p>
          <a:p>
            <a:pPr marL="228600" lvl="0" indent="-220027" algn="l" rtl="0">
              <a:lnSpc>
                <a:spcPct val="90000"/>
              </a:lnSpc>
              <a:spcBef>
                <a:spcPts val="1000"/>
              </a:spcBef>
              <a:spcAft>
                <a:spcPts val="0"/>
              </a:spcAft>
              <a:buClr>
                <a:schemeClr val="dk1"/>
              </a:buClr>
              <a:buSzPts val="1800"/>
              <a:buFont typeface="Raleway"/>
              <a:buChar char="-"/>
            </a:pPr>
            <a:r>
              <a:rPr lang="en-US" sz="1800">
                <a:latin typeface="Raleway"/>
                <a:ea typeface="Raleway"/>
                <a:cs typeface="Raleway"/>
                <a:sym typeface="Raleway"/>
              </a:rPr>
              <a:t>Application deadline : </a:t>
            </a:r>
            <a:r>
              <a:rPr lang="en-US" sz="1800"/>
              <a:t>31 August</a:t>
            </a:r>
            <a:r>
              <a:rPr lang="en-US" sz="1800">
                <a:latin typeface="Raleway"/>
                <a:ea typeface="Raleway"/>
                <a:cs typeface="Raleway"/>
                <a:sym typeface="Raleway"/>
              </a:rPr>
              <a:t> 202</a:t>
            </a:r>
            <a:r>
              <a:rPr lang="en-US" sz="1800"/>
              <a:t>4</a:t>
            </a:r>
            <a:endParaRPr/>
          </a:p>
          <a:p>
            <a:pPr marL="228600" lvl="0" indent="-220027" algn="l" rtl="0">
              <a:lnSpc>
                <a:spcPct val="90000"/>
              </a:lnSpc>
              <a:spcBef>
                <a:spcPts val="1000"/>
              </a:spcBef>
              <a:spcAft>
                <a:spcPts val="0"/>
              </a:spcAft>
              <a:buClr>
                <a:schemeClr val="dk1"/>
              </a:buClr>
              <a:buSzPts val="1800"/>
              <a:buFont typeface="Raleway"/>
              <a:buChar char="-"/>
            </a:pPr>
            <a:r>
              <a:rPr lang="en-US" sz="1800">
                <a:latin typeface="Raleway"/>
                <a:ea typeface="Raleway"/>
                <a:cs typeface="Raleway"/>
                <a:sym typeface="Raleway"/>
              </a:rPr>
              <a:t>Start on </a:t>
            </a:r>
            <a:r>
              <a:rPr lang="en-US" sz="1800"/>
              <a:t>6 September</a:t>
            </a:r>
            <a:r>
              <a:rPr lang="en-US" sz="1800">
                <a:latin typeface="Raleway"/>
                <a:ea typeface="Raleway"/>
                <a:cs typeface="Raleway"/>
                <a:sym typeface="Raleway"/>
              </a:rPr>
              <a:t> 202</a:t>
            </a:r>
            <a:r>
              <a:rPr lang="en-US" sz="1800"/>
              <a:t>4</a:t>
            </a:r>
            <a:endParaRPr sz="18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8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80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a:latin typeface="Raleway"/>
              <a:ea typeface="Raleway"/>
              <a:cs typeface="Raleway"/>
              <a:sym typeface="Raleway"/>
            </a:endParaRPr>
          </a:p>
        </p:txBody>
      </p:sp>
      <p:sp>
        <p:nvSpPr>
          <p:cNvPr id="702" name="Google Shape;702;p104"/>
          <p:cNvSpPr txBox="1"/>
          <p:nvPr/>
        </p:nvSpPr>
        <p:spPr>
          <a:xfrm>
            <a:off x="5630266" y="4638585"/>
            <a:ext cx="5616511"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C55A1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70C0"/>
                </a:solidFill>
                <a:latin typeface="Raleway"/>
                <a:ea typeface="Raleway"/>
                <a:cs typeface="Raleway"/>
                <a:sym typeface="Raleway"/>
              </a:rPr>
              <a:t>https://www.its.ac.id/international/experiencing-its/prospective-student/short-program/learning-bahasa-indonesia/fbicc/</a:t>
            </a:r>
            <a:endParaRPr sz="1600" b="1" i="0" u="none" strike="noStrike" cap="none">
              <a:solidFill>
                <a:srgbClr val="0070C0"/>
              </a:solidFill>
              <a:latin typeface="Raleway"/>
              <a:ea typeface="Raleway"/>
              <a:cs typeface="Raleway"/>
              <a:sym typeface="Raleway"/>
            </a:endParaRPr>
          </a:p>
        </p:txBody>
      </p:sp>
      <p:pic>
        <p:nvPicPr>
          <p:cNvPr id="703" name="Google Shape;703;p104"/>
          <p:cNvPicPr preferRelativeResize="0"/>
          <p:nvPr/>
        </p:nvPicPr>
        <p:blipFill rotWithShape="1">
          <a:blip r:embed="rId3">
            <a:alphaModFix/>
          </a:blip>
          <a:srcRect l="9"/>
          <a:stretch/>
        </p:blipFill>
        <p:spPr>
          <a:xfrm>
            <a:off x="1558306" y="1234066"/>
            <a:ext cx="3673200" cy="5200800"/>
          </a:xfrm>
          <a:prstGeom prst="round2DiagRect">
            <a:avLst>
              <a:gd name="adj1" fmla="val 16667"/>
              <a:gd name="adj2" fmla="val 0"/>
            </a:avLst>
          </a:prstGeom>
          <a:noFill/>
          <a:ln>
            <a:noFill/>
          </a:ln>
          <a:effectLst>
            <a:outerShdw blurRad="254000" algn="tl" rotWithShape="0">
              <a:srgbClr val="000000">
                <a:alpha val="42352"/>
              </a:srgbClr>
            </a:outerShdw>
          </a:effectLst>
        </p:spPr>
      </p:pic>
      <p:sp>
        <p:nvSpPr>
          <p:cNvPr id="704" name="Google Shape;704;p104"/>
          <p:cNvSpPr txBox="1"/>
          <p:nvPr/>
        </p:nvSpPr>
        <p:spPr>
          <a:xfrm>
            <a:off x="11632327" y="5781278"/>
            <a:ext cx="537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en-US" sz="2000" b="1" i="0" u="none" strike="noStrike" cap="none">
                <a:solidFill>
                  <a:srgbClr val="0D2A4A"/>
                </a:solidFill>
                <a:latin typeface="Raleway"/>
                <a:ea typeface="Raleway"/>
                <a:cs typeface="Raleway"/>
                <a:sym typeface="Raleway"/>
              </a:rPr>
              <a:t>38</a:t>
            </a:fld>
            <a:endParaRPr sz="2000" b="1" i="0" u="none" strike="noStrike" cap="none">
              <a:solidFill>
                <a:srgbClr val="0D2A4A"/>
              </a:solidFill>
              <a:latin typeface="Raleway"/>
              <a:ea typeface="Raleway"/>
              <a:cs typeface="Raleway"/>
              <a:sym typeface="Raleway"/>
            </a:endParaRPr>
          </a:p>
        </p:txBody>
      </p:sp>
    </p:spTree>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05"/>
          <p:cNvSpPr txBox="1"/>
          <p:nvPr/>
        </p:nvSpPr>
        <p:spPr>
          <a:xfrm>
            <a:off x="1186962" y="491958"/>
            <a:ext cx="10058400"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DARMASISWA PROGRAM</a:t>
            </a:r>
            <a:endParaRPr sz="3200" b="1" i="0" u="none" strike="noStrike" cap="none">
              <a:solidFill>
                <a:srgbClr val="223F81"/>
              </a:solidFill>
              <a:latin typeface="Raleway"/>
              <a:ea typeface="Raleway"/>
              <a:cs typeface="Raleway"/>
              <a:sym typeface="Raleway"/>
            </a:endParaRPr>
          </a:p>
        </p:txBody>
      </p:sp>
      <p:pic>
        <p:nvPicPr>
          <p:cNvPr id="710" name="Google Shape;710;p105" descr="Text&#10;&#10;Description automatically generated"/>
          <p:cNvPicPr preferRelativeResize="0"/>
          <p:nvPr/>
        </p:nvPicPr>
        <p:blipFill rotWithShape="1">
          <a:blip r:embed="rId3">
            <a:alphaModFix/>
          </a:blip>
          <a:srcRect t="60016" r="66292"/>
          <a:stretch/>
        </p:blipFill>
        <p:spPr>
          <a:xfrm>
            <a:off x="2047154" y="1457988"/>
            <a:ext cx="3435629" cy="2292330"/>
          </a:xfrm>
          <a:prstGeom prst="rect">
            <a:avLst/>
          </a:prstGeom>
          <a:noFill/>
          <a:ln>
            <a:noFill/>
          </a:ln>
        </p:spPr>
      </p:pic>
      <p:pic>
        <p:nvPicPr>
          <p:cNvPr id="711" name="Google Shape;711;p105" descr="Text&#10;&#10;Description automatically generated"/>
          <p:cNvPicPr preferRelativeResize="0"/>
          <p:nvPr/>
        </p:nvPicPr>
        <p:blipFill rotWithShape="1">
          <a:blip r:embed="rId3">
            <a:alphaModFix/>
          </a:blip>
          <a:srcRect l="28273" t="60016" r="38017"/>
          <a:stretch/>
        </p:blipFill>
        <p:spPr>
          <a:xfrm>
            <a:off x="2047154" y="3750318"/>
            <a:ext cx="3435629" cy="2292330"/>
          </a:xfrm>
          <a:prstGeom prst="rect">
            <a:avLst/>
          </a:prstGeom>
          <a:noFill/>
          <a:ln>
            <a:noFill/>
          </a:ln>
        </p:spPr>
      </p:pic>
      <p:sp>
        <p:nvSpPr>
          <p:cNvPr id="712" name="Google Shape;712;p105"/>
          <p:cNvSpPr txBox="1"/>
          <p:nvPr/>
        </p:nvSpPr>
        <p:spPr>
          <a:xfrm>
            <a:off x="5846236" y="5673357"/>
            <a:ext cx="483581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23F81"/>
                </a:solidFill>
                <a:latin typeface="Raleway"/>
                <a:ea typeface="Raleway"/>
                <a:cs typeface="Raleway"/>
                <a:sym typeface="Raleway"/>
              </a:rPr>
              <a:t>https://darmasiswa.kemdikbud.go.id/</a:t>
            </a:r>
            <a:endParaRPr sz="1800" b="1" i="0" u="none" strike="noStrike" cap="none">
              <a:solidFill>
                <a:srgbClr val="223F81"/>
              </a:solidFill>
              <a:latin typeface="Raleway"/>
              <a:ea typeface="Raleway"/>
              <a:cs typeface="Raleway"/>
              <a:sym typeface="Raleway"/>
            </a:endParaRPr>
          </a:p>
        </p:txBody>
      </p:sp>
      <p:sp>
        <p:nvSpPr>
          <p:cNvPr id="713" name="Google Shape;713;p105"/>
          <p:cNvSpPr txBox="1">
            <a:spLocks noGrp="1"/>
          </p:cNvSpPr>
          <p:nvPr>
            <p:ph type="body" idx="1"/>
          </p:nvPr>
        </p:nvSpPr>
        <p:spPr>
          <a:xfrm>
            <a:off x="5981961" y="1457988"/>
            <a:ext cx="5381936" cy="421536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ts val="1800"/>
              <a:buNone/>
            </a:pPr>
            <a:r>
              <a:rPr lang="en-US" sz="1600">
                <a:solidFill>
                  <a:schemeClr val="dk1"/>
                </a:solidFill>
                <a:latin typeface="Raleway"/>
                <a:ea typeface="Raleway"/>
                <a:cs typeface="Raleway"/>
                <a:sym typeface="Raleway"/>
              </a:rPr>
              <a:t>Is a one-year non-degree scholarship program offered by the Indonesian government to all non-Indonesian for 10 months.</a:t>
            </a:r>
            <a:endParaRPr/>
          </a:p>
          <a:p>
            <a:pPr marL="0" lvl="0" indent="0" algn="l" rtl="0">
              <a:lnSpc>
                <a:spcPct val="90000"/>
              </a:lnSpc>
              <a:spcBef>
                <a:spcPts val="0"/>
              </a:spcBef>
              <a:spcAft>
                <a:spcPts val="0"/>
              </a:spcAft>
              <a:buClr>
                <a:srgbClr val="243EA2"/>
              </a:buClr>
              <a:buSzPts val="1800"/>
              <a:buNone/>
            </a:pPr>
            <a:endParaRPr sz="160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1600" b="1">
                <a:solidFill>
                  <a:srgbClr val="243EA2"/>
                </a:solidFill>
                <a:latin typeface="Raleway"/>
                <a:ea typeface="Raleway"/>
                <a:cs typeface="Raleway"/>
                <a:sym typeface="Raleway"/>
              </a:rPr>
              <a:t>Coverage</a:t>
            </a:r>
            <a:endParaRPr sz="2400"/>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Monthly living allowance</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Accommodation and Transportation</a:t>
            </a:r>
            <a:endParaRPr/>
          </a:p>
          <a:p>
            <a:pPr marL="0" lvl="0" indent="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1600" b="1">
                <a:solidFill>
                  <a:srgbClr val="243EA2"/>
                </a:solidFill>
                <a:latin typeface="Raleway"/>
                <a:ea typeface="Raleway"/>
                <a:cs typeface="Raleway"/>
                <a:sym typeface="Raleway"/>
              </a:rPr>
              <a:t>Qualification</a:t>
            </a:r>
            <a:endParaRPr sz="1600"/>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Foreign nationals</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Completed secondary education or its equivalent</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Minimum age 18 years old and not older than 27 years of age.</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Able to communicate in English</a:t>
            </a:r>
            <a:endParaRPr/>
          </a:p>
          <a:p>
            <a:pPr marL="0" lvl="0" indent="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sz="2400">
              <a:latin typeface="Raleway"/>
              <a:ea typeface="Raleway"/>
              <a:cs typeface="Raleway"/>
              <a:sym typeface="Raleway"/>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69"/>
          <p:cNvSpPr txBox="1"/>
          <p:nvPr/>
        </p:nvSpPr>
        <p:spPr>
          <a:xfrm>
            <a:off x="0" y="501213"/>
            <a:ext cx="12192000"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23F81"/>
                </a:solidFill>
                <a:latin typeface="Raleway"/>
                <a:ea typeface="Raleway"/>
                <a:cs typeface="Raleway"/>
                <a:sym typeface="Raleway"/>
              </a:rPr>
              <a:t>FAST FACTS ITS</a:t>
            </a:r>
            <a:endParaRPr sz="3200" b="1" i="0" u="none" strike="noStrike" cap="none">
              <a:solidFill>
                <a:srgbClr val="223F81"/>
              </a:solidFill>
              <a:latin typeface="Raleway"/>
              <a:ea typeface="Raleway"/>
              <a:cs typeface="Raleway"/>
              <a:sym typeface="Raleway"/>
            </a:endParaRPr>
          </a:p>
        </p:txBody>
      </p:sp>
      <p:pic>
        <p:nvPicPr>
          <p:cNvPr id="134" name="Google Shape;134;p69"/>
          <p:cNvPicPr preferRelativeResize="0"/>
          <p:nvPr/>
        </p:nvPicPr>
        <p:blipFill rotWithShape="1">
          <a:blip r:embed="rId4">
            <a:alphaModFix/>
          </a:blip>
          <a:srcRect/>
          <a:stretch/>
        </p:blipFill>
        <p:spPr>
          <a:xfrm>
            <a:off x="105504" y="1280873"/>
            <a:ext cx="11948744" cy="4690683"/>
          </a:xfrm>
          <a:prstGeom prst="rect">
            <a:avLst/>
          </a:prstGeom>
          <a:noFill/>
          <a:ln>
            <a:noFill/>
          </a:ln>
        </p:spPr>
      </p:pic>
      <p:sp>
        <p:nvSpPr>
          <p:cNvPr id="135" name="Google Shape;135;p69"/>
          <p:cNvSpPr txBox="1"/>
          <p:nvPr/>
        </p:nvSpPr>
        <p:spPr>
          <a:xfrm>
            <a:off x="105504" y="6356787"/>
            <a:ext cx="916789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Arial"/>
                <a:ea typeface="Arial"/>
                <a:cs typeface="Arial"/>
                <a:sym typeface="Arial"/>
              </a:rPr>
              <a:t>*number of international students participating in various inbound mobility program in ITS including short program, exchange, internships, and full degree in 2022</a:t>
            </a:r>
            <a:endParaRPr sz="1400" b="0" i="0" u="none" strike="noStrike" cap="none">
              <a:solidFill>
                <a:srgbClr val="000000"/>
              </a:solidFill>
              <a:latin typeface="Arial"/>
              <a:ea typeface="Arial"/>
              <a:cs typeface="Arial"/>
              <a:sym typeface="Arial"/>
            </a:endParaRPr>
          </a:p>
        </p:txBody>
      </p:sp>
      <p:sp>
        <p:nvSpPr>
          <p:cNvPr id="136" name="Google Shape;136;p69"/>
          <p:cNvSpPr txBox="1"/>
          <p:nvPr/>
        </p:nvSpPr>
        <p:spPr>
          <a:xfrm>
            <a:off x="7182022" y="5185948"/>
            <a:ext cx="2551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37" name="Google Shape;137;p69"/>
          <p:cNvSpPr/>
          <p:nvPr/>
        </p:nvSpPr>
        <p:spPr>
          <a:xfrm>
            <a:off x="1941816" y="4695290"/>
            <a:ext cx="1325376" cy="349326"/>
          </a:xfrm>
          <a:prstGeom prst="flowChartTerminator">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Raleway"/>
                <a:ea typeface="Raleway"/>
                <a:cs typeface="Raleway"/>
                <a:sym typeface="Raleway"/>
              </a:rPr>
              <a:t>27.000</a:t>
            </a:r>
            <a:endParaRPr sz="2400" b="1" i="0" u="none" strike="noStrike" cap="none">
              <a:solidFill>
                <a:schemeClr val="lt1"/>
              </a:solidFill>
              <a:latin typeface="Raleway"/>
              <a:ea typeface="Raleway"/>
              <a:cs typeface="Raleway"/>
              <a:sym typeface="Raleway"/>
            </a:endParaRPr>
          </a:p>
        </p:txBody>
      </p:sp>
      <p:sp>
        <p:nvSpPr>
          <p:cNvPr id="138" name="Google Shape;138;p69"/>
          <p:cNvSpPr/>
          <p:nvPr/>
        </p:nvSpPr>
        <p:spPr>
          <a:xfrm>
            <a:off x="6424900" y="3382650"/>
            <a:ext cx="1325400" cy="307800"/>
          </a:xfrm>
          <a:prstGeom prst="roundRect">
            <a:avLst>
              <a:gd name="adj" fmla="val 50000"/>
            </a:avLst>
          </a:prstGeom>
          <a:solidFill>
            <a:srgbClr val="FCBB1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lt1"/>
                </a:solidFill>
                <a:latin typeface="Calibri"/>
                <a:ea typeface="Calibri"/>
                <a:cs typeface="Calibri"/>
                <a:sym typeface="Calibri"/>
              </a:rPr>
              <a:t>585</a:t>
            </a:r>
            <a:endParaRPr sz="2800" b="1">
              <a:solidFill>
                <a:schemeClr val="lt1"/>
              </a:solidFill>
              <a:latin typeface="Calibri"/>
              <a:ea typeface="Calibri"/>
              <a:cs typeface="Calibri"/>
              <a:sym typeface="Calibri"/>
            </a:endParaRP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7"/>
        <p:cNvGrpSpPr/>
        <p:nvPr/>
      </p:nvGrpSpPr>
      <p:grpSpPr>
        <a:xfrm>
          <a:off x="0" y="0"/>
          <a:ext cx="0" cy="0"/>
          <a:chOff x="0" y="0"/>
          <a:chExt cx="0" cy="0"/>
        </a:xfrm>
      </p:grpSpPr>
      <p:sp>
        <p:nvSpPr>
          <p:cNvPr id="718" name="Google Shape;718;p106"/>
          <p:cNvSpPr/>
          <p:nvPr/>
        </p:nvSpPr>
        <p:spPr>
          <a:xfrm>
            <a:off x="1769066" y="2607788"/>
            <a:ext cx="8742300" cy="2981700"/>
          </a:xfrm>
          <a:prstGeom prst="rect">
            <a:avLst/>
          </a:prstGeom>
          <a:solidFill>
            <a:srgbClr val="243E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9" name="Google Shape;719;p106"/>
          <p:cNvSpPr/>
          <p:nvPr/>
        </p:nvSpPr>
        <p:spPr>
          <a:xfrm>
            <a:off x="3022327" y="2053603"/>
            <a:ext cx="5995800" cy="399900"/>
          </a:xfrm>
          <a:prstGeom prst="roundRect">
            <a:avLst>
              <a:gd name="adj" fmla="val 50000"/>
            </a:avLst>
          </a:prstGeom>
          <a:solidFill>
            <a:srgbClr val="FB8A0D"/>
          </a:solidFill>
          <a:ln>
            <a:noFill/>
          </a:ln>
          <a:effectLst>
            <a:outerShdw blurRad="57150" dist="123825" dir="5400000" algn="bl" rotWithShape="0">
              <a:srgbClr val="000000">
                <a:alpha val="4745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aleway Thin"/>
              <a:buNone/>
            </a:pPr>
            <a:r>
              <a:rPr lang="en-US" sz="2000" b="0" i="1" u="none" strike="noStrike" cap="none">
                <a:solidFill>
                  <a:schemeClr val="lt1"/>
                </a:solidFill>
                <a:latin typeface="Raleway Black"/>
                <a:ea typeface="Raleway Black"/>
                <a:cs typeface="Raleway Black"/>
                <a:sym typeface="Raleway Black"/>
              </a:rPr>
              <a:t>www.its.ac.id/international</a:t>
            </a:r>
            <a:endParaRPr sz="2000" b="0" i="1" u="none" strike="noStrike" cap="none">
              <a:solidFill>
                <a:schemeClr val="lt1"/>
              </a:solidFill>
              <a:latin typeface="Raleway Black"/>
              <a:ea typeface="Raleway Black"/>
              <a:cs typeface="Raleway Black"/>
              <a:sym typeface="Raleway Black"/>
            </a:endParaRPr>
          </a:p>
        </p:txBody>
      </p:sp>
      <p:sp>
        <p:nvSpPr>
          <p:cNvPr id="720" name="Google Shape;720;p106"/>
          <p:cNvSpPr/>
          <p:nvPr/>
        </p:nvSpPr>
        <p:spPr>
          <a:xfrm>
            <a:off x="6429737" y="3723625"/>
            <a:ext cx="3416400" cy="5868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1" name="Google Shape;721;p106"/>
          <p:cNvSpPr/>
          <p:nvPr/>
        </p:nvSpPr>
        <p:spPr>
          <a:xfrm>
            <a:off x="2043158" y="4527506"/>
            <a:ext cx="1958400" cy="6609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2" name="Google Shape;722;p106"/>
          <p:cNvSpPr/>
          <p:nvPr/>
        </p:nvSpPr>
        <p:spPr>
          <a:xfrm>
            <a:off x="6429737" y="2835871"/>
            <a:ext cx="748500" cy="604800"/>
          </a:xfrm>
          <a:prstGeom prst="rect">
            <a:avLst/>
          </a:prstGeom>
          <a:blipFill rotWithShape="1">
            <a:blip r:embed="rId6">
              <a:alphaModFix/>
            </a:blip>
            <a:stretch>
              <a:fillRect r="-394682"/>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3" name="Google Shape;723;p106"/>
          <p:cNvSpPr/>
          <p:nvPr/>
        </p:nvSpPr>
        <p:spPr>
          <a:xfrm>
            <a:off x="2043158" y="3685349"/>
            <a:ext cx="644100" cy="663600"/>
          </a:xfrm>
          <a:prstGeom prst="rect">
            <a:avLst/>
          </a:prstGeom>
          <a:blipFill rotWithShape="1">
            <a:blip r:embed="rId7">
              <a:alphaModFix/>
            </a:blip>
            <a:stretch>
              <a:fillRect r="-486269"/>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4" name="Google Shape;724;p106"/>
          <p:cNvSpPr/>
          <p:nvPr/>
        </p:nvSpPr>
        <p:spPr>
          <a:xfrm>
            <a:off x="2043158" y="2800870"/>
            <a:ext cx="2992200" cy="6048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5" name="Google Shape;725;p106"/>
          <p:cNvSpPr/>
          <p:nvPr/>
        </p:nvSpPr>
        <p:spPr>
          <a:xfrm>
            <a:off x="6460835" y="4609163"/>
            <a:ext cx="3873600" cy="5793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26" name="Google Shape;726;p106"/>
          <p:cNvSpPr txBox="1"/>
          <p:nvPr/>
        </p:nvSpPr>
        <p:spPr>
          <a:xfrm>
            <a:off x="7105587" y="2929656"/>
            <a:ext cx="3116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aleway Medium"/>
                <a:ea typeface="Raleway Medium"/>
                <a:cs typeface="Raleway Medium"/>
                <a:sym typeface="Raleway Medium"/>
              </a:rPr>
              <a:t>@its_globalengagement</a:t>
            </a:r>
            <a:endParaRPr sz="2000" b="0" i="0" u="none" strike="noStrike" cap="none">
              <a:solidFill>
                <a:schemeClr val="lt1"/>
              </a:solidFill>
              <a:latin typeface="Raleway Medium"/>
              <a:ea typeface="Raleway Medium"/>
              <a:cs typeface="Raleway Medium"/>
              <a:sym typeface="Raleway Medium"/>
            </a:endParaRPr>
          </a:p>
        </p:txBody>
      </p:sp>
      <p:sp>
        <p:nvSpPr>
          <p:cNvPr id="727" name="Google Shape;727;p106"/>
          <p:cNvSpPr txBox="1"/>
          <p:nvPr/>
        </p:nvSpPr>
        <p:spPr>
          <a:xfrm>
            <a:off x="2797556" y="3582071"/>
            <a:ext cx="2876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aleway Medium"/>
                <a:ea typeface="Raleway Medium"/>
                <a:cs typeface="Raleway Medium"/>
                <a:sym typeface="Raleway Medium"/>
              </a:rPr>
              <a:t>international@its.ac.id</a:t>
            </a:r>
            <a:br>
              <a:rPr lang="en-US" sz="2000" b="0" i="0" u="none" strike="noStrike" cap="none">
                <a:solidFill>
                  <a:schemeClr val="lt1"/>
                </a:solidFill>
                <a:latin typeface="Raleway Medium"/>
                <a:ea typeface="Raleway Medium"/>
                <a:cs typeface="Raleway Medium"/>
                <a:sym typeface="Raleway Medium"/>
              </a:rPr>
            </a:br>
            <a:r>
              <a:rPr lang="en-US" sz="2000" b="0" i="0" u="none" strike="noStrike" cap="none">
                <a:solidFill>
                  <a:schemeClr val="lt1"/>
                </a:solidFill>
                <a:latin typeface="Raleway Medium"/>
                <a:ea typeface="Raleway Medium"/>
                <a:cs typeface="Raleway Medium"/>
                <a:sym typeface="Raleway Medium"/>
              </a:rPr>
              <a:t>intladmission@its.ac.id</a:t>
            </a:r>
            <a:endParaRPr sz="2000" b="0" i="0" u="none" strike="noStrike" cap="none">
              <a:solidFill>
                <a:schemeClr val="lt1"/>
              </a:solidFill>
              <a:latin typeface="Raleway Medium"/>
              <a:ea typeface="Raleway Medium"/>
              <a:cs typeface="Raleway Medium"/>
              <a:sym typeface="Raleway Medium"/>
            </a:endParaRPr>
          </a:p>
        </p:txBody>
      </p:sp>
      <p:sp>
        <p:nvSpPr>
          <p:cNvPr id="728" name="Google Shape;728;p106"/>
          <p:cNvSpPr txBox="1"/>
          <p:nvPr/>
        </p:nvSpPr>
        <p:spPr>
          <a:xfrm>
            <a:off x="1066812" y="1268521"/>
            <a:ext cx="10058400" cy="7851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4500" b="1">
                <a:solidFill>
                  <a:srgbClr val="223F81"/>
                </a:solidFill>
                <a:latin typeface="Raleway"/>
                <a:ea typeface="Raleway"/>
                <a:cs typeface="Raleway"/>
                <a:sym typeface="Raleway"/>
              </a:rPr>
              <a:t>THANK YOU!</a:t>
            </a:r>
            <a:endParaRPr sz="4500" b="1" i="0" u="none" strike="noStrike" cap="none">
              <a:solidFill>
                <a:srgbClr val="223F81"/>
              </a:solidFill>
              <a:latin typeface="Raleway"/>
              <a:ea typeface="Raleway"/>
              <a:cs typeface="Raleway"/>
              <a:sym typeface="Raleway"/>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grpSp>
        <p:nvGrpSpPr>
          <p:cNvPr id="143" name="Google Shape;143;p70"/>
          <p:cNvGrpSpPr/>
          <p:nvPr/>
        </p:nvGrpSpPr>
        <p:grpSpPr>
          <a:xfrm>
            <a:off x="3837339" y="1511712"/>
            <a:ext cx="8079477" cy="4520368"/>
            <a:chOff x="3289259" y="1865250"/>
            <a:chExt cx="12119216" cy="6780552"/>
          </a:xfrm>
        </p:grpSpPr>
        <p:grpSp>
          <p:nvGrpSpPr>
            <p:cNvPr id="144" name="Google Shape;144;p70"/>
            <p:cNvGrpSpPr/>
            <p:nvPr/>
          </p:nvGrpSpPr>
          <p:grpSpPr>
            <a:xfrm>
              <a:off x="7516898" y="1916002"/>
              <a:ext cx="3839037" cy="2017664"/>
              <a:chOff x="-2190018" y="1606585"/>
              <a:chExt cx="2559358" cy="1345109"/>
            </a:xfrm>
          </p:grpSpPr>
          <p:sp>
            <p:nvSpPr>
              <p:cNvPr id="145" name="Google Shape;145;p70"/>
              <p:cNvSpPr/>
              <p:nvPr/>
            </p:nvSpPr>
            <p:spPr>
              <a:xfrm>
                <a:off x="-2190018" y="1606585"/>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#6</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INDONESIA</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46" name="Google Shape;146;p70"/>
              <p:cNvSpPr/>
              <p:nvPr/>
            </p:nvSpPr>
            <p:spPr>
              <a:xfrm>
                <a:off x="-2050211" y="2611762"/>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WORLD UNIVERSITY RANKINGS 202</a:t>
                </a:r>
                <a:r>
                  <a:rPr lang="en-US" sz="800" b="1">
                    <a:solidFill>
                      <a:schemeClr val="dk1"/>
                    </a:solidFill>
                    <a:latin typeface="Lato"/>
                    <a:ea typeface="Lato"/>
                    <a:cs typeface="Lato"/>
                    <a:sym typeface="Lato"/>
                  </a:rPr>
                  <a:t>5</a:t>
                </a:r>
                <a:endParaRPr sz="1800" b="0" i="0" u="none" strike="noStrike" cap="none">
                  <a:solidFill>
                    <a:srgbClr val="000000"/>
                  </a:solidFill>
                  <a:latin typeface="Arial"/>
                  <a:ea typeface="Arial"/>
                  <a:cs typeface="Arial"/>
                  <a:sym typeface="Arial"/>
                </a:endParaRPr>
              </a:p>
            </p:txBody>
          </p:sp>
        </p:grpSp>
        <p:grpSp>
          <p:nvGrpSpPr>
            <p:cNvPr id="147" name="Google Shape;147;p70"/>
            <p:cNvGrpSpPr/>
            <p:nvPr/>
          </p:nvGrpSpPr>
          <p:grpSpPr>
            <a:xfrm>
              <a:off x="3289259" y="1940817"/>
              <a:ext cx="3839037" cy="2017664"/>
              <a:chOff x="-2216851" y="1623128"/>
              <a:chExt cx="2559358" cy="1345109"/>
            </a:xfrm>
          </p:grpSpPr>
          <p:sp>
            <p:nvSpPr>
              <p:cNvPr id="148" name="Google Shape;148;p70"/>
              <p:cNvSpPr/>
              <p:nvPr/>
            </p:nvSpPr>
            <p:spPr>
              <a:xfrm>
                <a:off x="-2216851" y="1623128"/>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Raleway"/>
                    <a:ea typeface="Raleway"/>
                    <a:cs typeface="Raleway"/>
                    <a:sym typeface="Raleway"/>
                  </a:rPr>
                  <a:t>RANK</a:t>
                </a:r>
                <a:endParaRPr sz="1800" b="1" i="0" u="none" strike="noStrike" cap="none">
                  <a:solidFill>
                    <a:schemeClr val="lt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Raleway"/>
                    <a:ea typeface="Raleway"/>
                    <a:cs typeface="Raleway"/>
                    <a:sym typeface="Raleway"/>
                  </a:rPr>
                  <a:t>#128</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Raleway"/>
                    <a:ea typeface="Raleway"/>
                    <a:cs typeface="Raleway"/>
                    <a:sym typeface="Raleway"/>
                  </a:rPr>
                  <a:t>ASIA</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Raleway"/>
                  <a:ea typeface="Raleway"/>
                  <a:cs typeface="Raleway"/>
                  <a:sym typeface="Raleway"/>
                </a:endParaRPr>
              </a:p>
            </p:txBody>
          </p:sp>
          <p:sp>
            <p:nvSpPr>
              <p:cNvPr id="149" name="Google Shape;149;p70"/>
              <p:cNvSpPr/>
              <p:nvPr/>
            </p:nvSpPr>
            <p:spPr>
              <a:xfrm>
                <a:off x="-2041792" y="2609878"/>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ASIA UNIVERSITY RANKINGS 2024</a:t>
                </a:r>
                <a:endParaRPr sz="1800" b="0" i="0" u="none" strike="noStrike" cap="none">
                  <a:solidFill>
                    <a:srgbClr val="000000"/>
                  </a:solidFill>
                  <a:latin typeface="Arial"/>
                  <a:ea typeface="Arial"/>
                  <a:cs typeface="Arial"/>
                  <a:sym typeface="Arial"/>
                </a:endParaRPr>
              </a:p>
            </p:txBody>
          </p:sp>
        </p:grpSp>
        <p:grpSp>
          <p:nvGrpSpPr>
            <p:cNvPr id="150" name="Google Shape;150;p70"/>
            <p:cNvGrpSpPr/>
            <p:nvPr/>
          </p:nvGrpSpPr>
          <p:grpSpPr>
            <a:xfrm>
              <a:off x="11565646" y="1865250"/>
              <a:ext cx="3839037" cy="2017664"/>
              <a:chOff x="6075846" y="37727"/>
              <a:chExt cx="2559358" cy="1345109"/>
            </a:xfrm>
          </p:grpSpPr>
          <p:sp>
            <p:nvSpPr>
              <p:cNvPr id="151" name="Google Shape;151;p70"/>
              <p:cNvSpPr/>
              <p:nvPr/>
            </p:nvSpPr>
            <p:spPr>
              <a:xfrm>
                <a:off x="6075846" y="37727"/>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#=3</a:t>
                </a:r>
                <a:r>
                  <a:rPr lang="en-US" sz="2800" b="1">
                    <a:solidFill>
                      <a:schemeClr val="lt1"/>
                    </a:solidFill>
                    <a:latin typeface="Lato"/>
                    <a:ea typeface="Lato"/>
                    <a:cs typeface="Lato"/>
                    <a:sym typeface="Lato"/>
                  </a:rPr>
                  <a:t>78</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ato"/>
                    <a:ea typeface="Lato"/>
                    <a:cs typeface="Lato"/>
                    <a:sym typeface="Lato"/>
                  </a:rPr>
                  <a:t>ENGINEERING &amp; TECHNOLOGY</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52" name="Google Shape;152;p70"/>
              <p:cNvSpPr/>
              <p:nvPr/>
            </p:nvSpPr>
            <p:spPr>
              <a:xfrm>
                <a:off x="6215653" y="1042905"/>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WUR BY SUBJECT 202</a:t>
                </a:r>
                <a:r>
                  <a:rPr lang="en-US" sz="800" b="1">
                    <a:solidFill>
                      <a:schemeClr val="dk1"/>
                    </a:solidFill>
                    <a:latin typeface="Lato"/>
                    <a:ea typeface="Lato"/>
                    <a:cs typeface="Lato"/>
                    <a:sym typeface="Lato"/>
                  </a:rPr>
                  <a:t>4</a:t>
                </a:r>
                <a:r>
                  <a:rPr lang="en-US" sz="800" b="1" i="0" u="none" strike="noStrike" cap="none">
                    <a:solidFill>
                      <a:schemeClr val="dk1"/>
                    </a:solidFill>
                    <a:latin typeface="Lato"/>
                    <a:ea typeface="Lato"/>
                    <a:cs typeface="Lato"/>
                    <a:sym typeface="Lato"/>
                  </a:rPr>
                  <a:t> (BROAD)</a:t>
                </a:r>
                <a:endParaRPr sz="1800" b="0" i="0" u="none" strike="noStrike" cap="none">
                  <a:solidFill>
                    <a:srgbClr val="000000"/>
                  </a:solidFill>
                  <a:latin typeface="Arial"/>
                  <a:ea typeface="Arial"/>
                  <a:cs typeface="Arial"/>
                  <a:sym typeface="Arial"/>
                </a:endParaRPr>
              </a:p>
            </p:txBody>
          </p:sp>
        </p:grpSp>
        <p:grpSp>
          <p:nvGrpSpPr>
            <p:cNvPr id="153" name="Google Shape;153;p70"/>
            <p:cNvGrpSpPr/>
            <p:nvPr/>
          </p:nvGrpSpPr>
          <p:grpSpPr>
            <a:xfrm>
              <a:off x="3289326" y="6628001"/>
              <a:ext cx="3838950" cy="2017801"/>
              <a:chOff x="-2265189" y="1677871"/>
              <a:chExt cx="2559300" cy="1345200"/>
            </a:xfrm>
          </p:grpSpPr>
          <p:sp>
            <p:nvSpPr>
              <p:cNvPr id="154" name="Google Shape;154;p70"/>
              <p:cNvSpPr/>
              <p:nvPr/>
            </p:nvSpPr>
            <p:spPr>
              <a:xfrm>
                <a:off x="-2265189" y="1677871"/>
                <a:ext cx="2559300" cy="1345200"/>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a:t>
                </a:r>
                <a:r>
                  <a:rPr lang="en-US" sz="2800" b="1">
                    <a:solidFill>
                      <a:schemeClr val="lt1"/>
                    </a:solidFill>
                    <a:latin typeface="Lato"/>
                    <a:ea typeface="Lato"/>
                    <a:cs typeface="Lato"/>
                    <a:sym typeface="Lato"/>
                  </a:rPr>
                  <a:t>3</a:t>
                </a:r>
                <a:r>
                  <a:rPr lang="en-US" sz="2800" b="1" i="0" u="none" strike="noStrike" cap="none">
                    <a:solidFill>
                      <a:schemeClr val="lt1"/>
                    </a:solidFill>
                    <a:latin typeface="Lato"/>
                    <a:ea typeface="Lato"/>
                    <a:cs typeface="Lato"/>
                    <a:sym typeface="Lato"/>
                  </a:rPr>
                  <a:t>51-</a:t>
                </a:r>
                <a:r>
                  <a:rPr lang="en-US" sz="2800" b="1">
                    <a:solidFill>
                      <a:schemeClr val="lt1"/>
                    </a:solidFill>
                    <a:latin typeface="Lato"/>
                    <a:ea typeface="Lato"/>
                    <a:cs typeface="Lato"/>
                    <a:sym typeface="Lato"/>
                  </a:rPr>
                  <a:t>4</a:t>
                </a:r>
                <a:r>
                  <a:rPr lang="en-US" sz="2800" b="1" i="0" u="none" strike="noStrike" cap="none">
                    <a:solidFill>
                      <a:schemeClr val="lt1"/>
                    </a:solidFill>
                    <a:latin typeface="Lato"/>
                    <a:ea typeface="Lato"/>
                    <a:cs typeface="Lato"/>
                    <a:sym typeface="Lato"/>
                  </a:rPr>
                  <a:t>00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US" sz="933" b="1" i="0" u="none" strike="noStrike" cap="none">
                    <a:solidFill>
                      <a:schemeClr val="lt1"/>
                    </a:solidFill>
                    <a:latin typeface="Lato"/>
                    <a:ea typeface="Lato"/>
                    <a:cs typeface="Lato"/>
                    <a:sym typeface="Lato"/>
                  </a:rPr>
                  <a:t>ELECTRICAL &amp; ELECTRONIC</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55" name="Google Shape;155;p70"/>
              <p:cNvSpPr/>
              <p:nvPr/>
            </p:nvSpPr>
            <p:spPr>
              <a:xfrm>
                <a:off x="-2125382" y="2683048"/>
                <a:ext cx="2279700" cy="238200"/>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WUR BY SUBJECT 202</a:t>
                </a:r>
                <a:r>
                  <a:rPr lang="en-US" sz="800" b="1">
                    <a:solidFill>
                      <a:schemeClr val="dk1"/>
                    </a:solidFill>
                    <a:latin typeface="Lato"/>
                    <a:ea typeface="Lato"/>
                    <a:cs typeface="Lato"/>
                    <a:sym typeface="Lato"/>
                  </a:rPr>
                  <a:t>4</a:t>
                </a:r>
                <a:r>
                  <a:rPr lang="en-US" sz="800" b="1" i="0" u="none" strike="noStrike" cap="none">
                    <a:solidFill>
                      <a:schemeClr val="dk1"/>
                    </a:solidFill>
                    <a:latin typeface="Lato"/>
                    <a:ea typeface="Lato"/>
                    <a:cs typeface="Lato"/>
                    <a:sym typeface="Lato"/>
                  </a:rPr>
                  <a:t> (SPECIFIC)</a:t>
                </a:r>
                <a:endParaRPr sz="1800" b="0" i="0" u="none" strike="noStrike" cap="none">
                  <a:solidFill>
                    <a:srgbClr val="000000"/>
                  </a:solidFill>
                  <a:latin typeface="Arial"/>
                  <a:ea typeface="Arial"/>
                  <a:cs typeface="Arial"/>
                  <a:sym typeface="Arial"/>
                </a:endParaRPr>
              </a:p>
            </p:txBody>
          </p:sp>
        </p:grpSp>
        <p:grpSp>
          <p:nvGrpSpPr>
            <p:cNvPr id="156" name="Google Shape;156;p70"/>
            <p:cNvGrpSpPr/>
            <p:nvPr/>
          </p:nvGrpSpPr>
          <p:grpSpPr>
            <a:xfrm>
              <a:off x="11569438" y="4277125"/>
              <a:ext cx="3839037" cy="2017664"/>
              <a:chOff x="6046478" y="110621"/>
              <a:chExt cx="2559358" cy="1345109"/>
            </a:xfrm>
          </p:grpSpPr>
          <p:sp>
            <p:nvSpPr>
              <p:cNvPr id="157" name="Google Shape;157;p70"/>
              <p:cNvSpPr/>
              <p:nvPr/>
            </p:nvSpPr>
            <p:spPr>
              <a:xfrm>
                <a:off x="6046478" y="110621"/>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a:t>
                </a:r>
                <a:r>
                  <a:rPr lang="en-US" sz="2800" b="1">
                    <a:solidFill>
                      <a:schemeClr val="lt1"/>
                    </a:solidFill>
                    <a:latin typeface="Lato"/>
                    <a:ea typeface="Lato"/>
                    <a:cs typeface="Lato"/>
                    <a:sym typeface="Lato"/>
                  </a:rPr>
                  <a:t>4</a:t>
                </a:r>
                <a:r>
                  <a:rPr lang="en-US" sz="2800" b="1" i="0" u="none" strike="noStrike" cap="none">
                    <a:solidFill>
                      <a:schemeClr val="lt1"/>
                    </a:solidFill>
                    <a:latin typeface="Lato"/>
                    <a:ea typeface="Lato"/>
                    <a:cs typeface="Lato"/>
                    <a:sym typeface="Lato"/>
                  </a:rPr>
                  <a:t>51-</a:t>
                </a:r>
                <a:r>
                  <a:rPr lang="en-US" sz="2800" b="1">
                    <a:solidFill>
                      <a:schemeClr val="lt1"/>
                    </a:solidFill>
                    <a:latin typeface="Lato"/>
                    <a:ea typeface="Lato"/>
                    <a:cs typeface="Lato"/>
                    <a:sym typeface="Lato"/>
                  </a:rPr>
                  <a:t>5</a:t>
                </a:r>
                <a:r>
                  <a:rPr lang="en-US" sz="2800" b="1" i="0" u="none" strike="noStrike" cap="none">
                    <a:solidFill>
                      <a:schemeClr val="lt1"/>
                    </a:solidFill>
                    <a:latin typeface="Lato"/>
                    <a:ea typeface="Lato"/>
                    <a:cs typeface="Lato"/>
                    <a:sym typeface="Lato"/>
                  </a:rPr>
                  <a:t>00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COMPUTER SCIENCE &amp;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INFORMATION SYSTEMS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58" name="Google Shape;158;p70"/>
              <p:cNvSpPr/>
              <p:nvPr/>
            </p:nvSpPr>
            <p:spPr>
              <a:xfrm>
                <a:off x="6186285" y="1115799"/>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WUR BY SUBJECT 202</a:t>
                </a:r>
                <a:r>
                  <a:rPr lang="en-US" sz="800" b="1">
                    <a:solidFill>
                      <a:schemeClr val="dk1"/>
                    </a:solidFill>
                    <a:latin typeface="Lato"/>
                    <a:ea typeface="Lato"/>
                    <a:cs typeface="Lato"/>
                    <a:sym typeface="Lato"/>
                  </a:rPr>
                  <a:t>4</a:t>
                </a:r>
                <a:r>
                  <a:rPr lang="en-US" sz="800" b="1" i="0" u="none" strike="noStrike" cap="none">
                    <a:solidFill>
                      <a:schemeClr val="dk1"/>
                    </a:solidFill>
                    <a:latin typeface="Lato"/>
                    <a:ea typeface="Lato"/>
                    <a:cs typeface="Lato"/>
                    <a:sym typeface="Lato"/>
                  </a:rPr>
                  <a:t> (SPECIFIC)</a:t>
                </a:r>
                <a:endParaRPr sz="1800" b="0" i="0" u="none" strike="noStrike" cap="none">
                  <a:solidFill>
                    <a:srgbClr val="000000"/>
                  </a:solidFill>
                  <a:latin typeface="Arial"/>
                  <a:ea typeface="Arial"/>
                  <a:cs typeface="Arial"/>
                  <a:sym typeface="Arial"/>
                </a:endParaRPr>
              </a:p>
            </p:txBody>
          </p:sp>
        </p:grpSp>
        <p:grpSp>
          <p:nvGrpSpPr>
            <p:cNvPr id="159" name="Google Shape;159;p70"/>
            <p:cNvGrpSpPr/>
            <p:nvPr/>
          </p:nvGrpSpPr>
          <p:grpSpPr>
            <a:xfrm>
              <a:off x="7516898" y="4280179"/>
              <a:ext cx="3838950" cy="2017801"/>
              <a:chOff x="-2114077" y="1690608"/>
              <a:chExt cx="2559300" cy="1345200"/>
            </a:xfrm>
          </p:grpSpPr>
          <p:sp>
            <p:nvSpPr>
              <p:cNvPr id="160" name="Google Shape;160;p70"/>
              <p:cNvSpPr/>
              <p:nvPr/>
            </p:nvSpPr>
            <p:spPr>
              <a:xfrm>
                <a:off x="-2114077" y="1690608"/>
                <a:ext cx="2559300" cy="1345200"/>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#351-400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MECHANICAL, AERONAUTICAL &amp; MANUFACTURING</a:t>
                </a:r>
                <a:endParaRPr sz="900" b="1" i="0" u="none" strike="noStrike" cap="none">
                  <a:solidFill>
                    <a:schemeClr val="lt1"/>
                  </a:solidFill>
                  <a:latin typeface="Lato"/>
                  <a:ea typeface="Lato"/>
                  <a:cs typeface="Lato"/>
                  <a:sym typeface="Lato"/>
                </a:endParaRPr>
              </a:p>
            </p:txBody>
          </p:sp>
          <p:sp>
            <p:nvSpPr>
              <p:cNvPr id="161" name="Google Shape;161;p70"/>
              <p:cNvSpPr/>
              <p:nvPr/>
            </p:nvSpPr>
            <p:spPr>
              <a:xfrm>
                <a:off x="-1974270" y="2695784"/>
                <a:ext cx="2279700" cy="238200"/>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WUR BY SUBJECT 202</a:t>
                </a:r>
                <a:r>
                  <a:rPr lang="en-US" sz="800" b="1">
                    <a:solidFill>
                      <a:schemeClr val="dk1"/>
                    </a:solidFill>
                    <a:latin typeface="Lato"/>
                    <a:ea typeface="Lato"/>
                    <a:cs typeface="Lato"/>
                    <a:sym typeface="Lato"/>
                  </a:rPr>
                  <a:t>4</a:t>
                </a:r>
                <a:r>
                  <a:rPr lang="en-US" sz="800" b="1" i="0" u="none" strike="noStrike" cap="none">
                    <a:solidFill>
                      <a:schemeClr val="dk1"/>
                    </a:solidFill>
                    <a:latin typeface="Lato"/>
                    <a:ea typeface="Lato"/>
                    <a:cs typeface="Lato"/>
                    <a:sym typeface="Lato"/>
                  </a:rPr>
                  <a:t> (SPECIFIC)</a:t>
                </a:r>
                <a:endParaRPr sz="1800" b="0" i="0" u="none" strike="noStrike" cap="none">
                  <a:solidFill>
                    <a:srgbClr val="000000"/>
                  </a:solidFill>
                  <a:latin typeface="Arial"/>
                  <a:ea typeface="Arial"/>
                  <a:cs typeface="Arial"/>
                  <a:sym typeface="Arial"/>
                </a:endParaRPr>
              </a:p>
            </p:txBody>
          </p:sp>
        </p:grpSp>
        <p:grpSp>
          <p:nvGrpSpPr>
            <p:cNvPr id="162" name="Google Shape;162;p70"/>
            <p:cNvGrpSpPr/>
            <p:nvPr/>
          </p:nvGrpSpPr>
          <p:grpSpPr>
            <a:xfrm>
              <a:off x="3289259" y="4336068"/>
              <a:ext cx="3839037" cy="2017664"/>
              <a:chOff x="-2233338" y="1684940"/>
              <a:chExt cx="2559358" cy="1345109"/>
            </a:xfrm>
          </p:grpSpPr>
          <p:sp>
            <p:nvSpPr>
              <p:cNvPr id="163" name="Google Shape;163;p70"/>
              <p:cNvSpPr/>
              <p:nvPr/>
            </p:nvSpPr>
            <p:spPr>
              <a:xfrm>
                <a:off x="-2233338" y="1684940"/>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#3</a:t>
                </a:r>
                <a:r>
                  <a:rPr lang="en-US" sz="2800" b="1">
                    <a:solidFill>
                      <a:schemeClr val="lt1"/>
                    </a:solidFill>
                    <a:latin typeface="Lato"/>
                    <a:ea typeface="Lato"/>
                    <a:cs typeface="Lato"/>
                    <a:sym typeface="Lato"/>
                  </a:rPr>
                  <a:t>5</a:t>
                </a:r>
                <a:r>
                  <a:rPr lang="en-US" sz="2800" b="1" i="0" u="none" strike="noStrike" cap="none">
                    <a:solidFill>
                      <a:schemeClr val="lt1"/>
                    </a:solidFill>
                    <a:latin typeface="Lato"/>
                    <a:ea typeface="Lato"/>
                    <a:cs typeface="Lato"/>
                    <a:sym typeface="Lato"/>
                  </a:rPr>
                  <a:t>1-</a:t>
                </a:r>
                <a:r>
                  <a:rPr lang="en-US" sz="2800" b="1">
                    <a:solidFill>
                      <a:schemeClr val="lt1"/>
                    </a:solidFill>
                    <a:latin typeface="Lato"/>
                    <a:ea typeface="Lato"/>
                    <a:cs typeface="Lato"/>
                    <a:sym typeface="Lato"/>
                  </a:rPr>
                  <a:t>40</a:t>
                </a:r>
                <a:r>
                  <a:rPr lang="en-US" sz="2800" b="1" i="0" u="none" strike="noStrike" cap="none">
                    <a:solidFill>
                      <a:schemeClr val="lt1"/>
                    </a:solidFill>
                    <a:latin typeface="Lato"/>
                    <a:ea typeface="Lato"/>
                    <a:cs typeface="Lato"/>
                    <a:sym typeface="Lato"/>
                  </a:rPr>
                  <a:t>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ato"/>
                    <a:ea typeface="Lato"/>
                    <a:cs typeface="Lato"/>
                    <a:sym typeface="Lato"/>
                  </a:rPr>
                  <a:t>CHEMICAL ENGINEERING</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64" name="Google Shape;164;p70"/>
              <p:cNvSpPr/>
              <p:nvPr/>
            </p:nvSpPr>
            <p:spPr>
              <a:xfrm>
                <a:off x="-2093531" y="2690117"/>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WUR BY SUBJECT 202</a:t>
                </a:r>
                <a:r>
                  <a:rPr lang="en-US" sz="800" b="1">
                    <a:solidFill>
                      <a:schemeClr val="dk1"/>
                    </a:solidFill>
                    <a:latin typeface="Lato"/>
                    <a:ea typeface="Lato"/>
                    <a:cs typeface="Lato"/>
                    <a:sym typeface="Lato"/>
                  </a:rPr>
                  <a:t>4 </a:t>
                </a:r>
                <a:r>
                  <a:rPr lang="en-US" sz="800" b="1" i="0" u="none" strike="noStrike" cap="none">
                    <a:solidFill>
                      <a:schemeClr val="dk1"/>
                    </a:solidFill>
                    <a:latin typeface="Lato"/>
                    <a:ea typeface="Lato"/>
                    <a:cs typeface="Lato"/>
                    <a:sym typeface="Lato"/>
                  </a:rPr>
                  <a:t>(SPECIFIC)</a:t>
                </a:r>
                <a:endParaRPr sz="1800" b="0" i="0" u="none" strike="noStrike" cap="none">
                  <a:solidFill>
                    <a:srgbClr val="000000"/>
                  </a:solidFill>
                  <a:latin typeface="Arial"/>
                  <a:ea typeface="Arial"/>
                  <a:cs typeface="Arial"/>
                  <a:sym typeface="Arial"/>
                </a:endParaRPr>
              </a:p>
            </p:txBody>
          </p:sp>
        </p:grpSp>
      </p:grpSp>
      <p:pic>
        <p:nvPicPr>
          <p:cNvPr id="165" name="Google Shape;165;p70" descr="QS Rankings Summit – EduData Summit 2021"/>
          <p:cNvPicPr preferRelativeResize="0"/>
          <p:nvPr/>
        </p:nvPicPr>
        <p:blipFill rotWithShape="1">
          <a:blip r:embed="rId4">
            <a:alphaModFix/>
          </a:blip>
          <a:srcRect t="16906" b="17804"/>
          <a:stretch/>
        </p:blipFill>
        <p:spPr>
          <a:xfrm>
            <a:off x="548588" y="1511712"/>
            <a:ext cx="2946901" cy="905496"/>
          </a:xfrm>
          <a:prstGeom prst="rect">
            <a:avLst/>
          </a:prstGeom>
          <a:noFill/>
          <a:ln>
            <a:noFill/>
          </a:ln>
        </p:spPr>
      </p:pic>
      <p:sp>
        <p:nvSpPr>
          <p:cNvPr id="166" name="Google Shape;166;p70"/>
          <p:cNvSpPr/>
          <p:nvPr/>
        </p:nvSpPr>
        <p:spPr>
          <a:xfrm>
            <a:off x="565800" y="2479719"/>
            <a:ext cx="2864190" cy="510778"/>
          </a:xfrm>
          <a:prstGeom prst="round2DiagRect">
            <a:avLst>
              <a:gd name="adj1" fmla="val 16667"/>
              <a:gd name="adj2" fmla="val 0"/>
            </a:avLst>
          </a:prstGeom>
          <a:solidFill>
            <a:srgbClr val="FCBB1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chemeClr val="dk1"/>
                </a:solidFill>
                <a:latin typeface="Raleway"/>
                <a:ea typeface="Raleway"/>
                <a:cs typeface="Raleway"/>
                <a:sym typeface="Raleway"/>
              </a:rPr>
              <a:t>#585</a:t>
            </a:r>
            <a:endParaRPr sz="2400" b="1" i="0" u="none" strike="noStrike" cap="none">
              <a:solidFill>
                <a:schemeClr val="dk1"/>
              </a:solidFill>
              <a:latin typeface="Raleway"/>
              <a:ea typeface="Raleway"/>
              <a:cs typeface="Raleway"/>
              <a:sym typeface="Raleway"/>
            </a:endParaRPr>
          </a:p>
        </p:txBody>
      </p:sp>
      <p:sp>
        <p:nvSpPr>
          <p:cNvPr id="167" name="Google Shape;167;p70"/>
          <p:cNvSpPr txBox="1"/>
          <p:nvPr/>
        </p:nvSpPr>
        <p:spPr>
          <a:xfrm>
            <a:off x="786253" y="3121223"/>
            <a:ext cx="24232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Raleway"/>
                <a:ea typeface="Raleway"/>
                <a:cs typeface="Raleway"/>
                <a:sym typeface="Raleway"/>
              </a:rPr>
              <a:t>World Rank 202</a:t>
            </a:r>
            <a:r>
              <a:rPr lang="en-US" sz="2000" b="1">
                <a:latin typeface="Raleway"/>
                <a:ea typeface="Raleway"/>
                <a:cs typeface="Raleway"/>
                <a:sym typeface="Raleway"/>
              </a:rPr>
              <a:t>5</a:t>
            </a:r>
            <a:endParaRPr sz="2000" b="1" i="0" u="none" strike="noStrike" cap="none">
              <a:solidFill>
                <a:srgbClr val="000000"/>
              </a:solidFill>
              <a:latin typeface="Raleway"/>
              <a:ea typeface="Raleway"/>
              <a:cs typeface="Raleway"/>
              <a:sym typeface="Raleway"/>
            </a:endParaRPr>
          </a:p>
        </p:txBody>
      </p:sp>
      <p:sp>
        <p:nvSpPr>
          <p:cNvPr id="168" name="Google Shape;168;p70"/>
          <p:cNvSpPr txBox="1"/>
          <p:nvPr/>
        </p:nvSpPr>
        <p:spPr>
          <a:xfrm>
            <a:off x="408781" y="510924"/>
            <a:ext cx="11374438"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23F81"/>
                </a:solidFill>
                <a:latin typeface="Raleway"/>
                <a:ea typeface="Raleway"/>
                <a:cs typeface="Raleway"/>
                <a:sym typeface="Raleway"/>
              </a:rPr>
              <a:t>ITS’ RANKINGS</a:t>
            </a:r>
            <a:endParaRPr sz="3200" b="1" i="0" u="none" strike="noStrike" cap="none">
              <a:solidFill>
                <a:srgbClr val="223F81"/>
              </a:solidFill>
              <a:latin typeface="Raleway"/>
              <a:ea typeface="Raleway"/>
              <a:cs typeface="Raleway"/>
              <a:sym typeface="Raleway"/>
            </a:endParaRPr>
          </a:p>
        </p:txBody>
      </p:sp>
      <p:grpSp>
        <p:nvGrpSpPr>
          <p:cNvPr id="169" name="Google Shape;169;p70"/>
          <p:cNvGrpSpPr/>
          <p:nvPr/>
        </p:nvGrpSpPr>
        <p:grpSpPr>
          <a:xfrm>
            <a:off x="6659121" y="4696047"/>
            <a:ext cx="2559300" cy="1345200"/>
            <a:chOff x="-2052689" y="3035808"/>
            <a:chExt cx="2559300" cy="1345200"/>
          </a:xfrm>
        </p:grpSpPr>
        <p:sp>
          <p:nvSpPr>
            <p:cNvPr id="170" name="Google Shape;170;p70"/>
            <p:cNvSpPr/>
            <p:nvPr/>
          </p:nvSpPr>
          <p:spPr>
            <a:xfrm>
              <a:off x="-2052689" y="3035808"/>
              <a:ext cx="2559300" cy="1345200"/>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Lato"/>
                  <a:ea typeface="Lato"/>
                  <a:cs typeface="Lato"/>
                  <a:sym typeface="Lato"/>
                </a:rPr>
                <a:t>#</a:t>
              </a:r>
              <a:r>
                <a:rPr lang="en-US" sz="2800" b="1">
                  <a:solidFill>
                    <a:schemeClr val="lt1"/>
                  </a:solidFill>
                  <a:latin typeface="Lato"/>
                  <a:ea typeface="Lato"/>
                  <a:cs typeface="Lato"/>
                  <a:sym typeface="Lato"/>
                </a:rPr>
                <a:t>586</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b="1">
                  <a:solidFill>
                    <a:schemeClr val="lt1"/>
                  </a:solidFill>
                  <a:latin typeface="Lato"/>
                  <a:ea typeface="Lato"/>
                  <a:cs typeface="Lato"/>
                  <a:sym typeface="Lato"/>
                </a:rPr>
                <a:t>WORLD</a:t>
              </a:r>
              <a:endParaRPr sz="1500" b="1" i="0" u="none" strike="noStrike" cap="none">
                <a:solidFill>
                  <a:schemeClr val="lt1"/>
                </a:solidFill>
                <a:latin typeface="Lato"/>
                <a:ea typeface="Lato"/>
                <a:cs typeface="Lato"/>
                <a:sym typeface="Lato"/>
              </a:endParaRPr>
            </a:p>
          </p:txBody>
        </p:sp>
        <p:sp>
          <p:nvSpPr>
            <p:cNvPr id="171" name="Google Shape;171;p70"/>
            <p:cNvSpPr/>
            <p:nvPr/>
          </p:nvSpPr>
          <p:spPr>
            <a:xfrm>
              <a:off x="-1912882" y="4040984"/>
              <a:ext cx="2279700" cy="238200"/>
            </a:xfrm>
            <a:prstGeom prst="roundRect">
              <a:avLst>
                <a:gd name="adj" fmla="val 16667"/>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ato"/>
                  <a:ea typeface="Lato"/>
                  <a:cs typeface="Lato"/>
                  <a:sym typeface="Lato"/>
                </a:rPr>
                <a:t>QS </a:t>
              </a:r>
              <a:r>
                <a:rPr lang="en-US" sz="800" b="1">
                  <a:solidFill>
                    <a:schemeClr val="dk1"/>
                  </a:solidFill>
                  <a:latin typeface="Lato"/>
                  <a:ea typeface="Lato"/>
                  <a:cs typeface="Lato"/>
                  <a:sym typeface="Lato"/>
                </a:rPr>
                <a:t>WUR SUSTAINABILITY 2024</a:t>
              </a:r>
              <a:endParaRPr sz="1800" b="0" i="0" u="none" strike="noStrike" cap="none">
                <a:solidFill>
                  <a:srgbClr val="000000"/>
                </a:solidFill>
                <a:latin typeface="Arial"/>
                <a:ea typeface="Arial"/>
                <a:cs typeface="Arial"/>
                <a:sym typeface="Arial"/>
              </a:endParaRPr>
            </a:p>
          </p:txBody>
        </p:sp>
      </p:gr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71"/>
          <p:cNvSpPr txBox="1"/>
          <p:nvPr/>
        </p:nvSpPr>
        <p:spPr>
          <a:xfrm>
            <a:off x="408781" y="510924"/>
            <a:ext cx="11374438"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23F81"/>
                </a:solidFill>
                <a:latin typeface="Raleway"/>
                <a:ea typeface="Raleway"/>
                <a:cs typeface="Raleway"/>
                <a:sym typeface="Raleway"/>
              </a:rPr>
              <a:t>ITS’ RANKINGS</a:t>
            </a:r>
            <a:endParaRPr sz="3200" b="1" i="0" u="none" strike="noStrike" cap="none">
              <a:solidFill>
                <a:srgbClr val="223F81"/>
              </a:solidFill>
              <a:latin typeface="Raleway"/>
              <a:ea typeface="Raleway"/>
              <a:cs typeface="Raleway"/>
              <a:sym typeface="Raleway"/>
            </a:endParaRPr>
          </a:p>
        </p:txBody>
      </p:sp>
      <p:grpSp>
        <p:nvGrpSpPr>
          <p:cNvPr id="177" name="Google Shape;177;p71"/>
          <p:cNvGrpSpPr/>
          <p:nvPr/>
        </p:nvGrpSpPr>
        <p:grpSpPr>
          <a:xfrm>
            <a:off x="3768811" y="1485653"/>
            <a:ext cx="8014408" cy="4352892"/>
            <a:chOff x="3197795" y="2011848"/>
            <a:chExt cx="12232705" cy="6643990"/>
          </a:xfrm>
        </p:grpSpPr>
        <p:grpSp>
          <p:nvGrpSpPr>
            <p:cNvPr id="178" name="Google Shape;178;p71"/>
            <p:cNvGrpSpPr/>
            <p:nvPr/>
          </p:nvGrpSpPr>
          <p:grpSpPr>
            <a:xfrm>
              <a:off x="11591463" y="2011848"/>
              <a:ext cx="3839037" cy="2017664"/>
              <a:chOff x="526359" y="1677871"/>
              <a:chExt cx="2559358" cy="1345109"/>
            </a:xfrm>
          </p:grpSpPr>
          <p:sp>
            <p:nvSpPr>
              <p:cNvPr id="179" name="Google Shape;179;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Group #2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INDONESIA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80" name="Google Shape;180;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WORLD UNIVERSITY RANKINGS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81" name="Google Shape;181;p71"/>
            <p:cNvGrpSpPr/>
            <p:nvPr/>
          </p:nvGrpSpPr>
          <p:grpSpPr>
            <a:xfrm>
              <a:off x="7404074" y="2011849"/>
              <a:ext cx="3839037" cy="2017664"/>
              <a:chOff x="526359" y="1677871"/>
              <a:chExt cx="2559358" cy="1345109"/>
            </a:xfrm>
          </p:grpSpPr>
          <p:sp>
            <p:nvSpPr>
              <p:cNvPr id="182" name="Google Shape;182;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#501-600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ASIA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83" name="Google Shape;183;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ASIA UNIVERSITY RANKINGS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84" name="Google Shape;184;p71"/>
            <p:cNvGrpSpPr/>
            <p:nvPr/>
          </p:nvGrpSpPr>
          <p:grpSpPr>
            <a:xfrm>
              <a:off x="3216684" y="4306979"/>
              <a:ext cx="3839037" cy="2017664"/>
              <a:chOff x="526359" y="1677871"/>
              <a:chExt cx="2559358" cy="1345109"/>
            </a:xfrm>
          </p:grpSpPr>
          <p:sp>
            <p:nvSpPr>
              <p:cNvPr id="185" name="Google Shape;185;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#801-1000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Lato"/>
                    <a:ea typeface="Lato"/>
                    <a:cs typeface="Lato"/>
                    <a:sym typeface="Lato"/>
                  </a:rPr>
                  <a:t>COMPUTER SCIENCE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86" name="Google Shape;186;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WUR BY SUBJECT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87" name="Google Shape;187;p71"/>
            <p:cNvGrpSpPr/>
            <p:nvPr/>
          </p:nvGrpSpPr>
          <p:grpSpPr>
            <a:xfrm>
              <a:off x="7404074" y="6638174"/>
              <a:ext cx="3839037" cy="2017664"/>
              <a:chOff x="526359" y="1677871"/>
              <a:chExt cx="2559358" cy="1345109"/>
            </a:xfrm>
          </p:grpSpPr>
          <p:sp>
            <p:nvSpPr>
              <p:cNvPr id="188" name="Google Shape;188;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#601-800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US" sz="933" b="1" i="0" u="none" strike="noStrike" cap="none">
                    <a:solidFill>
                      <a:schemeClr val="dk1"/>
                    </a:solidFill>
                    <a:latin typeface="Lato"/>
                    <a:ea typeface="Lato"/>
                    <a:cs typeface="Lato"/>
                    <a:sym typeface="Lato"/>
                  </a:rPr>
                  <a:t>SOCIAL SCIENCES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0000"/>
                  </a:solidFill>
                  <a:latin typeface="Lato"/>
                  <a:ea typeface="Lato"/>
                  <a:cs typeface="Lato"/>
                  <a:sym typeface="Lato"/>
                </a:endParaRPr>
              </a:p>
            </p:txBody>
          </p:sp>
          <p:sp>
            <p:nvSpPr>
              <p:cNvPr id="189" name="Google Shape;189;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WUR BY SUBJECT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90" name="Google Shape;190;p71"/>
            <p:cNvGrpSpPr/>
            <p:nvPr/>
          </p:nvGrpSpPr>
          <p:grpSpPr>
            <a:xfrm>
              <a:off x="11591463" y="4299979"/>
              <a:ext cx="3839037" cy="2017664"/>
              <a:chOff x="526359" y="1677871"/>
              <a:chExt cx="2559358" cy="1345109"/>
            </a:xfrm>
          </p:grpSpPr>
          <p:sp>
            <p:nvSpPr>
              <p:cNvPr id="191" name="Google Shape;191;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#1001+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Lato"/>
                    <a:ea typeface="Lato"/>
                    <a:cs typeface="Lato"/>
                    <a:sym typeface="Lato"/>
                  </a:rPr>
                  <a:t>PHYSICAL SCIENCES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92" name="Google Shape;192;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WUR BY SUBJECT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93" name="Google Shape;193;p71"/>
            <p:cNvGrpSpPr/>
            <p:nvPr/>
          </p:nvGrpSpPr>
          <p:grpSpPr>
            <a:xfrm>
              <a:off x="7404074" y="4299980"/>
              <a:ext cx="3839037" cy="2017664"/>
              <a:chOff x="526359" y="1677871"/>
              <a:chExt cx="2559358" cy="1345109"/>
            </a:xfrm>
          </p:grpSpPr>
          <p:sp>
            <p:nvSpPr>
              <p:cNvPr id="194" name="Google Shape;194;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#1001+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Lato"/>
                    <a:ea typeface="Lato"/>
                    <a:cs typeface="Lato"/>
                    <a:sym typeface="Lato"/>
                  </a:rPr>
                  <a:t>ENGINEERING &amp; TECHNOLOGY</a:t>
                </a:r>
                <a:endParaRPr sz="933" b="1" i="0" u="none" strike="noStrike" cap="none">
                  <a:solidFill>
                    <a:schemeClr val="dk1"/>
                  </a:solidFill>
                  <a:latin typeface="Lato"/>
                  <a:ea typeface="Lato"/>
                  <a:cs typeface="Lato"/>
                  <a:sym typeface="Lato"/>
                </a:endParaRPr>
              </a:p>
            </p:txBody>
          </p:sp>
          <p:sp>
            <p:nvSpPr>
              <p:cNvPr id="195" name="Google Shape;195;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WUR BY SUBJECT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nvGrpSpPr>
            <p:cNvPr id="196" name="Google Shape;196;p71"/>
            <p:cNvGrpSpPr/>
            <p:nvPr/>
          </p:nvGrpSpPr>
          <p:grpSpPr>
            <a:xfrm>
              <a:off x="3216684" y="2011848"/>
              <a:ext cx="3839037" cy="2017664"/>
              <a:chOff x="526359" y="1677871"/>
              <a:chExt cx="2559358" cy="1345109"/>
            </a:xfrm>
          </p:grpSpPr>
          <p:sp>
            <p:nvSpPr>
              <p:cNvPr id="197" name="Google Shape;197;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#1201+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WORLDWIDE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p:txBody>
          </p:sp>
          <p:sp>
            <p:nvSpPr>
              <p:cNvPr id="198" name="Google Shape;198;p71"/>
              <p:cNvSpPr/>
              <p:nvPr/>
            </p:nvSpPr>
            <p:spPr>
              <a:xfrm>
                <a:off x="666166" y="2680956"/>
                <a:ext cx="2279744" cy="24250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WORLD UNIVERSITY RANKINGS 2024</a:t>
                </a:r>
                <a:endParaRPr sz="1400" b="0" i="0" u="none" strike="noStrike" cap="none">
                  <a:solidFill>
                    <a:srgbClr val="000000"/>
                  </a:solidFill>
                  <a:latin typeface="Arial"/>
                  <a:ea typeface="Arial"/>
                  <a:cs typeface="Arial"/>
                  <a:sym typeface="Arial"/>
                </a:endParaRPr>
              </a:p>
            </p:txBody>
          </p:sp>
        </p:grpSp>
        <p:grpSp>
          <p:nvGrpSpPr>
            <p:cNvPr id="199" name="Google Shape;199;p71"/>
            <p:cNvGrpSpPr/>
            <p:nvPr/>
          </p:nvGrpSpPr>
          <p:grpSpPr>
            <a:xfrm>
              <a:off x="3197795" y="6638174"/>
              <a:ext cx="3839037" cy="2017664"/>
              <a:chOff x="526359" y="1677871"/>
              <a:chExt cx="2559358" cy="1345109"/>
            </a:xfrm>
          </p:grpSpPr>
          <p:sp>
            <p:nvSpPr>
              <p:cNvPr id="200" name="Google Shape;200;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#801+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US" sz="933" b="1" i="0" u="none" strike="noStrike" cap="none">
                    <a:solidFill>
                      <a:schemeClr val="dk1"/>
                    </a:solidFill>
                    <a:latin typeface="Lato"/>
                    <a:ea typeface="Lato"/>
                    <a:cs typeface="Lato"/>
                    <a:sym typeface="Lato"/>
                  </a:rPr>
                  <a:t>BUSINESS &amp; ECONOMICS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0000"/>
                  </a:solidFill>
                  <a:latin typeface="Lato"/>
                  <a:ea typeface="Lato"/>
                  <a:cs typeface="Lato"/>
                  <a:sym typeface="Lato"/>
                </a:endParaRPr>
              </a:p>
            </p:txBody>
          </p:sp>
          <p:sp>
            <p:nvSpPr>
              <p:cNvPr id="201" name="Google Shape;201;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WUR BY SUBJECT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grpSp>
      </p:grpSp>
      <p:pic>
        <p:nvPicPr>
          <p:cNvPr id="202" name="Google Shape;202;p71" descr="World University Rankings 2020 | Times Higher Education (THE)"/>
          <p:cNvPicPr preferRelativeResize="0"/>
          <p:nvPr/>
        </p:nvPicPr>
        <p:blipFill rotWithShape="1">
          <a:blip r:embed="rId4">
            <a:alphaModFix/>
          </a:blip>
          <a:srcRect/>
          <a:stretch/>
        </p:blipFill>
        <p:spPr>
          <a:xfrm>
            <a:off x="481774" y="1496349"/>
            <a:ext cx="3001680" cy="941554"/>
          </a:xfrm>
          <a:prstGeom prst="rect">
            <a:avLst/>
          </a:prstGeom>
          <a:noFill/>
          <a:ln>
            <a:noFill/>
          </a:ln>
        </p:spPr>
      </p:pic>
      <p:sp>
        <p:nvSpPr>
          <p:cNvPr id="203" name="Google Shape;203;p71"/>
          <p:cNvSpPr/>
          <p:nvPr/>
        </p:nvSpPr>
        <p:spPr>
          <a:xfrm>
            <a:off x="548587" y="2581704"/>
            <a:ext cx="2328327" cy="523870"/>
          </a:xfrm>
          <a:prstGeom prst="round2DiagRect">
            <a:avLst>
              <a:gd name="adj1" fmla="val 16667"/>
              <a:gd name="adj2" fmla="val 0"/>
            </a:avLst>
          </a:prstGeom>
          <a:solidFill>
            <a:srgbClr val="FCBB1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Raleway"/>
                <a:ea typeface="Raleway"/>
                <a:cs typeface="Raleway"/>
                <a:sym typeface="Raleway"/>
              </a:rPr>
              <a:t>64</a:t>
            </a:r>
            <a:endParaRPr sz="2400" b="1" i="0" u="none" strike="noStrike" cap="none">
              <a:solidFill>
                <a:schemeClr val="dk1"/>
              </a:solidFill>
              <a:latin typeface="Raleway"/>
              <a:ea typeface="Raleway"/>
              <a:cs typeface="Raleway"/>
              <a:sym typeface="Raleway"/>
            </a:endParaRPr>
          </a:p>
        </p:txBody>
      </p:sp>
      <p:sp>
        <p:nvSpPr>
          <p:cNvPr id="204" name="Google Shape;204;p71"/>
          <p:cNvSpPr txBox="1"/>
          <p:nvPr/>
        </p:nvSpPr>
        <p:spPr>
          <a:xfrm>
            <a:off x="562129" y="3259813"/>
            <a:ext cx="2328326" cy="946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Raleway"/>
                <a:ea typeface="Raleway"/>
                <a:cs typeface="Raleway"/>
                <a:sym typeface="Raleway"/>
              </a:rPr>
              <a:t>World University Impact Ranking 2021</a:t>
            </a:r>
            <a:endParaRPr sz="1800" b="1" i="0" u="none" strike="noStrike" cap="none">
              <a:solidFill>
                <a:srgbClr val="000000"/>
              </a:solidFill>
              <a:latin typeface="Raleway"/>
              <a:ea typeface="Raleway"/>
              <a:cs typeface="Raleway"/>
              <a:sym typeface="Raleway"/>
            </a:endParaRPr>
          </a:p>
        </p:txBody>
      </p:sp>
      <p:sp>
        <p:nvSpPr>
          <p:cNvPr id="205" name="Google Shape;205;p71"/>
          <p:cNvSpPr/>
          <p:nvPr/>
        </p:nvSpPr>
        <p:spPr>
          <a:xfrm>
            <a:off x="548587" y="4288705"/>
            <a:ext cx="2328327" cy="523870"/>
          </a:xfrm>
          <a:prstGeom prst="round2DiagRect">
            <a:avLst>
              <a:gd name="adj1" fmla="val 16667"/>
              <a:gd name="adj2" fmla="val 0"/>
            </a:avLst>
          </a:prstGeom>
          <a:solidFill>
            <a:srgbClr val="FCBB1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Raleway"/>
                <a:ea typeface="Raleway"/>
                <a:cs typeface="Raleway"/>
                <a:sym typeface="Raleway"/>
              </a:rPr>
              <a:t>1</a:t>
            </a:r>
            <a:endParaRPr sz="2400" b="1" i="0" u="none" strike="noStrike" cap="none">
              <a:solidFill>
                <a:schemeClr val="dk1"/>
              </a:solidFill>
              <a:latin typeface="Raleway"/>
              <a:ea typeface="Raleway"/>
              <a:cs typeface="Raleway"/>
              <a:sym typeface="Raleway"/>
            </a:endParaRPr>
          </a:p>
        </p:txBody>
      </p:sp>
      <p:sp>
        <p:nvSpPr>
          <p:cNvPr id="206" name="Google Shape;206;p71"/>
          <p:cNvSpPr txBox="1"/>
          <p:nvPr/>
        </p:nvSpPr>
        <p:spPr>
          <a:xfrm>
            <a:off x="548587" y="5047181"/>
            <a:ext cx="232832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Raleway"/>
                <a:ea typeface="Raleway"/>
                <a:cs typeface="Raleway"/>
                <a:sym typeface="Raleway"/>
              </a:rPr>
              <a:t>Indonesia University Impact Ranking 2021</a:t>
            </a:r>
            <a:endParaRPr sz="1800" b="1" i="0" u="none" strike="noStrike" cap="none">
              <a:solidFill>
                <a:srgbClr val="000000"/>
              </a:solidFill>
              <a:latin typeface="Raleway"/>
              <a:ea typeface="Raleway"/>
              <a:cs typeface="Raleway"/>
              <a:sym typeface="Raleway"/>
            </a:endParaRPr>
          </a:p>
        </p:txBody>
      </p:sp>
      <p:sp>
        <p:nvSpPr>
          <p:cNvPr id="207" name="Google Shape;207;p71"/>
          <p:cNvSpPr/>
          <p:nvPr/>
        </p:nvSpPr>
        <p:spPr>
          <a:xfrm>
            <a:off x="9280403" y="4516648"/>
            <a:ext cx="2515193" cy="1321897"/>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Lato"/>
                <a:ea typeface="Lato"/>
                <a:cs typeface="Lato"/>
                <a:sym typeface="Lato"/>
              </a:rPr>
              <a:t>#201-300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US" sz="933" b="1" i="0" u="none" strike="noStrike" cap="none">
                <a:solidFill>
                  <a:schemeClr val="dk1"/>
                </a:solidFill>
                <a:latin typeface="Lato"/>
                <a:ea typeface="Lato"/>
                <a:cs typeface="Lato"/>
                <a:sym typeface="Lato"/>
              </a:rPr>
              <a:t>IMPACT RANKINGS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0000"/>
              </a:solidFill>
              <a:latin typeface="Lato"/>
              <a:ea typeface="Lato"/>
              <a:cs typeface="Lato"/>
              <a:sym typeface="Lato"/>
            </a:endParaRPr>
          </a:p>
        </p:txBody>
      </p:sp>
      <p:sp>
        <p:nvSpPr>
          <p:cNvPr id="208" name="Google Shape;208;p71"/>
          <p:cNvSpPr/>
          <p:nvPr/>
        </p:nvSpPr>
        <p:spPr>
          <a:xfrm>
            <a:off x="9403009" y="5502401"/>
            <a:ext cx="224040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Lato"/>
                <a:ea typeface="Lato"/>
                <a:cs typeface="Lato"/>
                <a:sym typeface="Lato"/>
              </a:rPr>
              <a:t>THE IMPACT RANKINGS 202</a:t>
            </a:r>
            <a:r>
              <a:rPr lang="en-US" sz="800" b="1">
                <a:solidFill>
                  <a:schemeClr val="lt1"/>
                </a:solidFill>
                <a:latin typeface="Lato"/>
                <a:ea typeface="Lato"/>
                <a:cs typeface="Lato"/>
                <a:sym typeface="Lato"/>
              </a:rPr>
              <a:t>4</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72"/>
          <p:cNvSpPr/>
          <p:nvPr/>
        </p:nvSpPr>
        <p:spPr>
          <a:xfrm>
            <a:off x="9753121" y="3914574"/>
            <a:ext cx="2148400" cy="1090000"/>
          </a:xfrm>
          <a:prstGeom prst="round2DiagRect">
            <a:avLst>
              <a:gd name="adj1" fmla="val 16667"/>
              <a:gd name="adj2" fmla="val 0"/>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SATU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Southeast Asian &amp; Taiwan University Consortium</a:t>
            </a:r>
            <a:endParaRPr sz="1100" b="0" i="0" u="none" strike="noStrike" cap="none">
              <a:solidFill>
                <a:srgbClr val="223F8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23F81"/>
              </a:solidFill>
              <a:latin typeface="Raleway"/>
              <a:ea typeface="Raleway"/>
              <a:cs typeface="Raleway"/>
              <a:sym typeface="Raleway"/>
            </a:endParaRPr>
          </a:p>
        </p:txBody>
      </p:sp>
      <p:sp>
        <p:nvSpPr>
          <p:cNvPr id="214" name="Google Shape;214;p72"/>
          <p:cNvSpPr txBox="1"/>
          <p:nvPr/>
        </p:nvSpPr>
        <p:spPr>
          <a:xfrm>
            <a:off x="188779" y="492246"/>
            <a:ext cx="11374400" cy="6220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3070"/>
              <a:buFont typeface="Arial"/>
              <a:buNone/>
            </a:pPr>
            <a:r>
              <a:rPr lang="en-US" sz="3070" b="1" i="0" u="none" strike="noStrike" cap="none">
                <a:solidFill>
                  <a:srgbClr val="223F81"/>
                </a:solidFill>
                <a:latin typeface="Raleway"/>
                <a:ea typeface="Raleway"/>
                <a:cs typeface="Raleway"/>
                <a:sym typeface="Raleway"/>
              </a:rPr>
              <a:t>CONSORTIUMS</a:t>
            </a:r>
            <a:endParaRPr sz="3070" b="0" i="0" u="none" strike="noStrike" cap="none">
              <a:solidFill>
                <a:srgbClr val="223F81"/>
              </a:solidFill>
              <a:latin typeface="Arial"/>
              <a:ea typeface="Arial"/>
              <a:cs typeface="Arial"/>
              <a:sym typeface="Arial"/>
            </a:endParaRPr>
          </a:p>
        </p:txBody>
      </p:sp>
      <p:sp>
        <p:nvSpPr>
          <p:cNvPr id="215" name="Google Shape;215;p72"/>
          <p:cNvSpPr/>
          <p:nvPr/>
        </p:nvSpPr>
        <p:spPr>
          <a:xfrm>
            <a:off x="2634033" y="2657712"/>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Interweave &amp; IMPAKT (Erasmus Mundus)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ERASMUS+</a:t>
            </a:r>
            <a:endParaRPr sz="1100" b="1" i="0" u="none" strike="noStrike" cap="none">
              <a:solidFill>
                <a:srgbClr val="223F81"/>
              </a:solidFill>
              <a:latin typeface="Raleway"/>
              <a:ea typeface="Raleway"/>
              <a:cs typeface="Raleway"/>
              <a:sym typeface="Raleway"/>
            </a:endParaRPr>
          </a:p>
        </p:txBody>
      </p:sp>
      <p:sp>
        <p:nvSpPr>
          <p:cNvPr id="216" name="Google Shape;216;p72"/>
          <p:cNvSpPr/>
          <p:nvPr/>
        </p:nvSpPr>
        <p:spPr>
          <a:xfrm>
            <a:off x="2634033" y="1187280"/>
            <a:ext cx="2154800" cy="1276400"/>
          </a:xfrm>
          <a:prstGeom prst="round2DiagRect">
            <a:avLst>
              <a:gd name="adj1" fmla="val 16667"/>
              <a:gd name="adj2" fmla="val 0"/>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dk1"/>
                </a:solidFill>
                <a:latin typeface="Raleway"/>
                <a:ea typeface="Raleway"/>
                <a:cs typeface="Raleway"/>
                <a:sym typeface="Raleway"/>
              </a:rPr>
              <a:t>University Mobility In Asia And The Pacific </a:t>
            </a:r>
            <a:r>
              <a:rPr lang="en-US" sz="1100" b="1" i="0" u="none" strike="noStrike" cap="none">
                <a:solidFill>
                  <a:schemeClr val="dk1"/>
                </a:solidFill>
                <a:latin typeface="Raleway"/>
                <a:ea typeface="Raleway"/>
                <a:cs typeface="Raleway"/>
                <a:sym typeface="Raleway"/>
              </a:rPr>
              <a:t>(UMAP)</a:t>
            </a:r>
            <a:endParaRPr sz="110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467"/>
              <a:buFont typeface="Arial"/>
              <a:buNone/>
            </a:pPr>
            <a:endParaRPr sz="1467"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467"/>
              <a:buFont typeface="Arial"/>
              <a:buNone/>
            </a:pPr>
            <a:endParaRPr sz="1467"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National Secretariat for Indonesia</a:t>
            </a:r>
            <a:endParaRPr sz="1100" b="1" i="0" u="none" strike="noStrike" cap="none">
              <a:solidFill>
                <a:schemeClr val="dk1"/>
              </a:solidFill>
              <a:latin typeface="Raleway"/>
              <a:ea typeface="Raleway"/>
              <a:cs typeface="Raleway"/>
              <a:sym typeface="Raleway"/>
            </a:endParaRPr>
          </a:p>
        </p:txBody>
      </p:sp>
      <p:sp>
        <p:nvSpPr>
          <p:cNvPr id="217" name="Google Shape;217;p72"/>
          <p:cNvSpPr/>
          <p:nvPr/>
        </p:nvSpPr>
        <p:spPr>
          <a:xfrm>
            <a:off x="272023" y="3915210"/>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US" sz="800" b="1" i="0" u="none" strike="noStrike" cap="none">
                <a:solidFill>
                  <a:srgbClr val="223F81"/>
                </a:solidFill>
                <a:latin typeface="Raleway"/>
                <a:ea typeface="Raleway"/>
                <a:cs typeface="Raleway"/>
                <a:sym typeface="Raleway"/>
              </a:rPr>
              <a:t>AUN/SEED-Net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800"/>
              <a:buFont typeface="Arial"/>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800"/>
              <a:buFont typeface="Arial"/>
              <a:buNone/>
            </a:pPr>
            <a:r>
              <a:rPr lang="en-US" sz="800" b="0" i="0" u="none" strike="noStrike" cap="none">
                <a:solidFill>
                  <a:srgbClr val="223F81"/>
                </a:solidFill>
                <a:latin typeface="Raleway"/>
                <a:ea typeface="Raleway"/>
                <a:cs typeface="Raleway"/>
                <a:sym typeface="Raleway"/>
              </a:rPr>
              <a:t>(ASEAN University Network/Southeast Asia Engineering Education Development Network)</a:t>
            </a:r>
            <a:endParaRPr sz="800" b="0" i="0" u="none" strike="noStrike" cap="none">
              <a:solidFill>
                <a:srgbClr val="223F81"/>
              </a:solidFill>
              <a:latin typeface="Raleway"/>
              <a:ea typeface="Raleway"/>
              <a:cs typeface="Raleway"/>
              <a:sym typeface="Raleway"/>
            </a:endParaRPr>
          </a:p>
        </p:txBody>
      </p:sp>
      <p:sp>
        <p:nvSpPr>
          <p:cNvPr id="218" name="Google Shape;218;p72"/>
          <p:cNvSpPr/>
          <p:nvPr/>
        </p:nvSpPr>
        <p:spPr>
          <a:xfrm>
            <a:off x="2633833" y="5238616"/>
            <a:ext cx="2154800" cy="12860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rgbClr val="223F81"/>
                </a:solidFill>
                <a:latin typeface="Raleway"/>
                <a:ea typeface="Raleway"/>
                <a:cs typeface="Raleway"/>
                <a:sym typeface="Raleway"/>
              </a:rPr>
              <a:t>ASEA-UNINET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rgbClr val="223F81"/>
                </a:solidFill>
                <a:latin typeface="Raleway"/>
                <a:ea typeface="Raleway"/>
                <a:cs typeface="Raleway"/>
                <a:sym typeface="Raleway"/>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050"/>
              <a:buFont typeface="Arial"/>
              <a:buNone/>
            </a:pPr>
            <a:r>
              <a:rPr lang="en-US" sz="1050" b="0" i="0" u="none" strike="noStrike" cap="none">
                <a:solidFill>
                  <a:srgbClr val="223F81"/>
                </a:solidFill>
                <a:latin typeface="Raleway"/>
                <a:ea typeface="Raleway"/>
                <a:cs typeface="Raleway"/>
                <a:sym typeface="Raleway"/>
              </a:rPr>
              <a:t>(The ASEAN European Academic University Network)</a:t>
            </a:r>
            <a:endParaRPr sz="1050" b="0" i="0" u="none" strike="noStrike" cap="none">
              <a:solidFill>
                <a:srgbClr val="223F81"/>
              </a:solidFill>
              <a:latin typeface="Raleway"/>
              <a:ea typeface="Raleway"/>
              <a:cs typeface="Raleway"/>
              <a:sym typeface="Raleway"/>
            </a:endParaRPr>
          </a:p>
        </p:txBody>
      </p:sp>
      <p:sp>
        <p:nvSpPr>
          <p:cNvPr id="219" name="Google Shape;219;p72"/>
          <p:cNvSpPr/>
          <p:nvPr/>
        </p:nvSpPr>
        <p:spPr>
          <a:xfrm>
            <a:off x="272022" y="2655230"/>
            <a:ext cx="2146500" cy="107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en-US" sz="900" b="1" i="0" u="none" strike="noStrike" cap="none">
                <a:solidFill>
                  <a:srgbClr val="223F81"/>
                </a:solidFill>
                <a:latin typeface="Raleway"/>
                <a:ea typeface="Raleway"/>
                <a:cs typeface="Raleway"/>
                <a:sym typeface="Raleway"/>
              </a:rPr>
              <a:t>ACNET-EngTech</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900"/>
              <a:buFont typeface="Arial"/>
              <a:buNone/>
            </a:pPr>
            <a:endParaRPr sz="9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900"/>
              <a:buFont typeface="Arial"/>
              <a:buNone/>
            </a:pPr>
            <a:endParaRPr sz="9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900"/>
              <a:buFont typeface="Arial"/>
              <a:buNone/>
            </a:pPr>
            <a:endParaRPr sz="9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900"/>
              <a:buFont typeface="Arial"/>
              <a:buNone/>
            </a:pPr>
            <a:r>
              <a:rPr lang="en-US" sz="900" b="0" i="0" u="none" strike="noStrike" cap="none">
                <a:solidFill>
                  <a:srgbClr val="223F81"/>
                </a:solidFill>
                <a:latin typeface="Raleway"/>
                <a:ea typeface="Raleway"/>
                <a:cs typeface="Raleway"/>
                <a:sym typeface="Raleway"/>
              </a:rPr>
              <a:t> (ASEAN-China Network for Cooperation and Exchanges among Engineering and Technology Universities)</a:t>
            </a:r>
            <a:endParaRPr sz="900" b="0" i="0" u="none" strike="noStrike" cap="none">
              <a:solidFill>
                <a:srgbClr val="223F81"/>
              </a:solidFill>
              <a:latin typeface="Raleway"/>
              <a:ea typeface="Raleway"/>
              <a:cs typeface="Raleway"/>
              <a:sym typeface="Raleway"/>
            </a:endParaRPr>
          </a:p>
        </p:txBody>
      </p:sp>
      <p:sp>
        <p:nvSpPr>
          <p:cNvPr id="220" name="Google Shape;220;p72"/>
          <p:cNvSpPr/>
          <p:nvPr/>
        </p:nvSpPr>
        <p:spPr>
          <a:xfrm>
            <a:off x="7350767" y="1199878"/>
            <a:ext cx="2154800" cy="1276400"/>
          </a:xfrm>
          <a:prstGeom prst="round2DiagRect">
            <a:avLst>
              <a:gd name="adj1" fmla="val 16667"/>
              <a:gd name="adj2" fmla="val 0"/>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WAEJUC</a:t>
            </a:r>
            <a:endParaRPr sz="1400" b="1" i="0" u="none" strike="noStrike" cap="none">
              <a:solidFill>
                <a:schemeClr val="dk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400"/>
              <a:buFont typeface="Arial"/>
              <a:buNone/>
            </a:pPr>
            <a:r>
              <a:rPr lang="en-US" sz="1400" b="0" i="0" u="none" strike="noStrike" cap="none">
                <a:solidFill>
                  <a:schemeClr val="dk1"/>
                </a:solidFill>
                <a:latin typeface="Raleway"/>
                <a:ea typeface="Raleway"/>
                <a:cs typeface="Raleway"/>
                <a:sym typeface="Raleway"/>
              </a:rPr>
              <a:t> </a:t>
            </a:r>
            <a:r>
              <a:rPr lang="en-US" sz="1200" b="0" i="0" u="none" strike="noStrike" cap="none">
                <a:solidFill>
                  <a:schemeClr val="dk1"/>
                </a:solidFill>
                <a:latin typeface="Raleway"/>
                <a:ea typeface="Raleway"/>
                <a:cs typeface="Raleway"/>
                <a:sym typeface="Raleway"/>
              </a:rPr>
              <a:t>(Western Australia – East Java Universities Consortium)</a:t>
            </a:r>
            <a:endParaRPr sz="1200" b="0" i="0" u="none" strike="noStrike" cap="none">
              <a:solidFill>
                <a:schemeClr val="dk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200"/>
              <a:buFont typeface="Arial"/>
              <a:buNone/>
            </a:pPr>
            <a:r>
              <a:rPr lang="en-US" sz="1200" b="1" i="0" u="none" strike="noStrike" cap="none">
                <a:solidFill>
                  <a:schemeClr val="dk1"/>
                </a:solidFill>
                <a:latin typeface="Raleway"/>
                <a:ea typeface="Raleway"/>
                <a:cs typeface="Raleway"/>
                <a:sym typeface="Raleway"/>
              </a:rPr>
              <a:t>Coordinator for Mobility in EJU</a:t>
            </a:r>
            <a:endParaRPr sz="1200" b="1" i="0" u="none" strike="noStrike" cap="none">
              <a:solidFill>
                <a:schemeClr val="dk1"/>
              </a:solidFill>
              <a:latin typeface="Raleway"/>
              <a:ea typeface="Raleway"/>
              <a:cs typeface="Raleway"/>
              <a:sym typeface="Raleway"/>
            </a:endParaRPr>
          </a:p>
        </p:txBody>
      </p:sp>
      <p:sp>
        <p:nvSpPr>
          <p:cNvPr id="221" name="Google Shape;221;p72"/>
          <p:cNvSpPr/>
          <p:nvPr/>
        </p:nvSpPr>
        <p:spPr>
          <a:xfrm>
            <a:off x="5004319" y="2645090"/>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AIC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(Australia Indonesia Centre)</a:t>
            </a:r>
            <a:endParaRPr sz="1100" b="0" i="0" u="none" strike="noStrike" cap="none">
              <a:solidFill>
                <a:srgbClr val="223F81"/>
              </a:solidFill>
              <a:latin typeface="Raleway"/>
              <a:ea typeface="Raleway"/>
              <a:cs typeface="Raleway"/>
              <a:sym typeface="Raleway"/>
            </a:endParaRPr>
          </a:p>
        </p:txBody>
      </p:sp>
      <p:sp>
        <p:nvSpPr>
          <p:cNvPr id="222" name="Google Shape;222;p72"/>
          <p:cNvSpPr/>
          <p:nvPr/>
        </p:nvSpPr>
        <p:spPr>
          <a:xfrm>
            <a:off x="7374603" y="2645090"/>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JWGEA </a:t>
            </a: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(Joint Workshop for Global Engineers in Asia)</a:t>
            </a:r>
            <a:endParaRPr sz="1100" b="0" i="0" u="none" strike="noStrike" cap="none">
              <a:solidFill>
                <a:srgbClr val="223F81"/>
              </a:solidFill>
              <a:latin typeface="Raleway"/>
              <a:ea typeface="Raleway"/>
              <a:cs typeface="Raleway"/>
              <a:sym typeface="Raleway"/>
            </a:endParaRPr>
          </a:p>
        </p:txBody>
      </p:sp>
      <p:sp>
        <p:nvSpPr>
          <p:cNvPr id="223" name="Google Shape;223;p72"/>
          <p:cNvSpPr/>
          <p:nvPr/>
        </p:nvSpPr>
        <p:spPr>
          <a:xfrm>
            <a:off x="273566" y="5238616"/>
            <a:ext cx="2144433" cy="1279813"/>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ASEAN International Mobility For Students (</a:t>
            </a:r>
            <a:r>
              <a:rPr lang="en-US" sz="1100" b="1" i="0" u="none" strike="noStrike" cap="none">
                <a:solidFill>
                  <a:srgbClr val="223F81"/>
                </a:solidFill>
                <a:latin typeface="Raleway"/>
                <a:ea typeface="Raleway"/>
                <a:cs typeface="Raleway"/>
                <a:sym typeface="Raleway"/>
              </a:rPr>
              <a:t>AIMS</a:t>
            </a:r>
            <a:r>
              <a:rPr lang="en-US" sz="1100" b="0" i="0" u="none" strike="noStrike" cap="none">
                <a:solidFill>
                  <a:srgbClr val="223F81"/>
                </a:solidFill>
                <a:latin typeface="Raleway"/>
                <a:ea typeface="Raleway"/>
                <a:cs typeface="Raleway"/>
                <a:sym typeface="Raleway"/>
              </a:rPr>
              <a:t>)</a:t>
            </a:r>
            <a:endParaRPr sz="1100" b="0" i="0" u="none" strike="noStrike" cap="none">
              <a:solidFill>
                <a:srgbClr val="223F81"/>
              </a:solidFill>
              <a:latin typeface="Raleway"/>
              <a:ea typeface="Raleway"/>
              <a:cs typeface="Raleway"/>
              <a:sym typeface="Raleway"/>
            </a:endParaRPr>
          </a:p>
        </p:txBody>
      </p:sp>
      <p:sp>
        <p:nvSpPr>
          <p:cNvPr id="224" name="Google Shape;224;p72"/>
          <p:cNvSpPr/>
          <p:nvPr/>
        </p:nvSpPr>
        <p:spPr>
          <a:xfrm>
            <a:off x="2634033" y="3915218"/>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GTI</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100"/>
              <a:buFont typeface="Arial"/>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 (Global Technology Initiative)</a:t>
            </a:r>
            <a:endParaRPr sz="1100" b="0" i="0" u="none" strike="noStrike" cap="none">
              <a:solidFill>
                <a:srgbClr val="223F81"/>
              </a:solidFill>
              <a:latin typeface="Raleway"/>
              <a:ea typeface="Raleway"/>
              <a:cs typeface="Raleway"/>
              <a:sym typeface="Raleway"/>
            </a:endParaRPr>
          </a:p>
        </p:txBody>
      </p:sp>
      <p:sp>
        <p:nvSpPr>
          <p:cNvPr id="225" name="Google Shape;225;p72"/>
          <p:cNvSpPr/>
          <p:nvPr/>
        </p:nvSpPr>
        <p:spPr>
          <a:xfrm>
            <a:off x="4996080" y="3915218"/>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KU+EPI</a:t>
            </a: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 (Kumamoto University and Eastern Part of Indonesia Universities)</a:t>
            </a:r>
            <a:endParaRPr sz="1100" b="0" i="0" u="none" strike="noStrike" cap="none">
              <a:solidFill>
                <a:srgbClr val="223F81"/>
              </a:solidFill>
              <a:latin typeface="Raleway"/>
              <a:ea typeface="Raleway"/>
              <a:cs typeface="Raleway"/>
              <a:sym typeface="Raleway"/>
            </a:endParaRPr>
          </a:p>
        </p:txBody>
      </p:sp>
      <p:sp>
        <p:nvSpPr>
          <p:cNvPr id="226" name="Google Shape;226;p72"/>
          <p:cNvSpPr/>
          <p:nvPr/>
        </p:nvSpPr>
        <p:spPr>
          <a:xfrm>
            <a:off x="9745333" y="5193611"/>
            <a:ext cx="2154800" cy="12764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rgbClr val="223F81"/>
                </a:solidFill>
                <a:latin typeface="Raleway"/>
                <a:ea typeface="Raleway"/>
                <a:cs typeface="Raleway"/>
                <a:sym typeface="Raleway"/>
              </a:rPr>
              <a:t>COMSATS </a:t>
            </a:r>
            <a:endParaRPr sz="11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1000"/>
              <a:buFont typeface="Arial"/>
              <a:buNone/>
            </a:pPr>
            <a:r>
              <a:rPr lang="en-US" sz="1000" b="0" i="0" u="none" strike="noStrike" cap="none">
                <a:solidFill>
                  <a:srgbClr val="223F81"/>
                </a:solidFill>
                <a:latin typeface="Raleway"/>
                <a:ea typeface="Raleway"/>
                <a:cs typeface="Raleway"/>
                <a:sym typeface="Raleway"/>
              </a:rPr>
              <a:t>Commission on Science &amp; Technology for Sustainable Development in the South</a:t>
            </a:r>
            <a:endParaRPr sz="1100" b="0" i="0" u="none" strike="noStrike" cap="none">
              <a:solidFill>
                <a:srgbClr val="223F81"/>
              </a:solidFill>
              <a:latin typeface="Arial"/>
              <a:ea typeface="Arial"/>
              <a:cs typeface="Arial"/>
              <a:sym typeface="Arial"/>
            </a:endParaRPr>
          </a:p>
        </p:txBody>
      </p:sp>
      <p:sp>
        <p:nvSpPr>
          <p:cNvPr id="227" name="Google Shape;227;p72"/>
          <p:cNvSpPr/>
          <p:nvPr/>
        </p:nvSpPr>
        <p:spPr>
          <a:xfrm>
            <a:off x="9744888" y="2655230"/>
            <a:ext cx="2148400" cy="11016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533"/>
              </a:spcBef>
              <a:spcAft>
                <a:spcPts val="0"/>
              </a:spcAft>
              <a:buClr>
                <a:srgbClr val="000000"/>
              </a:buClr>
              <a:buSzPts val="900"/>
              <a:buFont typeface="Arial"/>
              <a:buNone/>
            </a:pPr>
            <a:r>
              <a:rPr lang="en-US" sz="900" b="1" i="0" u="none" strike="noStrike" cap="none">
                <a:solidFill>
                  <a:srgbClr val="223F81"/>
                </a:solidFill>
                <a:latin typeface="Raleway"/>
                <a:ea typeface="Raleway"/>
                <a:cs typeface="Raleway"/>
                <a:sym typeface="Raleway"/>
              </a:rPr>
              <a:t>BRAUIC</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900"/>
              <a:buFont typeface="Arial"/>
              <a:buNone/>
            </a:pPr>
            <a:endParaRPr sz="9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900"/>
              <a:buFont typeface="Arial"/>
              <a:buNone/>
            </a:pPr>
            <a:endParaRPr sz="9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900"/>
              <a:buFont typeface="Arial"/>
              <a:buNone/>
            </a:pPr>
            <a:endParaRPr sz="900" b="0" i="0" u="none" strike="noStrike" cap="none">
              <a:solidFill>
                <a:srgbClr val="223F8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900"/>
              <a:buFont typeface="Arial"/>
              <a:buNone/>
            </a:pPr>
            <a:r>
              <a:rPr lang="en-US" sz="900" b="0" i="0" u="none" strike="noStrike" cap="none">
                <a:solidFill>
                  <a:srgbClr val="223F81"/>
                </a:solidFill>
                <a:latin typeface="Raleway"/>
                <a:ea typeface="Raleway"/>
                <a:cs typeface="Raleway"/>
                <a:sym typeface="Raleway"/>
              </a:rPr>
              <a:t>Belt Road Architectural University International Consortium</a:t>
            </a:r>
            <a:endParaRPr sz="900" b="0" i="0" u="none" strike="noStrike" cap="none">
              <a:solidFill>
                <a:srgbClr val="223F81"/>
              </a:solidFill>
              <a:latin typeface="Arial"/>
              <a:ea typeface="Arial"/>
              <a:cs typeface="Arial"/>
              <a:sym typeface="Arial"/>
            </a:endParaRPr>
          </a:p>
        </p:txBody>
      </p:sp>
      <p:sp>
        <p:nvSpPr>
          <p:cNvPr id="228" name="Google Shape;228;p72"/>
          <p:cNvSpPr/>
          <p:nvPr/>
        </p:nvSpPr>
        <p:spPr>
          <a:xfrm>
            <a:off x="5004333" y="1188579"/>
            <a:ext cx="2154800" cy="1276400"/>
          </a:xfrm>
          <a:prstGeom prst="round2DiagRect">
            <a:avLst>
              <a:gd name="adj1" fmla="val 16667"/>
              <a:gd name="adj2" fmla="val 0"/>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chemeClr val="dk1"/>
                </a:solidFill>
                <a:latin typeface="Raleway"/>
                <a:ea typeface="Raleway"/>
                <a:cs typeface="Raleway"/>
                <a:sym typeface="Raleway"/>
              </a:rPr>
              <a:t>ATU-Net</a:t>
            </a:r>
            <a:endParaRPr sz="105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050"/>
              <a:buFont typeface="Arial"/>
              <a:buNone/>
            </a:pPr>
            <a:r>
              <a:rPr lang="en-US" sz="1050" b="0" i="0" u="none" strike="noStrike" cap="none">
                <a:solidFill>
                  <a:schemeClr val="dk1"/>
                </a:solidFill>
                <a:latin typeface="Raleway"/>
                <a:ea typeface="Raleway"/>
                <a:cs typeface="Raleway"/>
                <a:sym typeface="Raleway"/>
              </a:rPr>
              <a:t>Asia Technological University Network</a:t>
            </a:r>
            <a:endParaRPr sz="1050" b="0"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chemeClr val="dk1"/>
                </a:solidFill>
                <a:latin typeface="Raleway"/>
                <a:ea typeface="Raleway"/>
                <a:cs typeface="Raleway"/>
                <a:sym typeface="Raleway"/>
              </a:rPr>
              <a:t>Deputy Chair for SIG Mobility</a:t>
            </a:r>
            <a:endParaRPr sz="1050" b="1" i="0" u="none" strike="noStrike" cap="none">
              <a:solidFill>
                <a:schemeClr val="dk1"/>
              </a:solidFill>
              <a:latin typeface="Raleway"/>
              <a:ea typeface="Raleway"/>
              <a:cs typeface="Raleway"/>
              <a:sym typeface="Raleway"/>
            </a:endParaRPr>
          </a:p>
        </p:txBody>
      </p:sp>
      <p:sp>
        <p:nvSpPr>
          <p:cNvPr id="229" name="Google Shape;229;p72"/>
          <p:cNvSpPr/>
          <p:nvPr/>
        </p:nvSpPr>
        <p:spPr>
          <a:xfrm>
            <a:off x="7380791" y="3934194"/>
            <a:ext cx="2142400" cy="1052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1" i="0" u="none" strike="noStrike" cap="none">
                <a:solidFill>
                  <a:srgbClr val="223F81"/>
                </a:solidFill>
                <a:latin typeface="Raleway"/>
                <a:ea typeface="Raleway"/>
                <a:cs typeface="Raleway"/>
                <a:sym typeface="Raleway"/>
              </a:rPr>
              <a:t>Mevlana</a:t>
            </a: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 Flagship Project of </a:t>
            </a:r>
            <a:endParaRPr sz="11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Clr>
                <a:srgbClr val="000000"/>
              </a:buClr>
              <a:buSzPts val="1100"/>
              <a:buFont typeface="Arial"/>
              <a:buNone/>
            </a:pPr>
            <a:r>
              <a:rPr lang="en-US" sz="1100" b="0" i="0" u="none" strike="noStrike" cap="none">
                <a:solidFill>
                  <a:srgbClr val="223F81"/>
                </a:solidFill>
                <a:latin typeface="Raleway"/>
                <a:ea typeface="Raleway"/>
                <a:cs typeface="Raleway"/>
                <a:sym typeface="Raleway"/>
              </a:rPr>
              <a:t>Turkish Government for  Mobility</a:t>
            </a:r>
            <a:endParaRPr sz="1100" b="0" i="0" u="none" strike="noStrike" cap="none">
              <a:solidFill>
                <a:srgbClr val="223F81"/>
              </a:solidFill>
              <a:latin typeface="Raleway"/>
              <a:ea typeface="Raleway"/>
              <a:cs typeface="Raleway"/>
              <a:sym typeface="Raleway"/>
            </a:endParaRPr>
          </a:p>
        </p:txBody>
      </p:sp>
      <p:sp>
        <p:nvSpPr>
          <p:cNvPr id="230" name="Google Shape;230;p72"/>
          <p:cNvSpPr/>
          <p:nvPr/>
        </p:nvSpPr>
        <p:spPr>
          <a:xfrm>
            <a:off x="5004319" y="5233845"/>
            <a:ext cx="2154800" cy="13012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rgbClr val="223F81"/>
                </a:solidFill>
                <a:latin typeface="Raleway"/>
                <a:ea typeface="Raleway"/>
                <a:cs typeface="Raleway"/>
                <a:sym typeface="Raleway"/>
              </a:rPr>
              <a:t>FICEM</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0"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0"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Clr>
                <a:srgbClr val="000000"/>
              </a:buClr>
              <a:buSzPts val="1050"/>
              <a:buFont typeface="Arial"/>
              <a:buNone/>
            </a:pPr>
            <a:r>
              <a:rPr lang="en-US" sz="1050" b="0" i="0" u="none" strike="noStrike" cap="none">
                <a:solidFill>
                  <a:srgbClr val="223F81"/>
                </a:solidFill>
                <a:latin typeface="Raleway"/>
                <a:ea typeface="Raleway"/>
                <a:cs typeface="Raleway"/>
                <a:sym typeface="Raleway"/>
              </a:rPr>
              <a:t>French &amp; Indonesia Consortium in                    Engineering &amp; Management</a:t>
            </a:r>
            <a:endParaRPr sz="1050" b="0" i="0" u="none" strike="noStrike" cap="none">
              <a:solidFill>
                <a:srgbClr val="223F81"/>
              </a:solidFill>
              <a:latin typeface="Raleway"/>
              <a:ea typeface="Raleway"/>
              <a:cs typeface="Raleway"/>
              <a:sym typeface="Raleway"/>
            </a:endParaRPr>
          </a:p>
        </p:txBody>
      </p:sp>
      <p:sp>
        <p:nvSpPr>
          <p:cNvPr id="231" name="Google Shape;231;p72"/>
          <p:cNvSpPr/>
          <p:nvPr/>
        </p:nvSpPr>
        <p:spPr>
          <a:xfrm>
            <a:off x="7403533" y="5229457"/>
            <a:ext cx="2119600" cy="1286000"/>
          </a:xfrm>
          <a:prstGeom prst="round2DiagRect">
            <a:avLst>
              <a:gd name="adj1" fmla="val 16667"/>
              <a:gd name="adj2" fmla="val 0"/>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rgbClr val="223F81"/>
                </a:solidFill>
                <a:latin typeface="Raleway"/>
                <a:ea typeface="Raleway"/>
                <a:cs typeface="Raleway"/>
                <a:sym typeface="Raleway"/>
              </a:rPr>
              <a:t>GE4 Network</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Clr>
                <a:srgbClr val="000000"/>
              </a:buClr>
              <a:buSzPts val="1050"/>
              <a:buFont typeface="Arial"/>
              <a:buNone/>
            </a:pPr>
            <a:endParaRPr sz="1050" b="0" i="0" u="none" strike="noStrike" cap="none">
              <a:solidFill>
                <a:srgbClr val="223F8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223F81"/>
                </a:solidFill>
                <a:latin typeface="Raleway"/>
                <a:ea typeface="Raleway"/>
                <a:cs typeface="Raleway"/>
                <a:sym typeface="Raleway"/>
              </a:rPr>
              <a:t>Global Education: Exchanges for Engineers and Entrepreneurs</a:t>
            </a:r>
            <a:endParaRPr sz="1050" b="0" i="0" u="none" strike="noStrike" cap="none">
              <a:solidFill>
                <a:srgbClr val="223F8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223F81"/>
              </a:solidFill>
              <a:latin typeface="Raleway"/>
              <a:ea typeface="Raleway"/>
              <a:cs typeface="Raleway"/>
              <a:sym typeface="Raleway"/>
            </a:endParaRPr>
          </a:p>
        </p:txBody>
      </p:sp>
      <p:pic>
        <p:nvPicPr>
          <p:cNvPr id="232" name="Google Shape;232;p72"/>
          <p:cNvPicPr preferRelativeResize="0"/>
          <p:nvPr/>
        </p:nvPicPr>
        <p:blipFill rotWithShape="1">
          <a:blip r:embed="rId4">
            <a:alphaModFix/>
          </a:blip>
          <a:srcRect/>
          <a:stretch/>
        </p:blipFill>
        <p:spPr>
          <a:xfrm>
            <a:off x="3487755" y="1573823"/>
            <a:ext cx="421697" cy="486191"/>
          </a:xfrm>
          <a:prstGeom prst="rect">
            <a:avLst/>
          </a:prstGeom>
          <a:noFill/>
          <a:ln>
            <a:noFill/>
          </a:ln>
        </p:spPr>
      </p:pic>
      <p:pic>
        <p:nvPicPr>
          <p:cNvPr id="233" name="Google Shape;233;p72"/>
          <p:cNvPicPr preferRelativeResize="0"/>
          <p:nvPr/>
        </p:nvPicPr>
        <p:blipFill rotWithShape="1">
          <a:blip r:embed="rId5">
            <a:alphaModFix/>
          </a:blip>
          <a:srcRect/>
          <a:stretch/>
        </p:blipFill>
        <p:spPr>
          <a:xfrm>
            <a:off x="5750169" y="1691069"/>
            <a:ext cx="558381" cy="541630"/>
          </a:xfrm>
          <a:prstGeom prst="rect">
            <a:avLst/>
          </a:prstGeom>
          <a:noFill/>
          <a:ln>
            <a:noFill/>
          </a:ln>
        </p:spPr>
      </p:pic>
      <p:cxnSp>
        <p:nvCxnSpPr>
          <p:cNvPr id="234" name="Google Shape;234;p72"/>
          <p:cNvCxnSpPr/>
          <p:nvPr/>
        </p:nvCxnSpPr>
        <p:spPr>
          <a:xfrm>
            <a:off x="2503503" y="2666169"/>
            <a:ext cx="0" cy="3913242"/>
          </a:xfrm>
          <a:prstGeom prst="straightConnector1">
            <a:avLst/>
          </a:prstGeom>
          <a:noFill/>
          <a:ln w="9525" cap="flat" cmpd="sng">
            <a:solidFill>
              <a:srgbClr val="FCBB16"/>
            </a:solidFill>
            <a:prstDash val="solid"/>
            <a:round/>
            <a:headEnd type="none" w="sm" len="sm"/>
            <a:tailEnd type="none" w="sm" len="sm"/>
          </a:ln>
        </p:spPr>
      </p:cxnSp>
      <p:cxnSp>
        <p:nvCxnSpPr>
          <p:cNvPr id="235" name="Google Shape;235;p72"/>
          <p:cNvCxnSpPr/>
          <p:nvPr/>
        </p:nvCxnSpPr>
        <p:spPr>
          <a:xfrm>
            <a:off x="4855514" y="2666169"/>
            <a:ext cx="0" cy="3913242"/>
          </a:xfrm>
          <a:prstGeom prst="straightConnector1">
            <a:avLst/>
          </a:prstGeom>
          <a:noFill/>
          <a:ln w="9525" cap="flat" cmpd="sng">
            <a:solidFill>
              <a:srgbClr val="FCBB16"/>
            </a:solidFill>
            <a:prstDash val="solid"/>
            <a:round/>
            <a:headEnd type="none" w="sm" len="sm"/>
            <a:tailEnd type="none" w="sm" len="sm"/>
          </a:ln>
        </p:spPr>
      </p:cxnSp>
      <p:cxnSp>
        <p:nvCxnSpPr>
          <p:cNvPr id="236" name="Google Shape;236;p72"/>
          <p:cNvCxnSpPr/>
          <p:nvPr/>
        </p:nvCxnSpPr>
        <p:spPr>
          <a:xfrm>
            <a:off x="7288621" y="2666169"/>
            <a:ext cx="0" cy="3913242"/>
          </a:xfrm>
          <a:prstGeom prst="straightConnector1">
            <a:avLst/>
          </a:prstGeom>
          <a:noFill/>
          <a:ln w="9525" cap="flat" cmpd="sng">
            <a:solidFill>
              <a:srgbClr val="FCBB16"/>
            </a:solidFill>
            <a:prstDash val="solid"/>
            <a:round/>
            <a:headEnd type="none" w="sm" len="sm"/>
            <a:tailEnd type="none" w="sm" len="sm"/>
          </a:ln>
        </p:spPr>
      </p:cxnSp>
      <p:cxnSp>
        <p:nvCxnSpPr>
          <p:cNvPr id="237" name="Google Shape;237;p72"/>
          <p:cNvCxnSpPr/>
          <p:nvPr/>
        </p:nvCxnSpPr>
        <p:spPr>
          <a:xfrm>
            <a:off x="9624873" y="2666169"/>
            <a:ext cx="0" cy="3913242"/>
          </a:xfrm>
          <a:prstGeom prst="straightConnector1">
            <a:avLst/>
          </a:prstGeom>
          <a:noFill/>
          <a:ln w="9525" cap="flat" cmpd="sng">
            <a:solidFill>
              <a:srgbClr val="FCBB16"/>
            </a:solidFill>
            <a:prstDash val="solid"/>
            <a:round/>
            <a:headEnd type="none" w="sm" len="sm"/>
            <a:tailEnd type="none" w="sm" len="sm"/>
          </a:ln>
        </p:spPr>
      </p:cxnSp>
      <p:pic>
        <p:nvPicPr>
          <p:cNvPr id="238" name="Google Shape;238;p72"/>
          <p:cNvPicPr preferRelativeResize="0"/>
          <p:nvPr/>
        </p:nvPicPr>
        <p:blipFill rotWithShape="1">
          <a:blip r:embed="rId6">
            <a:alphaModFix/>
          </a:blip>
          <a:srcRect/>
          <a:stretch/>
        </p:blipFill>
        <p:spPr>
          <a:xfrm>
            <a:off x="1063030" y="2823100"/>
            <a:ext cx="548444" cy="363983"/>
          </a:xfrm>
          <a:prstGeom prst="rect">
            <a:avLst/>
          </a:prstGeom>
          <a:noFill/>
          <a:ln>
            <a:noFill/>
          </a:ln>
        </p:spPr>
      </p:pic>
      <p:pic>
        <p:nvPicPr>
          <p:cNvPr id="239" name="Google Shape;239;p72"/>
          <p:cNvPicPr preferRelativeResize="0"/>
          <p:nvPr/>
        </p:nvPicPr>
        <p:blipFill rotWithShape="1">
          <a:blip r:embed="rId7">
            <a:alphaModFix/>
          </a:blip>
          <a:srcRect/>
          <a:stretch/>
        </p:blipFill>
        <p:spPr>
          <a:xfrm>
            <a:off x="2978921" y="3070345"/>
            <a:ext cx="1401175" cy="428505"/>
          </a:xfrm>
          <a:prstGeom prst="rect">
            <a:avLst/>
          </a:prstGeom>
          <a:noFill/>
          <a:ln>
            <a:noFill/>
          </a:ln>
        </p:spPr>
      </p:pic>
      <p:pic>
        <p:nvPicPr>
          <p:cNvPr id="240" name="Google Shape;240;p72" descr="aic - ITS Global Engagement"/>
          <p:cNvPicPr preferRelativeResize="0"/>
          <p:nvPr/>
        </p:nvPicPr>
        <p:blipFill rotWithShape="1">
          <a:blip r:embed="rId8">
            <a:alphaModFix/>
          </a:blip>
          <a:srcRect/>
          <a:stretch/>
        </p:blipFill>
        <p:spPr>
          <a:xfrm>
            <a:off x="5537518" y="2963308"/>
            <a:ext cx="1116683" cy="412038"/>
          </a:xfrm>
          <a:prstGeom prst="rect">
            <a:avLst/>
          </a:prstGeom>
          <a:noFill/>
          <a:ln>
            <a:noFill/>
          </a:ln>
        </p:spPr>
      </p:pic>
      <p:pic>
        <p:nvPicPr>
          <p:cNvPr id="241" name="Google Shape;241;p72" descr="MGSU at the 4th meeting of the Belt and Road Architectural University  International Consortium (BRAUIC 2020)"/>
          <p:cNvPicPr preferRelativeResize="0"/>
          <p:nvPr/>
        </p:nvPicPr>
        <p:blipFill rotWithShape="1">
          <a:blip r:embed="rId9">
            <a:alphaModFix/>
          </a:blip>
          <a:srcRect/>
          <a:stretch/>
        </p:blipFill>
        <p:spPr>
          <a:xfrm>
            <a:off x="10552866" y="2923354"/>
            <a:ext cx="532444" cy="508996"/>
          </a:xfrm>
          <a:prstGeom prst="rect">
            <a:avLst/>
          </a:prstGeom>
          <a:noFill/>
          <a:ln>
            <a:noFill/>
          </a:ln>
        </p:spPr>
      </p:pic>
      <p:cxnSp>
        <p:nvCxnSpPr>
          <p:cNvPr id="242" name="Google Shape;242;p72"/>
          <p:cNvCxnSpPr/>
          <p:nvPr/>
        </p:nvCxnSpPr>
        <p:spPr>
          <a:xfrm rot="10800000">
            <a:off x="383219" y="3846568"/>
            <a:ext cx="11370816" cy="0"/>
          </a:xfrm>
          <a:prstGeom prst="straightConnector1">
            <a:avLst/>
          </a:prstGeom>
          <a:noFill/>
          <a:ln w="9525" cap="flat" cmpd="sng">
            <a:solidFill>
              <a:srgbClr val="FCBB16"/>
            </a:solidFill>
            <a:prstDash val="solid"/>
            <a:round/>
            <a:headEnd type="none" w="sm" len="sm"/>
            <a:tailEnd type="none" w="sm" len="sm"/>
          </a:ln>
        </p:spPr>
      </p:cxnSp>
      <p:cxnSp>
        <p:nvCxnSpPr>
          <p:cNvPr id="243" name="Google Shape;243;p72"/>
          <p:cNvCxnSpPr/>
          <p:nvPr/>
        </p:nvCxnSpPr>
        <p:spPr>
          <a:xfrm rot="10800000">
            <a:off x="383219" y="5193611"/>
            <a:ext cx="11370816" cy="0"/>
          </a:xfrm>
          <a:prstGeom prst="straightConnector1">
            <a:avLst/>
          </a:prstGeom>
          <a:noFill/>
          <a:ln w="9525" cap="flat" cmpd="sng">
            <a:solidFill>
              <a:srgbClr val="FCBB16"/>
            </a:solidFill>
            <a:prstDash val="solid"/>
            <a:round/>
            <a:headEnd type="none" w="sm" len="sm"/>
            <a:tailEnd type="none" w="sm" len="sm"/>
          </a:ln>
        </p:spPr>
      </p:cxnSp>
      <p:pic>
        <p:nvPicPr>
          <p:cNvPr id="244" name="Google Shape;244;p72" descr="AUN-SEED/Net - ITS Global Engagement"/>
          <p:cNvPicPr preferRelativeResize="0"/>
          <p:nvPr/>
        </p:nvPicPr>
        <p:blipFill rotWithShape="1">
          <a:blip r:embed="rId10">
            <a:alphaModFix/>
          </a:blip>
          <a:srcRect/>
          <a:stretch/>
        </p:blipFill>
        <p:spPr>
          <a:xfrm>
            <a:off x="391552" y="4153278"/>
            <a:ext cx="1907464" cy="380847"/>
          </a:xfrm>
          <a:prstGeom prst="rect">
            <a:avLst/>
          </a:prstGeom>
          <a:noFill/>
          <a:ln>
            <a:noFill/>
          </a:ln>
        </p:spPr>
      </p:pic>
      <p:pic>
        <p:nvPicPr>
          <p:cNvPr id="245" name="Google Shape;245;p72"/>
          <p:cNvPicPr preferRelativeResize="0"/>
          <p:nvPr/>
        </p:nvPicPr>
        <p:blipFill rotWithShape="1">
          <a:blip r:embed="rId11">
            <a:alphaModFix/>
          </a:blip>
          <a:srcRect/>
          <a:stretch/>
        </p:blipFill>
        <p:spPr>
          <a:xfrm>
            <a:off x="3419749" y="4215605"/>
            <a:ext cx="582967" cy="437225"/>
          </a:xfrm>
          <a:prstGeom prst="rect">
            <a:avLst/>
          </a:prstGeom>
          <a:noFill/>
          <a:ln>
            <a:noFill/>
          </a:ln>
        </p:spPr>
      </p:pic>
      <p:pic>
        <p:nvPicPr>
          <p:cNvPr id="246" name="Google Shape;246;p72" descr="ASEA-UNINET Home - ASEA-UNINET"/>
          <p:cNvPicPr preferRelativeResize="0"/>
          <p:nvPr/>
        </p:nvPicPr>
        <p:blipFill rotWithShape="1">
          <a:blip r:embed="rId12">
            <a:alphaModFix/>
          </a:blip>
          <a:srcRect/>
          <a:stretch/>
        </p:blipFill>
        <p:spPr>
          <a:xfrm>
            <a:off x="3384868" y="5469142"/>
            <a:ext cx="652728" cy="654105"/>
          </a:xfrm>
          <a:prstGeom prst="rect">
            <a:avLst/>
          </a:prstGeom>
          <a:noFill/>
          <a:ln>
            <a:noFill/>
          </a:ln>
        </p:spPr>
      </p:pic>
      <p:pic>
        <p:nvPicPr>
          <p:cNvPr id="247" name="Google Shape;247;p72"/>
          <p:cNvPicPr preferRelativeResize="0"/>
          <p:nvPr/>
        </p:nvPicPr>
        <p:blipFill rotWithShape="1">
          <a:blip r:embed="rId13">
            <a:alphaModFix/>
          </a:blip>
          <a:srcRect/>
          <a:stretch/>
        </p:blipFill>
        <p:spPr>
          <a:xfrm>
            <a:off x="5529205" y="5495776"/>
            <a:ext cx="1077648" cy="469094"/>
          </a:xfrm>
          <a:prstGeom prst="rect">
            <a:avLst/>
          </a:prstGeom>
          <a:noFill/>
          <a:ln>
            <a:noFill/>
          </a:ln>
        </p:spPr>
      </p:pic>
      <p:pic>
        <p:nvPicPr>
          <p:cNvPr id="248" name="Google Shape;248;p72" descr="Consortiums &amp; Networks | Global Engagement Office"/>
          <p:cNvPicPr preferRelativeResize="0"/>
          <p:nvPr/>
        </p:nvPicPr>
        <p:blipFill rotWithShape="1">
          <a:blip r:embed="rId14">
            <a:alphaModFix/>
          </a:blip>
          <a:srcRect/>
          <a:stretch/>
        </p:blipFill>
        <p:spPr>
          <a:xfrm>
            <a:off x="7495712" y="5455613"/>
            <a:ext cx="1972521" cy="469648"/>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253" name="Google Shape;253;p73"/>
          <p:cNvSpPr txBox="1"/>
          <p:nvPr/>
        </p:nvSpPr>
        <p:spPr>
          <a:xfrm>
            <a:off x="437150" y="484829"/>
            <a:ext cx="11374500" cy="9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2667"/>
              <a:buFont typeface="Arial"/>
              <a:buNone/>
            </a:pPr>
            <a:r>
              <a:rPr lang="en-US" sz="2667" b="1" i="0" u="none" strike="noStrike" cap="none">
                <a:solidFill>
                  <a:srgbClr val="223F81"/>
                </a:solidFill>
                <a:latin typeface="Raleway"/>
                <a:ea typeface="Raleway"/>
                <a:cs typeface="Raleway"/>
                <a:sym typeface="Raleway"/>
              </a:rPr>
              <a:t>ITS AS A HUB FOR EASTERN PART OF </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2667"/>
              <a:buFont typeface="Arial"/>
              <a:buNone/>
            </a:pPr>
            <a:r>
              <a:rPr lang="en-US" sz="2667" b="1" i="0" u="none" strike="noStrike" cap="none">
                <a:solidFill>
                  <a:srgbClr val="223F81"/>
                </a:solidFill>
                <a:latin typeface="Raleway"/>
                <a:ea typeface="Raleway"/>
                <a:cs typeface="Raleway"/>
                <a:sym typeface="Raleway"/>
              </a:rPr>
              <a:t>INDONESIAN UNIVERSITIES (EPI-UNET)</a:t>
            </a:r>
            <a:endParaRPr sz="2667" b="0" i="0" u="none" strike="noStrike" cap="none">
              <a:solidFill>
                <a:srgbClr val="223F81"/>
              </a:solidFill>
              <a:latin typeface="Arial"/>
              <a:ea typeface="Arial"/>
              <a:cs typeface="Arial"/>
              <a:sym typeface="Arial"/>
            </a:endParaRPr>
          </a:p>
        </p:txBody>
      </p:sp>
      <p:sp>
        <p:nvSpPr>
          <p:cNvPr id="254" name="Google Shape;254;p73"/>
          <p:cNvSpPr/>
          <p:nvPr/>
        </p:nvSpPr>
        <p:spPr>
          <a:xfrm>
            <a:off x="567159" y="1657268"/>
            <a:ext cx="11065168" cy="39333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grpSp>
        <p:nvGrpSpPr>
          <p:cNvPr id="255" name="Google Shape;255;p73"/>
          <p:cNvGrpSpPr/>
          <p:nvPr/>
        </p:nvGrpSpPr>
        <p:grpSpPr>
          <a:xfrm>
            <a:off x="694650" y="1813937"/>
            <a:ext cx="10810191" cy="3593332"/>
            <a:chOff x="125260" y="1483112"/>
            <a:chExt cx="12066740" cy="4053392"/>
          </a:xfrm>
        </p:grpSpPr>
        <p:pic>
          <p:nvPicPr>
            <p:cNvPr id="256" name="Google Shape;256;p73" descr="Image result for PETA INDONESIA"/>
            <p:cNvPicPr preferRelativeResize="0"/>
            <p:nvPr/>
          </p:nvPicPr>
          <p:blipFill rotWithShape="1">
            <a:blip r:embed="rId4">
              <a:alphaModFix/>
            </a:blip>
            <a:srcRect l="4931" t="10035" r="4742" b="8511"/>
            <a:stretch/>
          </p:blipFill>
          <p:spPr>
            <a:xfrm>
              <a:off x="125260" y="1483112"/>
              <a:ext cx="12066740" cy="3875352"/>
            </a:xfrm>
            <a:prstGeom prst="rect">
              <a:avLst/>
            </a:prstGeom>
            <a:noFill/>
            <a:ln>
              <a:noFill/>
            </a:ln>
          </p:spPr>
        </p:pic>
        <p:pic>
          <p:nvPicPr>
            <p:cNvPr id="257" name="Google Shape;257;p73"/>
            <p:cNvPicPr preferRelativeResize="0"/>
            <p:nvPr/>
          </p:nvPicPr>
          <p:blipFill rotWithShape="1">
            <a:blip r:embed="rId5">
              <a:alphaModFix/>
            </a:blip>
            <a:srcRect/>
            <a:stretch/>
          </p:blipFill>
          <p:spPr>
            <a:xfrm>
              <a:off x="11799519" y="3011926"/>
              <a:ext cx="303970" cy="316723"/>
            </a:xfrm>
            <a:prstGeom prst="rect">
              <a:avLst/>
            </a:prstGeom>
            <a:noFill/>
            <a:ln>
              <a:noFill/>
            </a:ln>
          </p:spPr>
        </p:pic>
        <p:pic>
          <p:nvPicPr>
            <p:cNvPr id="258" name="Google Shape;258;p73"/>
            <p:cNvPicPr preferRelativeResize="0"/>
            <p:nvPr/>
          </p:nvPicPr>
          <p:blipFill rotWithShape="1">
            <a:blip r:embed="rId6">
              <a:alphaModFix/>
            </a:blip>
            <a:srcRect/>
            <a:stretch/>
          </p:blipFill>
          <p:spPr>
            <a:xfrm>
              <a:off x="8326593" y="2522497"/>
              <a:ext cx="284413" cy="316723"/>
            </a:xfrm>
            <a:prstGeom prst="rect">
              <a:avLst/>
            </a:prstGeom>
            <a:noFill/>
            <a:ln>
              <a:noFill/>
            </a:ln>
          </p:spPr>
        </p:pic>
        <p:pic>
          <p:nvPicPr>
            <p:cNvPr id="259" name="Google Shape;259;p73"/>
            <p:cNvPicPr preferRelativeResize="0"/>
            <p:nvPr/>
          </p:nvPicPr>
          <p:blipFill rotWithShape="1">
            <a:blip r:embed="rId7">
              <a:alphaModFix/>
            </a:blip>
            <a:srcRect/>
            <a:stretch/>
          </p:blipFill>
          <p:spPr>
            <a:xfrm>
              <a:off x="11665274" y="4872967"/>
              <a:ext cx="324665" cy="316723"/>
            </a:xfrm>
            <a:prstGeom prst="rect">
              <a:avLst/>
            </a:prstGeom>
            <a:noFill/>
            <a:ln>
              <a:noFill/>
            </a:ln>
          </p:spPr>
        </p:pic>
        <p:pic>
          <p:nvPicPr>
            <p:cNvPr id="260" name="Google Shape;260;p73"/>
            <p:cNvPicPr preferRelativeResize="0"/>
            <p:nvPr/>
          </p:nvPicPr>
          <p:blipFill rotWithShape="1">
            <a:blip r:embed="rId8">
              <a:alphaModFix/>
            </a:blip>
            <a:srcRect/>
            <a:stretch/>
          </p:blipFill>
          <p:spPr>
            <a:xfrm>
              <a:off x="9773998" y="2532324"/>
              <a:ext cx="242406" cy="316723"/>
            </a:xfrm>
            <a:prstGeom prst="rect">
              <a:avLst/>
            </a:prstGeom>
            <a:noFill/>
            <a:ln>
              <a:noFill/>
            </a:ln>
          </p:spPr>
        </p:pic>
        <p:pic>
          <p:nvPicPr>
            <p:cNvPr id="261" name="Google Shape;261;p73"/>
            <p:cNvPicPr preferRelativeResize="0"/>
            <p:nvPr/>
          </p:nvPicPr>
          <p:blipFill rotWithShape="1">
            <a:blip r:embed="rId9">
              <a:alphaModFix/>
            </a:blip>
            <a:srcRect/>
            <a:stretch/>
          </p:blipFill>
          <p:spPr>
            <a:xfrm>
              <a:off x="8607957" y="3775726"/>
              <a:ext cx="335571" cy="316723"/>
            </a:xfrm>
            <a:prstGeom prst="rect">
              <a:avLst/>
            </a:prstGeom>
            <a:noFill/>
            <a:ln>
              <a:noFill/>
            </a:ln>
          </p:spPr>
        </p:pic>
        <p:pic>
          <p:nvPicPr>
            <p:cNvPr id="262" name="Google Shape;262;p73"/>
            <p:cNvPicPr preferRelativeResize="0"/>
            <p:nvPr/>
          </p:nvPicPr>
          <p:blipFill rotWithShape="1">
            <a:blip r:embed="rId10">
              <a:alphaModFix/>
            </a:blip>
            <a:srcRect/>
            <a:stretch/>
          </p:blipFill>
          <p:spPr>
            <a:xfrm>
              <a:off x="7066782" y="4174599"/>
              <a:ext cx="276669" cy="316723"/>
            </a:xfrm>
            <a:prstGeom prst="rect">
              <a:avLst/>
            </a:prstGeom>
            <a:noFill/>
            <a:ln>
              <a:noFill/>
            </a:ln>
          </p:spPr>
        </p:pic>
        <p:pic>
          <p:nvPicPr>
            <p:cNvPr id="263" name="Google Shape;263;p73"/>
            <p:cNvPicPr preferRelativeResize="0"/>
            <p:nvPr/>
          </p:nvPicPr>
          <p:blipFill rotWithShape="1">
            <a:blip r:embed="rId11">
              <a:alphaModFix/>
            </a:blip>
            <a:srcRect/>
            <a:stretch/>
          </p:blipFill>
          <p:spPr>
            <a:xfrm>
              <a:off x="6179181" y="2106252"/>
              <a:ext cx="276669" cy="316723"/>
            </a:xfrm>
            <a:prstGeom prst="rect">
              <a:avLst/>
            </a:prstGeom>
            <a:noFill/>
            <a:ln>
              <a:noFill/>
            </a:ln>
          </p:spPr>
        </p:pic>
        <p:pic>
          <p:nvPicPr>
            <p:cNvPr id="264" name="Google Shape;264;p73"/>
            <p:cNvPicPr preferRelativeResize="0"/>
            <p:nvPr/>
          </p:nvPicPr>
          <p:blipFill rotWithShape="1">
            <a:blip r:embed="rId12">
              <a:alphaModFix/>
            </a:blip>
            <a:srcRect/>
            <a:stretch/>
          </p:blipFill>
          <p:spPr>
            <a:xfrm>
              <a:off x="6064091" y="2765410"/>
              <a:ext cx="222623" cy="316723"/>
            </a:xfrm>
            <a:prstGeom prst="rect">
              <a:avLst/>
            </a:prstGeom>
            <a:noFill/>
            <a:ln>
              <a:noFill/>
            </a:ln>
          </p:spPr>
        </p:pic>
        <p:pic>
          <p:nvPicPr>
            <p:cNvPr id="265" name="Google Shape;265;p73"/>
            <p:cNvPicPr preferRelativeResize="0"/>
            <p:nvPr/>
          </p:nvPicPr>
          <p:blipFill rotWithShape="1">
            <a:blip r:embed="rId13">
              <a:alphaModFix/>
            </a:blip>
            <a:srcRect/>
            <a:stretch/>
          </p:blipFill>
          <p:spPr>
            <a:xfrm>
              <a:off x="5446945" y="3794721"/>
              <a:ext cx="262268" cy="316723"/>
            </a:xfrm>
            <a:prstGeom prst="rect">
              <a:avLst/>
            </a:prstGeom>
            <a:noFill/>
            <a:ln>
              <a:noFill/>
            </a:ln>
          </p:spPr>
        </p:pic>
        <p:pic>
          <p:nvPicPr>
            <p:cNvPr id="266" name="Google Shape;266;p73"/>
            <p:cNvPicPr preferRelativeResize="0"/>
            <p:nvPr/>
          </p:nvPicPr>
          <p:blipFill rotWithShape="1">
            <a:blip r:embed="rId14">
              <a:alphaModFix/>
            </a:blip>
            <a:srcRect/>
            <a:stretch/>
          </p:blipFill>
          <p:spPr>
            <a:xfrm>
              <a:off x="5881927" y="3170287"/>
              <a:ext cx="263437" cy="316723"/>
            </a:xfrm>
            <a:prstGeom prst="rect">
              <a:avLst/>
            </a:prstGeom>
            <a:noFill/>
            <a:ln>
              <a:noFill/>
            </a:ln>
          </p:spPr>
        </p:pic>
        <p:pic>
          <p:nvPicPr>
            <p:cNvPr id="267" name="Google Shape;267;p73"/>
            <p:cNvPicPr preferRelativeResize="0"/>
            <p:nvPr/>
          </p:nvPicPr>
          <p:blipFill rotWithShape="1">
            <a:blip r:embed="rId15">
              <a:alphaModFix/>
            </a:blip>
            <a:srcRect/>
            <a:stretch/>
          </p:blipFill>
          <p:spPr>
            <a:xfrm>
              <a:off x="5165007" y="3838869"/>
              <a:ext cx="271935" cy="316723"/>
            </a:xfrm>
            <a:prstGeom prst="rect">
              <a:avLst/>
            </a:prstGeom>
            <a:noFill/>
            <a:ln>
              <a:noFill/>
            </a:ln>
          </p:spPr>
        </p:pic>
        <p:pic>
          <p:nvPicPr>
            <p:cNvPr id="268" name="Google Shape;268;p73"/>
            <p:cNvPicPr preferRelativeResize="0"/>
            <p:nvPr/>
          </p:nvPicPr>
          <p:blipFill rotWithShape="1">
            <a:blip r:embed="rId16">
              <a:alphaModFix/>
            </a:blip>
            <a:srcRect/>
            <a:stretch/>
          </p:blipFill>
          <p:spPr>
            <a:xfrm>
              <a:off x="6179181" y="4163728"/>
              <a:ext cx="262267" cy="316723"/>
            </a:xfrm>
            <a:prstGeom prst="rect">
              <a:avLst/>
            </a:prstGeom>
            <a:noFill/>
            <a:ln>
              <a:noFill/>
            </a:ln>
          </p:spPr>
        </p:pic>
        <p:pic>
          <p:nvPicPr>
            <p:cNvPr id="269" name="Google Shape;269;p73"/>
            <p:cNvPicPr preferRelativeResize="0"/>
            <p:nvPr/>
          </p:nvPicPr>
          <p:blipFill rotWithShape="1">
            <a:blip r:embed="rId17">
              <a:alphaModFix/>
            </a:blip>
            <a:srcRect/>
            <a:stretch/>
          </p:blipFill>
          <p:spPr>
            <a:xfrm>
              <a:off x="3742005" y="3328649"/>
              <a:ext cx="262267" cy="316723"/>
            </a:xfrm>
            <a:prstGeom prst="rect">
              <a:avLst/>
            </a:prstGeom>
            <a:noFill/>
            <a:ln>
              <a:noFill/>
            </a:ln>
          </p:spPr>
        </p:pic>
        <p:pic>
          <p:nvPicPr>
            <p:cNvPr id="270" name="Google Shape;270;p73"/>
            <p:cNvPicPr preferRelativeResize="0"/>
            <p:nvPr/>
          </p:nvPicPr>
          <p:blipFill rotWithShape="1">
            <a:blip r:embed="rId18">
              <a:alphaModFix/>
            </a:blip>
            <a:srcRect/>
            <a:stretch/>
          </p:blipFill>
          <p:spPr>
            <a:xfrm>
              <a:off x="6908535" y="2760078"/>
              <a:ext cx="280069" cy="316723"/>
            </a:xfrm>
            <a:prstGeom prst="rect">
              <a:avLst/>
            </a:prstGeom>
            <a:noFill/>
            <a:ln>
              <a:noFill/>
            </a:ln>
          </p:spPr>
        </p:pic>
        <p:pic>
          <p:nvPicPr>
            <p:cNvPr id="271" name="Google Shape;271;p73"/>
            <p:cNvPicPr preferRelativeResize="0"/>
            <p:nvPr/>
          </p:nvPicPr>
          <p:blipFill rotWithShape="1">
            <a:blip r:embed="rId19">
              <a:alphaModFix/>
            </a:blip>
            <a:srcRect/>
            <a:stretch/>
          </p:blipFill>
          <p:spPr>
            <a:xfrm>
              <a:off x="7482694" y="3720679"/>
              <a:ext cx="278825" cy="316723"/>
            </a:xfrm>
            <a:prstGeom prst="rect">
              <a:avLst/>
            </a:prstGeom>
            <a:noFill/>
            <a:ln>
              <a:noFill/>
            </a:ln>
          </p:spPr>
        </p:pic>
        <p:pic>
          <p:nvPicPr>
            <p:cNvPr id="272" name="Google Shape;272;p73"/>
            <p:cNvPicPr preferRelativeResize="0"/>
            <p:nvPr/>
          </p:nvPicPr>
          <p:blipFill rotWithShape="1">
            <a:blip r:embed="rId20">
              <a:alphaModFix/>
            </a:blip>
            <a:srcRect/>
            <a:stretch/>
          </p:blipFill>
          <p:spPr>
            <a:xfrm>
              <a:off x="6179181" y="3825396"/>
              <a:ext cx="238666" cy="316723"/>
            </a:xfrm>
            <a:prstGeom prst="rect">
              <a:avLst/>
            </a:prstGeom>
            <a:noFill/>
            <a:ln>
              <a:noFill/>
            </a:ln>
          </p:spPr>
        </p:pic>
        <p:pic>
          <p:nvPicPr>
            <p:cNvPr id="273" name="Google Shape;273;p73"/>
            <p:cNvPicPr preferRelativeResize="0"/>
            <p:nvPr/>
          </p:nvPicPr>
          <p:blipFill rotWithShape="1">
            <a:blip r:embed="rId21">
              <a:alphaModFix/>
            </a:blip>
            <a:srcRect/>
            <a:stretch/>
          </p:blipFill>
          <p:spPr>
            <a:xfrm>
              <a:off x="7329190" y="2224225"/>
              <a:ext cx="277587" cy="316723"/>
            </a:xfrm>
            <a:prstGeom prst="rect">
              <a:avLst/>
            </a:prstGeom>
            <a:noFill/>
            <a:ln>
              <a:noFill/>
            </a:ln>
          </p:spPr>
        </p:pic>
        <p:pic>
          <p:nvPicPr>
            <p:cNvPr id="274" name="Google Shape;274;p73"/>
            <p:cNvPicPr preferRelativeResize="0"/>
            <p:nvPr/>
          </p:nvPicPr>
          <p:blipFill rotWithShape="1">
            <a:blip r:embed="rId22">
              <a:alphaModFix/>
            </a:blip>
            <a:srcRect/>
            <a:stretch/>
          </p:blipFill>
          <p:spPr>
            <a:xfrm>
              <a:off x="6784674" y="4163728"/>
              <a:ext cx="239652" cy="316723"/>
            </a:xfrm>
            <a:prstGeom prst="rect">
              <a:avLst/>
            </a:prstGeom>
            <a:noFill/>
            <a:ln>
              <a:noFill/>
            </a:ln>
          </p:spPr>
        </p:pic>
        <p:pic>
          <p:nvPicPr>
            <p:cNvPr id="275" name="Google Shape;275;p73"/>
            <p:cNvPicPr preferRelativeResize="0"/>
            <p:nvPr/>
          </p:nvPicPr>
          <p:blipFill rotWithShape="1">
            <a:blip r:embed="rId23">
              <a:alphaModFix/>
            </a:blip>
            <a:srcRect/>
            <a:stretch/>
          </p:blipFill>
          <p:spPr>
            <a:xfrm>
              <a:off x="7622107" y="2109516"/>
              <a:ext cx="278825" cy="316723"/>
            </a:xfrm>
            <a:prstGeom prst="rect">
              <a:avLst/>
            </a:prstGeom>
            <a:noFill/>
            <a:ln>
              <a:noFill/>
            </a:ln>
          </p:spPr>
        </p:pic>
        <p:pic>
          <p:nvPicPr>
            <p:cNvPr id="276" name="Google Shape;276;p73"/>
            <p:cNvPicPr preferRelativeResize="0"/>
            <p:nvPr/>
          </p:nvPicPr>
          <p:blipFill rotWithShape="1">
            <a:blip r:embed="rId24">
              <a:alphaModFix/>
            </a:blip>
            <a:srcRect/>
            <a:stretch/>
          </p:blipFill>
          <p:spPr>
            <a:xfrm>
              <a:off x="6286714" y="2891777"/>
              <a:ext cx="209825" cy="238344"/>
            </a:xfrm>
            <a:prstGeom prst="rect">
              <a:avLst/>
            </a:prstGeom>
            <a:noFill/>
            <a:ln>
              <a:noFill/>
            </a:ln>
          </p:spPr>
        </p:pic>
        <p:pic>
          <p:nvPicPr>
            <p:cNvPr id="277" name="Google Shape;277;p73"/>
            <p:cNvPicPr preferRelativeResize="0"/>
            <p:nvPr/>
          </p:nvPicPr>
          <p:blipFill rotWithShape="1">
            <a:blip r:embed="rId25">
              <a:alphaModFix/>
            </a:blip>
            <a:srcRect/>
            <a:stretch/>
          </p:blipFill>
          <p:spPr>
            <a:xfrm>
              <a:off x="6441448" y="4174599"/>
              <a:ext cx="300769" cy="316723"/>
            </a:xfrm>
            <a:prstGeom prst="rect">
              <a:avLst/>
            </a:prstGeom>
            <a:noFill/>
            <a:ln>
              <a:noFill/>
            </a:ln>
          </p:spPr>
        </p:pic>
        <p:pic>
          <p:nvPicPr>
            <p:cNvPr id="278" name="Google Shape;278;p73"/>
            <p:cNvPicPr preferRelativeResize="0"/>
            <p:nvPr/>
          </p:nvPicPr>
          <p:blipFill rotWithShape="1">
            <a:blip r:embed="rId26">
              <a:alphaModFix/>
            </a:blip>
            <a:srcRect/>
            <a:stretch/>
          </p:blipFill>
          <p:spPr>
            <a:xfrm>
              <a:off x="4348142" y="3991128"/>
              <a:ext cx="292061" cy="316723"/>
            </a:xfrm>
            <a:prstGeom prst="rect">
              <a:avLst/>
            </a:prstGeom>
            <a:noFill/>
            <a:ln>
              <a:noFill/>
            </a:ln>
          </p:spPr>
        </p:pic>
        <p:pic>
          <p:nvPicPr>
            <p:cNvPr id="279" name="Google Shape;279;p73"/>
            <p:cNvPicPr preferRelativeResize="0"/>
            <p:nvPr/>
          </p:nvPicPr>
          <p:blipFill rotWithShape="1">
            <a:blip r:embed="rId27">
              <a:alphaModFix/>
            </a:blip>
            <a:srcRect/>
            <a:stretch/>
          </p:blipFill>
          <p:spPr>
            <a:xfrm>
              <a:off x="4553924" y="4311699"/>
              <a:ext cx="292061" cy="316723"/>
            </a:xfrm>
            <a:prstGeom prst="rect">
              <a:avLst/>
            </a:prstGeom>
            <a:noFill/>
            <a:ln>
              <a:noFill/>
            </a:ln>
          </p:spPr>
        </p:pic>
        <p:pic>
          <p:nvPicPr>
            <p:cNvPr id="280" name="Google Shape;280;p73"/>
            <p:cNvPicPr preferRelativeResize="0"/>
            <p:nvPr/>
          </p:nvPicPr>
          <p:blipFill rotWithShape="1">
            <a:blip r:embed="rId28">
              <a:alphaModFix/>
            </a:blip>
            <a:srcRect/>
            <a:stretch/>
          </p:blipFill>
          <p:spPr>
            <a:xfrm>
              <a:off x="5331973" y="4133980"/>
              <a:ext cx="294851" cy="316723"/>
            </a:xfrm>
            <a:prstGeom prst="rect">
              <a:avLst/>
            </a:prstGeom>
            <a:noFill/>
            <a:ln>
              <a:noFill/>
            </a:ln>
          </p:spPr>
        </p:pic>
        <p:pic>
          <p:nvPicPr>
            <p:cNvPr id="281" name="Google Shape;281;p73"/>
            <p:cNvPicPr preferRelativeResize="0"/>
            <p:nvPr/>
          </p:nvPicPr>
          <p:blipFill rotWithShape="1">
            <a:blip r:embed="rId29">
              <a:alphaModFix/>
            </a:blip>
            <a:srcRect/>
            <a:stretch/>
          </p:blipFill>
          <p:spPr>
            <a:xfrm>
              <a:off x="7836678" y="5107533"/>
              <a:ext cx="288184" cy="316723"/>
            </a:xfrm>
            <a:prstGeom prst="rect">
              <a:avLst/>
            </a:prstGeom>
            <a:noFill/>
            <a:ln>
              <a:noFill/>
            </a:ln>
          </p:spPr>
        </p:pic>
        <p:pic>
          <p:nvPicPr>
            <p:cNvPr id="282" name="Google Shape;282;p73"/>
            <p:cNvPicPr preferRelativeResize="0"/>
            <p:nvPr/>
          </p:nvPicPr>
          <p:blipFill rotWithShape="1">
            <a:blip r:embed="rId30">
              <a:alphaModFix/>
            </a:blip>
            <a:srcRect/>
            <a:stretch/>
          </p:blipFill>
          <p:spPr>
            <a:xfrm>
              <a:off x="4175525" y="4784088"/>
              <a:ext cx="292061" cy="316723"/>
            </a:xfrm>
            <a:prstGeom prst="rect">
              <a:avLst/>
            </a:prstGeom>
            <a:noFill/>
            <a:ln>
              <a:noFill/>
            </a:ln>
          </p:spPr>
        </p:pic>
        <p:pic>
          <p:nvPicPr>
            <p:cNvPr id="283" name="Google Shape;283;p73"/>
            <p:cNvPicPr preferRelativeResize="0"/>
            <p:nvPr/>
          </p:nvPicPr>
          <p:blipFill rotWithShape="1">
            <a:blip r:embed="rId31">
              <a:alphaModFix/>
            </a:blip>
            <a:srcRect/>
            <a:stretch/>
          </p:blipFill>
          <p:spPr>
            <a:xfrm>
              <a:off x="3830377" y="4714606"/>
              <a:ext cx="289645" cy="316723"/>
            </a:xfrm>
            <a:prstGeom prst="rect">
              <a:avLst/>
            </a:prstGeom>
            <a:noFill/>
            <a:ln>
              <a:noFill/>
            </a:ln>
          </p:spPr>
        </p:pic>
        <p:pic>
          <p:nvPicPr>
            <p:cNvPr id="284" name="Google Shape;284;p73"/>
            <p:cNvPicPr preferRelativeResize="0"/>
            <p:nvPr/>
          </p:nvPicPr>
          <p:blipFill rotWithShape="1">
            <a:blip r:embed="rId32">
              <a:alphaModFix/>
            </a:blip>
            <a:srcRect/>
            <a:stretch/>
          </p:blipFill>
          <p:spPr>
            <a:xfrm>
              <a:off x="4859014" y="3725734"/>
              <a:ext cx="295990" cy="316723"/>
            </a:xfrm>
            <a:prstGeom prst="rect">
              <a:avLst/>
            </a:prstGeom>
            <a:noFill/>
            <a:ln>
              <a:noFill/>
            </a:ln>
          </p:spPr>
        </p:pic>
        <p:pic>
          <p:nvPicPr>
            <p:cNvPr id="285" name="Google Shape;285;p73"/>
            <p:cNvPicPr preferRelativeResize="0"/>
            <p:nvPr/>
          </p:nvPicPr>
          <p:blipFill rotWithShape="1">
            <a:blip r:embed="rId33">
              <a:alphaModFix/>
            </a:blip>
            <a:srcRect/>
            <a:stretch/>
          </p:blipFill>
          <p:spPr>
            <a:xfrm>
              <a:off x="3814477" y="5147559"/>
              <a:ext cx="289009" cy="316723"/>
            </a:xfrm>
            <a:prstGeom prst="rect">
              <a:avLst/>
            </a:prstGeom>
            <a:noFill/>
            <a:ln>
              <a:noFill/>
            </a:ln>
          </p:spPr>
        </p:pic>
        <p:pic>
          <p:nvPicPr>
            <p:cNvPr id="286" name="Google Shape;286;p73"/>
            <p:cNvPicPr preferRelativeResize="0"/>
            <p:nvPr/>
          </p:nvPicPr>
          <p:blipFill rotWithShape="1">
            <a:blip r:embed="rId34">
              <a:alphaModFix/>
            </a:blip>
            <a:srcRect/>
            <a:stretch/>
          </p:blipFill>
          <p:spPr>
            <a:xfrm>
              <a:off x="4538356" y="5158550"/>
              <a:ext cx="305539" cy="377954"/>
            </a:xfrm>
            <a:prstGeom prst="rect">
              <a:avLst/>
            </a:prstGeom>
            <a:noFill/>
            <a:ln>
              <a:noFill/>
            </a:ln>
          </p:spPr>
        </p:pic>
        <p:pic>
          <p:nvPicPr>
            <p:cNvPr id="287" name="Google Shape;287;p73"/>
            <p:cNvPicPr preferRelativeResize="0"/>
            <p:nvPr/>
          </p:nvPicPr>
          <p:blipFill rotWithShape="1">
            <a:blip r:embed="rId35">
              <a:alphaModFix/>
            </a:blip>
            <a:srcRect/>
            <a:stretch/>
          </p:blipFill>
          <p:spPr>
            <a:xfrm>
              <a:off x="5234581" y="4895834"/>
              <a:ext cx="298639" cy="316723"/>
            </a:xfrm>
            <a:prstGeom prst="rect">
              <a:avLst/>
            </a:prstGeom>
            <a:noFill/>
            <a:ln>
              <a:noFill/>
            </a:ln>
          </p:spPr>
        </p:pic>
        <p:pic>
          <p:nvPicPr>
            <p:cNvPr id="288" name="Google Shape;288;p73"/>
            <p:cNvPicPr preferRelativeResize="0"/>
            <p:nvPr/>
          </p:nvPicPr>
          <p:blipFill rotWithShape="1">
            <a:blip r:embed="rId36">
              <a:alphaModFix/>
            </a:blip>
            <a:srcRect/>
            <a:stretch/>
          </p:blipFill>
          <p:spPr>
            <a:xfrm>
              <a:off x="4203144" y="5165203"/>
              <a:ext cx="291029" cy="316723"/>
            </a:xfrm>
            <a:prstGeom prst="rect">
              <a:avLst/>
            </a:prstGeom>
            <a:noFill/>
            <a:ln>
              <a:noFill/>
            </a:ln>
          </p:spPr>
        </p:pic>
        <p:pic>
          <p:nvPicPr>
            <p:cNvPr id="289" name="Google Shape;289;p73"/>
            <p:cNvPicPr preferRelativeResize="0"/>
            <p:nvPr/>
          </p:nvPicPr>
          <p:blipFill rotWithShape="1">
            <a:blip r:embed="rId37">
              <a:alphaModFix/>
            </a:blip>
            <a:srcRect/>
            <a:stretch/>
          </p:blipFill>
          <p:spPr>
            <a:xfrm>
              <a:off x="4831514" y="4830836"/>
              <a:ext cx="292061" cy="316723"/>
            </a:xfrm>
            <a:prstGeom prst="rect">
              <a:avLst/>
            </a:prstGeom>
            <a:noFill/>
            <a:ln>
              <a:noFill/>
            </a:ln>
          </p:spPr>
        </p:pic>
        <p:pic>
          <p:nvPicPr>
            <p:cNvPr id="290" name="Google Shape;290;p73"/>
            <p:cNvPicPr preferRelativeResize="0"/>
            <p:nvPr/>
          </p:nvPicPr>
          <p:blipFill rotWithShape="1">
            <a:blip r:embed="rId38">
              <a:alphaModFix/>
            </a:blip>
            <a:srcRect/>
            <a:stretch/>
          </p:blipFill>
          <p:spPr>
            <a:xfrm>
              <a:off x="4523090" y="4784088"/>
              <a:ext cx="299254" cy="316723"/>
            </a:xfrm>
            <a:prstGeom prst="rect">
              <a:avLst/>
            </a:prstGeom>
            <a:noFill/>
            <a:ln>
              <a:noFill/>
            </a:ln>
          </p:spPr>
        </p:pic>
        <p:pic>
          <p:nvPicPr>
            <p:cNvPr id="291" name="Google Shape;291;p73"/>
            <p:cNvPicPr preferRelativeResize="0"/>
            <p:nvPr/>
          </p:nvPicPr>
          <p:blipFill rotWithShape="1">
            <a:blip r:embed="rId39">
              <a:alphaModFix/>
            </a:blip>
            <a:srcRect/>
            <a:stretch/>
          </p:blipFill>
          <p:spPr>
            <a:xfrm>
              <a:off x="6276282" y="2426240"/>
              <a:ext cx="299688" cy="316723"/>
            </a:xfrm>
            <a:prstGeom prst="rect">
              <a:avLst/>
            </a:prstGeom>
            <a:noFill/>
            <a:ln>
              <a:noFill/>
            </a:ln>
          </p:spPr>
        </p:pic>
      </p:grpSp>
      <p:sp>
        <p:nvSpPr>
          <p:cNvPr id="292" name="Google Shape;292;p73"/>
          <p:cNvSpPr/>
          <p:nvPr/>
        </p:nvSpPr>
        <p:spPr>
          <a:xfrm>
            <a:off x="869271" y="5706140"/>
            <a:ext cx="470700" cy="457200"/>
          </a:xfrm>
          <a:prstGeom prst="ellipse">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sp>
        <p:nvSpPr>
          <p:cNvPr id="293" name="Google Shape;293;p73"/>
          <p:cNvSpPr txBox="1"/>
          <p:nvPr/>
        </p:nvSpPr>
        <p:spPr>
          <a:xfrm>
            <a:off x="1363891" y="5712633"/>
            <a:ext cx="3700200" cy="666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C00000"/>
                </a:solidFill>
                <a:latin typeface="Arial"/>
                <a:ea typeface="Arial"/>
                <a:cs typeface="Arial"/>
                <a:sym typeface="Arial"/>
              </a:rPr>
              <a:t>JOINT RESEARCH/PUBLICATION</a:t>
            </a:r>
            <a:endParaRPr sz="1867" b="0" i="0" u="none" strike="noStrike" cap="none">
              <a:solidFill>
                <a:schemeClr val="dk1"/>
              </a:solidFill>
              <a:latin typeface="Raleway"/>
              <a:ea typeface="Raleway"/>
              <a:cs typeface="Raleway"/>
              <a:sym typeface="Raleway"/>
            </a:endParaRPr>
          </a:p>
        </p:txBody>
      </p:sp>
      <p:sp>
        <p:nvSpPr>
          <p:cNvPr id="294" name="Google Shape;294;p73"/>
          <p:cNvSpPr/>
          <p:nvPr/>
        </p:nvSpPr>
        <p:spPr>
          <a:xfrm>
            <a:off x="5132289" y="5712632"/>
            <a:ext cx="470700" cy="457200"/>
          </a:xfrm>
          <a:prstGeom prst="ellipse">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sp>
        <p:nvSpPr>
          <p:cNvPr id="295" name="Google Shape;295;p73"/>
          <p:cNvSpPr txBox="1"/>
          <p:nvPr/>
        </p:nvSpPr>
        <p:spPr>
          <a:xfrm>
            <a:off x="5656891" y="5728530"/>
            <a:ext cx="2861700" cy="666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C00000"/>
                </a:solidFill>
                <a:latin typeface="Arial"/>
                <a:ea typeface="Arial"/>
                <a:cs typeface="Arial"/>
                <a:sym typeface="Arial"/>
              </a:rPr>
              <a:t>INTERNATIONAL OFFICE</a:t>
            </a:r>
            <a:endParaRPr sz="1867" b="0" i="0" u="none" strike="noStrike" cap="none">
              <a:solidFill>
                <a:schemeClr val="dk1"/>
              </a:solidFill>
              <a:latin typeface="Raleway"/>
              <a:ea typeface="Raleway"/>
              <a:cs typeface="Raleway"/>
              <a:sym typeface="Raleway"/>
            </a:endParaRPr>
          </a:p>
        </p:txBody>
      </p:sp>
      <p:sp>
        <p:nvSpPr>
          <p:cNvPr id="296" name="Google Shape;296;p73"/>
          <p:cNvSpPr/>
          <p:nvPr/>
        </p:nvSpPr>
        <p:spPr>
          <a:xfrm>
            <a:off x="8572527" y="5712632"/>
            <a:ext cx="470700" cy="457200"/>
          </a:xfrm>
          <a:prstGeom prst="ellipse">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sp>
        <p:nvSpPr>
          <p:cNvPr id="297" name="Google Shape;297;p73"/>
          <p:cNvSpPr txBox="1"/>
          <p:nvPr/>
        </p:nvSpPr>
        <p:spPr>
          <a:xfrm>
            <a:off x="9159555" y="5728530"/>
            <a:ext cx="2569800" cy="666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C00000"/>
                </a:solidFill>
                <a:latin typeface="Arial"/>
                <a:ea typeface="Arial"/>
                <a:cs typeface="Arial"/>
                <a:sym typeface="Arial"/>
              </a:rPr>
              <a:t>QUALITY ASSURANCE</a:t>
            </a:r>
            <a:endParaRPr sz="1867" b="0" i="0" u="none" strike="noStrike" cap="none">
              <a:solidFill>
                <a:schemeClr val="dk1"/>
              </a:solidFill>
              <a:latin typeface="Raleway"/>
              <a:ea typeface="Raleway"/>
              <a:cs typeface="Raleway"/>
              <a:sym typeface="Raleway"/>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02" name="Google Shape;302;p74"/>
          <p:cNvSpPr txBox="1"/>
          <p:nvPr/>
        </p:nvSpPr>
        <p:spPr>
          <a:xfrm>
            <a:off x="194278" y="1639213"/>
            <a:ext cx="2303992" cy="118052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rgbClr val="FFFFFF"/>
                </a:solidFill>
                <a:latin typeface="Raleway"/>
                <a:ea typeface="Raleway"/>
                <a:cs typeface="Raleway"/>
                <a:sym typeface="Raleway"/>
              </a:rPr>
              <a:t>SCIENTICS</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SCIENCE AND DATA ANALYTICS)</a:t>
            </a:r>
            <a:endParaRPr sz="1100" b="1" i="0" u="none" strike="noStrike" cap="none">
              <a:solidFill>
                <a:srgbClr val="000000"/>
              </a:solidFill>
              <a:latin typeface="Arial"/>
              <a:ea typeface="Arial"/>
              <a:cs typeface="Arial"/>
              <a:sym typeface="Arial"/>
            </a:endParaRPr>
          </a:p>
        </p:txBody>
      </p:sp>
      <p:sp>
        <p:nvSpPr>
          <p:cNvPr id="303" name="Google Shape;303;p74"/>
          <p:cNvSpPr txBox="1"/>
          <p:nvPr/>
        </p:nvSpPr>
        <p:spPr>
          <a:xfrm>
            <a:off x="188275" y="2832348"/>
            <a:ext cx="2310000" cy="2690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Physics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Mathematics</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Statistics</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Chemistry</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Biology</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Actuarial Science</a:t>
            </a:r>
            <a:endParaRPr sz="1400" b="0" i="0" u="none" strike="noStrike" cap="none" dirty="0">
              <a:solidFill>
                <a:schemeClr val="dk1"/>
              </a:solidFill>
              <a:latin typeface="Raleway"/>
              <a:ea typeface="Raleway"/>
              <a:cs typeface="Raleway"/>
              <a:sym typeface="Raleway"/>
            </a:endParaRPr>
          </a:p>
        </p:txBody>
      </p:sp>
      <p:sp>
        <p:nvSpPr>
          <p:cNvPr id="304" name="Google Shape;304;p74"/>
          <p:cNvSpPr txBox="1"/>
          <p:nvPr/>
        </p:nvSpPr>
        <p:spPr>
          <a:xfrm>
            <a:off x="2565962" y="1634935"/>
            <a:ext cx="2309316" cy="116790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100" b="1" i="0" u="none" strike="noStrike" cap="none">
                <a:solidFill>
                  <a:srgbClr val="FFFFFF"/>
                </a:solidFill>
                <a:latin typeface="Raleway"/>
                <a:ea typeface="Raleway"/>
                <a:cs typeface="Raleway"/>
                <a:sym typeface="Raleway"/>
              </a:rPr>
              <a:t>(INDSYS)</a:t>
            </a:r>
            <a:br>
              <a:rPr lang="en-US" sz="1100" b="1" i="0" u="none" strike="noStrike" cap="none">
                <a:solidFill>
                  <a:srgbClr val="FFFFFF"/>
                </a:solidFill>
                <a:latin typeface="Raleway"/>
                <a:ea typeface="Raleway"/>
                <a:cs typeface="Raleway"/>
                <a:sym typeface="Raleway"/>
              </a:rPr>
            </a:br>
            <a:r>
              <a:rPr lang="en-US" sz="1100" b="1" i="0" u="none" strike="noStrike" cap="none">
                <a:solidFill>
                  <a:srgbClr val="FFFFFF"/>
                </a:solidFill>
                <a:latin typeface="Raleway"/>
                <a:ea typeface="Raleway"/>
                <a:cs typeface="Raleway"/>
                <a:sym typeface="Raleway"/>
              </a:rPr>
              <a:t>FACULTY OF INDUSTRIAL TECHNOLOGY &amp; SYSTEMS ENGINEERING</a:t>
            </a:r>
            <a:endParaRPr sz="1050" b="1" i="0" u="none" strike="noStrike" cap="none">
              <a:solidFill>
                <a:srgbClr val="000000"/>
              </a:solidFill>
              <a:latin typeface="Arial"/>
              <a:ea typeface="Arial"/>
              <a:cs typeface="Arial"/>
              <a:sym typeface="Arial"/>
            </a:endParaRPr>
          </a:p>
        </p:txBody>
      </p:sp>
      <p:sp>
        <p:nvSpPr>
          <p:cNvPr id="305" name="Google Shape;305;p74"/>
          <p:cNvSpPr txBox="1"/>
          <p:nvPr/>
        </p:nvSpPr>
        <p:spPr>
          <a:xfrm>
            <a:off x="2565950" y="2816024"/>
            <a:ext cx="2304000" cy="2690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Mechanical Engineering</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Chemical Engineering</a:t>
            </a:r>
            <a:endParaRPr sz="1200" b="0" i="0" u="none" strike="noStrike" cap="none" dirty="0">
              <a:solidFill>
                <a:schemeClr val="dk1"/>
              </a:solidFill>
              <a:latin typeface="Arial"/>
              <a:ea typeface="Arial"/>
              <a:cs typeface="Arial"/>
              <a:sym typeface="Arial"/>
            </a:endParaRPr>
          </a:p>
          <a:p>
            <a:pPr marL="914400" marR="0" lvl="0" indent="0" algn="l" rtl="0">
              <a:lnSpc>
                <a:spcPct val="90000"/>
              </a:lnSpc>
              <a:spcBef>
                <a:spcPts val="0"/>
              </a:spcBef>
              <a:spcAft>
                <a:spcPts val="0"/>
              </a:spcAft>
              <a:buNone/>
            </a:pPr>
            <a:endParaRPr dirty="0">
              <a:solidFill>
                <a:schemeClr val="dk1"/>
              </a:solidFill>
              <a:latin typeface="Raleway"/>
              <a:ea typeface="Raleway"/>
              <a:cs typeface="Raleway"/>
              <a:sym typeface="Raleway"/>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Engineering Physics </a:t>
            </a:r>
            <a:endParaRPr sz="1400" b="0" i="0" u="none" strike="noStrike" cap="none" dirty="0">
              <a:solidFill>
                <a:schemeClr val="dk1"/>
              </a:solidFill>
              <a:latin typeface="Raleway"/>
              <a:ea typeface="Raleway"/>
              <a:cs typeface="Raleway"/>
              <a:sym typeface="Raleway"/>
            </a:endParaRPr>
          </a:p>
          <a:p>
            <a:pPr marL="914400" marR="0" lvl="0" indent="0" algn="l" rtl="0">
              <a:lnSpc>
                <a:spcPct val="90000"/>
              </a:lnSpc>
              <a:spcBef>
                <a:spcPts val="0"/>
              </a:spcBef>
              <a:spcAft>
                <a:spcPts val="0"/>
              </a:spcAft>
              <a:buNone/>
            </a:pPr>
            <a:endParaRPr dirty="0">
              <a:solidFill>
                <a:schemeClr val="dk1"/>
              </a:solidFill>
              <a:latin typeface="Raleway"/>
              <a:ea typeface="Raleway"/>
              <a:cs typeface="Raleway"/>
              <a:sym typeface="Raleway"/>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Systems and Industrial Engineering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Materials and Metallurgical Engineering </a:t>
            </a:r>
            <a:endParaRPr sz="12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Food Technology </a:t>
            </a:r>
            <a:endParaRPr sz="1200" b="0" i="0" u="none" strike="noStrike" cap="none" dirty="0">
              <a:solidFill>
                <a:schemeClr val="dk1"/>
              </a:solidFill>
              <a:latin typeface="Arial"/>
              <a:ea typeface="Arial"/>
              <a:cs typeface="Arial"/>
              <a:sym typeface="Arial"/>
            </a:endParaRPr>
          </a:p>
          <a:p>
            <a:pPr marL="171450" marR="0" lvl="1" indent="-57150" algn="l" rtl="0">
              <a:lnSpc>
                <a:spcPct val="90000"/>
              </a:lnSpc>
              <a:spcBef>
                <a:spcPts val="270"/>
              </a:spcBef>
              <a:spcAft>
                <a:spcPts val="0"/>
              </a:spcAft>
              <a:buClr>
                <a:srgbClr val="223F81"/>
              </a:buClr>
              <a:buSzPts val="1800"/>
              <a:buFont typeface="Calibri"/>
              <a:buNone/>
            </a:pPr>
            <a:endParaRPr sz="1200" b="0" i="0" u="none" strike="noStrike" cap="none" dirty="0">
              <a:solidFill>
                <a:schemeClr val="dk1"/>
              </a:solidFill>
              <a:latin typeface="Raleway"/>
              <a:ea typeface="Raleway"/>
              <a:cs typeface="Raleway"/>
              <a:sym typeface="Raleway"/>
            </a:endParaRPr>
          </a:p>
        </p:txBody>
      </p:sp>
      <p:sp>
        <p:nvSpPr>
          <p:cNvPr id="306" name="Google Shape;306;p74"/>
          <p:cNvSpPr txBox="1"/>
          <p:nvPr/>
        </p:nvSpPr>
        <p:spPr>
          <a:xfrm>
            <a:off x="4937646" y="1625712"/>
            <a:ext cx="2309316" cy="118052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rgbClr val="FFFFFF"/>
                </a:solidFill>
                <a:latin typeface="Raleway"/>
                <a:ea typeface="Raleway"/>
                <a:cs typeface="Raleway"/>
                <a:sym typeface="Raleway"/>
              </a:rPr>
              <a:t>CIVPLAN</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CIVIL, PLANNING, AND GEO ENGINEERING)</a:t>
            </a:r>
            <a:endParaRPr sz="1100" b="1" i="0" u="none" strike="noStrike" cap="none">
              <a:solidFill>
                <a:srgbClr val="000000"/>
              </a:solidFill>
              <a:latin typeface="Arial"/>
              <a:ea typeface="Arial"/>
              <a:cs typeface="Arial"/>
              <a:sym typeface="Arial"/>
            </a:endParaRPr>
          </a:p>
        </p:txBody>
      </p:sp>
      <p:sp>
        <p:nvSpPr>
          <p:cNvPr id="307" name="Google Shape;307;p74"/>
          <p:cNvSpPr txBox="1"/>
          <p:nvPr/>
        </p:nvSpPr>
        <p:spPr>
          <a:xfrm>
            <a:off x="4937650" y="2803399"/>
            <a:ext cx="2304000" cy="2690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Civil Engineering</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Architecture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Environmental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Regional and Urban Planning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Geomatics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Geophysics Engineering </a:t>
            </a:r>
            <a:endParaRPr sz="1600" b="0" i="0" u="none" strike="noStrike" cap="none">
              <a:solidFill>
                <a:schemeClr val="dk1"/>
              </a:solidFill>
              <a:latin typeface="Raleway"/>
              <a:ea typeface="Raleway"/>
              <a:cs typeface="Raleway"/>
              <a:sym typeface="Raleway"/>
            </a:endParaRPr>
          </a:p>
        </p:txBody>
      </p:sp>
      <p:sp>
        <p:nvSpPr>
          <p:cNvPr id="308" name="Google Shape;308;p74"/>
          <p:cNvSpPr txBox="1"/>
          <p:nvPr/>
        </p:nvSpPr>
        <p:spPr>
          <a:xfrm>
            <a:off x="7304005" y="1638644"/>
            <a:ext cx="2309316" cy="118052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rgbClr val="FFFFFF"/>
                </a:solidFill>
                <a:latin typeface="Raleway"/>
                <a:ea typeface="Raleway"/>
                <a:cs typeface="Raleway"/>
                <a:sym typeface="Raleway"/>
              </a:rPr>
              <a:t>MARTECH</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MARINE TECHNOLOGY)</a:t>
            </a:r>
            <a:endParaRPr sz="1100" b="1" i="0" u="none" strike="noStrike" cap="none">
              <a:solidFill>
                <a:srgbClr val="000000"/>
              </a:solidFill>
              <a:latin typeface="Arial"/>
              <a:ea typeface="Arial"/>
              <a:cs typeface="Arial"/>
              <a:sym typeface="Arial"/>
            </a:endParaRPr>
          </a:p>
        </p:txBody>
      </p:sp>
      <p:sp>
        <p:nvSpPr>
          <p:cNvPr id="309" name="Google Shape;309;p74"/>
          <p:cNvSpPr txBox="1"/>
          <p:nvPr/>
        </p:nvSpPr>
        <p:spPr>
          <a:xfrm>
            <a:off x="7304000" y="2810526"/>
            <a:ext cx="2304000" cy="2690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Naval Architecture and Shipbuilding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Marine Engineering</a:t>
            </a:r>
            <a:endParaRPr sz="1400" b="0" i="0" u="none" strike="noStrike" cap="none">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Ocean Engineering </a:t>
            </a:r>
            <a:endParaRPr sz="1400" b="0" i="0" u="none" strike="noStrike" cap="none">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Sea Transportation Engineering</a:t>
            </a:r>
            <a:endParaRPr sz="1200" b="0" i="0" u="none" strike="noStrike" cap="none">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Offshore Engineering </a:t>
            </a:r>
            <a:endParaRPr sz="1600" b="0" i="0" u="none" strike="noStrike" cap="none">
              <a:solidFill>
                <a:schemeClr val="dk1"/>
              </a:solidFill>
              <a:latin typeface="Raleway"/>
              <a:ea typeface="Raleway"/>
              <a:cs typeface="Raleway"/>
              <a:sym typeface="Raleway"/>
            </a:endParaRPr>
          </a:p>
        </p:txBody>
      </p:sp>
      <p:sp>
        <p:nvSpPr>
          <p:cNvPr id="310" name="Google Shape;310;p74"/>
          <p:cNvSpPr txBox="1"/>
          <p:nvPr/>
        </p:nvSpPr>
        <p:spPr>
          <a:xfrm>
            <a:off x="496933" y="756755"/>
            <a:ext cx="11374500" cy="6438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120000"/>
              </a:lnSpc>
              <a:spcBef>
                <a:spcPts val="0"/>
              </a:spcBef>
              <a:spcAft>
                <a:spcPts val="0"/>
              </a:spcAft>
              <a:buClr>
                <a:srgbClr val="002060"/>
              </a:buClr>
              <a:buSzPts val="2800"/>
              <a:buFont typeface="Raleway"/>
              <a:buNone/>
            </a:pPr>
            <a:r>
              <a:rPr lang="en-US" sz="3200" b="1" i="0" u="none" strike="noStrike" cap="none">
                <a:solidFill>
                  <a:srgbClr val="223F81"/>
                </a:solidFill>
                <a:latin typeface="Raleway"/>
                <a:ea typeface="Raleway"/>
                <a:cs typeface="Raleway"/>
                <a:sym typeface="Raleway"/>
              </a:rPr>
              <a:t>FACULTIES AND DEPARTMENTS</a:t>
            </a:r>
            <a:endParaRPr sz="3200" b="1" i="0" u="none" strike="noStrike" cap="none">
              <a:solidFill>
                <a:srgbClr val="223F81"/>
              </a:solidFill>
              <a:latin typeface="Raleway"/>
              <a:ea typeface="Raleway"/>
              <a:cs typeface="Raleway"/>
              <a:sym typeface="Raleway"/>
            </a:endParaRPr>
          </a:p>
        </p:txBody>
      </p:sp>
      <p:sp>
        <p:nvSpPr>
          <p:cNvPr id="311" name="Google Shape;311;p74"/>
          <p:cNvSpPr txBox="1"/>
          <p:nvPr/>
        </p:nvSpPr>
        <p:spPr>
          <a:xfrm>
            <a:off x="9686350" y="1631450"/>
            <a:ext cx="2292300" cy="1167900"/>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Raleway"/>
                <a:ea typeface="Raleway"/>
                <a:cs typeface="Raleway"/>
                <a:sym typeface="Raleway"/>
              </a:rPr>
              <a:t>ELECTICS</a:t>
            </a:r>
            <a:br>
              <a:rPr lang="en-US" sz="1200" b="1" i="0" u="none" strike="noStrike" cap="none">
                <a:solidFill>
                  <a:schemeClr val="lt1"/>
                </a:solidFill>
                <a:latin typeface="Raleway"/>
                <a:ea typeface="Raleway"/>
                <a:cs typeface="Raleway"/>
                <a:sym typeface="Raleway"/>
              </a:rPr>
            </a:br>
            <a:r>
              <a:rPr lang="en-US" sz="1200" b="1" i="0" u="none" strike="noStrike" cap="none">
                <a:solidFill>
                  <a:schemeClr val="lt1"/>
                </a:solidFill>
                <a:latin typeface="Raleway"/>
                <a:ea typeface="Raleway"/>
                <a:cs typeface="Raleway"/>
                <a:sym typeface="Raleway"/>
              </a:rPr>
              <a:t>(FACULTY OF INTELLIGENT ELECTRICAL &amp; INFORMATICS TECHNOLOGY)</a:t>
            </a:r>
            <a:endParaRPr sz="1200" b="1" i="0" u="none" strike="noStrike" cap="none">
              <a:solidFill>
                <a:schemeClr val="lt1"/>
              </a:solidFill>
              <a:latin typeface="Arial"/>
              <a:ea typeface="Arial"/>
              <a:cs typeface="Arial"/>
              <a:sym typeface="Arial"/>
            </a:endParaRPr>
          </a:p>
        </p:txBody>
      </p:sp>
      <p:sp>
        <p:nvSpPr>
          <p:cNvPr id="312" name="Google Shape;312;p74"/>
          <p:cNvSpPr txBox="1"/>
          <p:nvPr/>
        </p:nvSpPr>
        <p:spPr>
          <a:xfrm>
            <a:off x="9686375" y="2819751"/>
            <a:ext cx="2292300" cy="2690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Electrical Engineering</a:t>
            </a:r>
            <a:endParaRPr sz="1400" b="0" i="0" u="none" strike="noStrike" cap="none" dirty="0">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Biomedical Engineering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Computer Engineering</a:t>
            </a:r>
            <a:endParaRPr sz="1400" b="0" i="0" u="none" strike="noStrike" cap="none" dirty="0">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Informatics </a:t>
            </a: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Information Systems </a:t>
            </a:r>
            <a:endParaRPr sz="1400" b="0" i="0" u="none" strike="noStrike" cap="none" dirty="0">
              <a:solidFill>
                <a:schemeClr val="dk1"/>
              </a:solidFill>
              <a:latin typeface="Raleway"/>
              <a:ea typeface="Raleway"/>
              <a:cs typeface="Raleway"/>
              <a:sym typeface="Raleway"/>
            </a:endParaRPr>
          </a:p>
          <a:p>
            <a:pPr marL="0" marR="0" lvl="1" indent="0" algn="l" rtl="0">
              <a:lnSpc>
                <a:spcPct val="9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dirty="0">
                <a:solidFill>
                  <a:schemeClr val="dk1"/>
                </a:solidFill>
                <a:latin typeface="Raleway"/>
                <a:ea typeface="Raleway"/>
                <a:cs typeface="Raleway"/>
                <a:sym typeface="Raleway"/>
              </a:rPr>
              <a:t>Information Technology </a:t>
            </a:r>
            <a:endParaRPr sz="1600" b="0" i="0" u="none" strike="noStrike" cap="none" dirty="0">
              <a:solidFill>
                <a:schemeClr val="dk1"/>
              </a:solidFill>
              <a:latin typeface="Raleway"/>
              <a:ea typeface="Raleway"/>
              <a:cs typeface="Raleway"/>
              <a:sym typeface="Raleway"/>
            </a:endParaRPr>
          </a:p>
        </p:txBody>
      </p:sp>
      <p:sp>
        <p:nvSpPr>
          <p:cNvPr id="313" name="Google Shape;313;p74"/>
          <p:cNvSpPr/>
          <p:nvPr/>
        </p:nvSpPr>
        <p:spPr>
          <a:xfrm>
            <a:off x="344075" y="6190603"/>
            <a:ext cx="3380100" cy="357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Raleway Thin"/>
              <a:buNone/>
            </a:pPr>
            <a:r>
              <a:rPr lang="en-US" sz="1600" b="1" i="0" u="none" strike="noStrike" cap="none">
                <a:solidFill>
                  <a:schemeClr val="dk1"/>
                </a:solidFill>
                <a:latin typeface="Raleway"/>
                <a:ea typeface="Raleway"/>
                <a:cs typeface="Raleway"/>
                <a:sym typeface="Raleway"/>
              </a:rPr>
              <a:t>17 Doctoral Programs</a:t>
            </a:r>
            <a:endParaRPr sz="1600" b="1" i="0" u="none" strike="noStrike" cap="none">
              <a:solidFill>
                <a:schemeClr val="dk1"/>
              </a:solidFill>
              <a:latin typeface="Raleway"/>
              <a:ea typeface="Raleway"/>
              <a:cs typeface="Raleway"/>
              <a:sym typeface="Raleway"/>
            </a:endParaRPr>
          </a:p>
        </p:txBody>
      </p:sp>
      <p:sp>
        <p:nvSpPr>
          <p:cNvPr id="314" name="Google Shape;314;p74"/>
          <p:cNvSpPr/>
          <p:nvPr/>
        </p:nvSpPr>
        <p:spPr>
          <a:xfrm>
            <a:off x="3862175" y="5718077"/>
            <a:ext cx="3625800" cy="357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aleway"/>
                <a:ea typeface="Raleway"/>
                <a:cs typeface="Raleway"/>
                <a:sym typeface="Raleway"/>
              </a:rPr>
              <a:t>27 Masters Programs</a:t>
            </a:r>
            <a:endParaRPr sz="1600" b="1" i="0" u="none" strike="noStrike" cap="none">
              <a:solidFill>
                <a:schemeClr val="dk1"/>
              </a:solidFill>
              <a:latin typeface="Raleway"/>
              <a:ea typeface="Raleway"/>
              <a:cs typeface="Raleway"/>
              <a:sym typeface="Raleway"/>
            </a:endParaRPr>
          </a:p>
        </p:txBody>
      </p:sp>
      <p:sp>
        <p:nvSpPr>
          <p:cNvPr id="315" name="Google Shape;315;p74"/>
          <p:cNvSpPr/>
          <p:nvPr/>
        </p:nvSpPr>
        <p:spPr>
          <a:xfrm>
            <a:off x="7620550" y="5718077"/>
            <a:ext cx="4254900" cy="357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1600" b="1" i="0" u="none" strike="noStrike" cap="none">
                <a:solidFill>
                  <a:schemeClr val="dk1"/>
                </a:solidFill>
                <a:latin typeface="Raleway"/>
                <a:ea typeface="Raleway"/>
                <a:cs typeface="Raleway"/>
                <a:sym typeface="Raleway"/>
              </a:rPr>
              <a:t>17 International Undergraduate Programs</a:t>
            </a:r>
            <a:endParaRPr sz="1600" b="1" i="0" u="none" strike="noStrike" cap="none">
              <a:solidFill>
                <a:schemeClr val="dk1"/>
              </a:solidFill>
              <a:latin typeface="Raleway"/>
              <a:ea typeface="Raleway"/>
              <a:cs typeface="Raleway"/>
              <a:sym typeface="Raleway"/>
            </a:endParaRPr>
          </a:p>
        </p:txBody>
      </p:sp>
      <p:sp>
        <p:nvSpPr>
          <p:cNvPr id="316" name="Google Shape;316;p74"/>
          <p:cNvSpPr/>
          <p:nvPr/>
        </p:nvSpPr>
        <p:spPr>
          <a:xfrm>
            <a:off x="344100" y="5718078"/>
            <a:ext cx="3380100" cy="357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1600" b="1" i="0" u="none" strike="noStrike" cap="none">
                <a:solidFill>
                  <a:schemeClr val="dk1"/>
                </a:solidFill>
                <a:latin typeface="Raleway"/>
                <a:ea typeface="Raleway"/>
                <a:cs typeface="Raleway"/>
                <a:sym typeface="Raleway"/>
              </a:rPr>
              <a:t>6 Vocational Programs</a:t>
            </a:r>
            <a:endParaRPr sz="1600" b="1" i="0" u="none" strike="noStrike" cap="none">
              <a:solidFill>
                <a:schemeClr val="dk1"/>
              </a:solidFill>
              <a:latin typeface="Raleway"/>
              <a:ea typeface="Raleway"/>
              <a:cs typeface="Raleway"/>
              <a:sym typeface="Raleway"/>
            </a:endParaRPr>
          </a:p>
        </p:txBody>
      </p:sp>
      <p:sp>
        <p:nvSpPr>
          <p:cNvPr id="317" name="Google Shape;317;p74"/>
          <p:cNvSpPr/>
          <p:nvPr/>
        </p:nvSpPr>
        <p:spPr>
          <a:xfrm>
            <a:off x="3862175" y="6190602"/>
            <a:ext cx="3633300" cy="357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aleway"/>
                <a:ea typeface="Raleway"/>
                <a:cs typeface="Raleway"/>
                <a:sym typeface="Raleway"/>
              </a:rPr>
              <a:t>1 Engineer Professional Program</a:t>
            </a:r>
            <a:endParaRPr sz="1600" b="1" i="0" u="none" strike="noStrike" cap="none">
              <a:solidFill>
                <a:schemeClr val="dk1"/>
              </a:solidFill>
              <a:latin typeface="Raleway"/>
              <a:ea typeface="Raleway"/>
              <a:cs typeface="Raleway"/>
              <a:sym typeface="Raleway"/>
            </a:endParaRPr>
          </a:p>
        </p:txBody>
      </p:sp>
      <p:sp>
        <p:nvSpPr>
          <p:cNvPr id="318" name="Google Shape;318;p74"/>
          <p:cNvSpPr/>
          <p:nvPr/>
        </p:nvSpPr>
        <p:spPr>
          <a:xfrm>
            <a:off x="9123411" y="6204383"/>
            <a:ext cx="196800" cy="1968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9" name="Google Shape;319;p74"/>
          <p:cNvSpPr/>
          <p:nvPr/>
        </p:nvSpPr>
        <p:spPr>
          <a:xfrm>
            <a:off x="10440173" y="6202834"/>
            <a:ext cx="196800" cy="1968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0" name="Google Shape;320;p74"/>
          <p:cNvSpPr txBox="1"/>
          <p:nvPr/>
        </p:nvSpPr>
        <p:spPr>
          <a:xfrm>
            <a:off x="9323767" y="6202805"/>
            <a:ext cx="9108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Master Degree</a:t>
            </a:r>
            <a:endParaRPr sz="800" b="1" i="0" u="none" strike="noStrike" cap="none">
              <a:solidFill>
                <a:srgbClr val="000000"/>
              </a:solidFill>
              <a:latin typeface="Raleway"/>
              <a:ea typeface="Raleway"/>
              <a:cs typeface="Raleway"/>
              <a:sym typeface="Raleway"/>
            </a:endParaRPr>
          </a:p>
        </p:txBody>
      </p:sp>
      <p:sp>
        <p:nvSpPr>
          <p:cNvPr id="321" name="Google Shape;321;p74"/>
          <p:cNvSpPr txBox="1"/>
          <p:nvPr/>
        </p:nvSpPr>
        <p:spPr>
          <a:xfrm>
            <a:off x="10643159" y="6202834"/>
            <a:ext cx="999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Doctoral Degree</a:t>
            </a:r>
            <a:endParaRPr sz="800" b="1" i="0" u="none" strike="noStrike" cap="none">
              <a:solidFill>
                <a:srgbClr val="000000"/>
              </a:solidFill>
              <a:latin typeface="Raleway"/>
              <a:ea typeface="Raleway"/>
              <a:cs typeface="Raleway"/>
              <a:sym typeface="Raleway"/>
            </a:endParaRPr>
          </a:p>
        </p:txBody>
      </p:sp>
      <p:sp>
        <p:nvSpPr>
          <p:cNvPr id="322" name="Google Shape;322;p74"/>
          <p:cNvSpPr/>
          <p:nvPr/>
        </p:nvSpPr>
        <p:spPr>
          <a:xfrm>
            <a:off x="7704197" y="6190593"/>
            <a:ext cx="196800" cy="1968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3" name="Google Shape;323;p74"/>
          <p:cNvSpPr txBox="1"/>
          <p:nvPr/>
        </p:nvSpPr>
        <p:spPr>
          <a:xfrm>
            <a:off x="7901097" y="6196418"/>
            <a:ext cx="10167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Bachelor Degree</a:t>
            </a:r>
            <a:endParaRPr sz="800" b="1" i="0" u="none" strike="noStrike" cap="none">
              <a:solidFill>
                <a:srgbClr val="000000"/>
              </a:solidFill>
              <a:latin typeface="Raleway"/>
              <a:ea typeface="Raleway"/>
              <a:cs typeface="Raleway"/>
              <a:sym typeface="Raleway"/>
            </a:endParaRPr>
          </a:p>
        </p:txBody>
      </p:sp>
      <p:sp>
        <p:nvSpPr>
          <p:cNvPr id="324" name="Google Shape;324;p74"/>
          <p:cNvSpPr/>
          <p:nvPr/>
        </p:nvSpPr>
        <p:spPr>
          <a:xfrm>
            <a:off x="1139513" y="297113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5" name="Google Shape;325;p74"/>
          <p:cNvSpPr/>
          <p:nvPr/>
        </p:nvSpPr>
        <p:spPr>
          <a:xfrm>
            <a:off x="1304648" y="297113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6" name="Google Shape;326;p74"/>
          <p:cNvSpPr/>
          <p:nvPr/>
        </p:nvSpPr>
        <p:spPr>
          <a:xfrm>
            <a:off x="1480432" y="2971131"/>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7" name="Google Shape;327;p74"/>
          <p:cNvSpPr/>
          <p:nvPr/>
        </p:nvSpPr>
        <p:spPr>
          <a:xfrm>
            <a:off x="1587408" y="3163914"/>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8" name="Google Shape;328;p74"/>
          <p:cNvSpPr/>
          <p:nvPr/>
        </p:nvSpPr>
        <p:spPr>
          <a:xfrm>
            <a:off x="1752543" y="3163914"/>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9" name="Google Shape;329;p74"/>
          <p:cNvSpPr/>
          <p:nvPr/>
        </p:nvSpPr>
        <p:spPr>
          <a:xfrm>
            <a:off x="1928327" y="3163914"/>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0" name="Google Shape;330;p74"/>
          <p:cNvSpPr/>
          <p:nvPr/>
        </p:nvSpPr>
        <p:spPr>
          <a:xfrm>
            <a:off x="1247574" y="3353763"/>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1" name="Google Shape;331;p74"/>
          <p:cNvSpPr/>
          <p:nvPr/>
        </p:nvSpPr>
        <p:spPr>
          <a:xfrm>
            <a:off x="1412709" y="3353763"/>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2" name="Google Shape;332;p74"/>
          <p:cNvSpPr/>
          <p:nvPr/>
        </p:nvSpPr>
        <p:spPr>
          <a:xfrm>
            <a:off x="1588493" y="3353763"/>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3" name="Google Shape;333;p74"/>
          <p:cNvSpPr/>
          <p:nvPr/>
        </p:nvSpPr>
        <p:spPr>
          <a:xfrm>
            <a:off x="1342144" y="355169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4" name="Google Shape;334;p74"/>
          <p:cNvSpPr/>
          <p:nvPr/>
        </p:nvSpPr>
        <p:spPr>
          <a:xfrm>
            <a:off x="1507279" y="355169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5" name="Google Shape;335;p74"/>
          <p:cNvSpPr/>
          <p:nvPr/>
        </p:nvSpPr>
        <p:spPr>
          <a:xfrm>
            <a:off x="1683063" y="3551691"/>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6" name="Google Shape;336;p74"/>
          <p:cNvSpPr/>
          <p:nvPr/>
        </p:nvSpPr>
        <p:spPr>
          <a:xfrm>
            <a:off x="1166360" y="374672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7" name="Google Shape;337;p74"/>
          <p:cNvSpPr/>
          <p:nvPr/>
        </p:nvSpPr>
        <p:spPr>
          <a:xfrm>
            <a:off x="1331495" y="374672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8" name="Google Shape;338;p74"/>
          <p:cNvSpPr/>
          <p:nvPr/>
        </p:nvSpPr>
        <p:spPr>
          <a:xfrm>
            <a:off x="1928327" y="3937657"/>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9" name="Google Shape;339;p74"/>
          <p:cNvSpPr/>
          <p:nvPr/>
        </p:nvSpPr>
        <p:spPr>
          <a:xfrm>
            <a:off x="3901218" y="3163229"/>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0" name="Google Shape;340;p74"/>
          <p:cNvSpPr/>
          <p:nvPr/>
        </p:nvSpPr>
        <p:spPr>
          <a:xfrm>
            <a:off x="4066353" y="3163229"/>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1" name="Google Shape;341;p74"/>
          <p:cNvSpPr/>
          <p:nvPr/>
        </p:nvSpPr>
        <p:spPr>
          <a:xfrm>
            <a:off x="4242137" y="3163229"/>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2" name="Google Shape;342;p74"/>
          <p:cNvSpPr/>
          <p:nvPr/>
        </p:nvSpPr>
        <p:spPr>
          <a:xfrm>
            <a:off x="2857207" y="347264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3" name="Google Shape;343;p74"/>
          <p:cNvSpPr/>
          <p:nvPr/>
        </p:nvSpPr>
        <p:spPr>
          <a:xfrm>
            <a:off x="3022342" y="347264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 name="Google Shape;344;p74"/>
          <p:cNvSpPr/>
          <p:nvPr/>
        </p:nvSpPr>
        <p:spPr>
          <a:xfrm>
            <a:off x="3198126" y="3472641"/>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5" name="Google Shape;345;p74"/>
          <p:cNvSpPr/>
          <p:nvPr/>
        </p:nvSpPr>
        <p:spPr>
          <a:xfrm>
            <a:off x="2855951" y="3883657"/>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6" name="Google Shape;346;p74"/>
          <p:cNvSpPr/>
          <p:nvPr/>
        </p:nvSpPr>
        <p:spPr>
          <a:xfrm>
            <a:off x="3021086" y="3883657"/>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7" name="Google Shape;347;p74"/>
          <p:cNvSpPr/>
          <p:nvPr/>
        </p:nvSpPr>
        <p:spPr>
          <a:xfrm>
            <a:off x="3196870" y="3883657"/>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8" name="Google Shape;348;p74"/>
          <p:cNvSpPr/>
          <p:nvPr/>
        </p:nvSpPr>
        <p:spPr>
          <a:xfrm>
            <a:off x="3862187" y="4303427"/>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9" name="Google Shape;349;p74"/>
          <p:cNvSpPr/>
          <p:nvPr/>
        </p:nvSpPr>
        <p:spPr>
          <a:xfrm>
            <a:off x="4027322" y="4303427"/>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0" name="Google Shape;350;p74"/>
          <p:cNvSpPr/>
          <p:nvPr/>
        </p:nvSpPr>
        <p:spPr>
          <a:xfrm>
            <a:off x="4203106" y="4303427"/>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1" name="Google Shape;351;p74"/>
          <p:cNvSpPr/>
          <p:nvPr/>
        </p:nvSpPr>
        <p:spPr>
          <a:xfrm>
            <a:off x="3862187" y="487852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2" name="Google Shape;352;p74"/>
          <p:cNvSpPr/>
          <p:nvPr/>
        </p:nvSpPr>
        <p:spPr>
          <a:xfrm>
            <a:off x="4027322" y="487852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3" name="Google Shape;353;p74"/>
          <p:cNvSpPr/>
          <p:nvPr/>
        </p:nvSpPr>
        <p:spPr>
          <a:xfrm>
            <a:off x="4331126" y="5093858"/>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4" name="Google Shape;354;p74"/>
          <p:cNvSpPr/>
          <p:nvPr/>
        </p:nvSpPr>
        <p:spPr>
          <a:xfrm>
            <a:off x="6607313" y="294455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5" name="Google Shape;355;p74"/>
          <p:cNvSpPr/>
          <p:nvPr/>
        </p:nvSpPr>
        <p:spPr>
          <a:xfrm>
            <a:off x="6772448" y="2944556"/>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6" name="Google Shape;356;p74"/>
          <p:cNvSpPr/>
          <p:nvPr/>
        </p:nvSpPr>
        <p:spPr>
          <a:xfrm>
            <a:off x="6948232" y="2944556"/>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7" name="Google Shape;357;p74"/>
          <p:cNvSpPr/>
          <p:nvPr/>
        </p:nvSpPr>
        <p:spPr>
          <a:xfrm>
            <a:off x="6272902" y="3142315"/>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8" name="Google Shape;358;p74"/>
          <p:cNvSpPr/>
          <p:nvPr/>
        </p:nvSpPr>
        <p:spPr>
          <a:xfrm>
            <a:off x="6438037" y="3142315"/>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9" name="Google Shape;359;p74"/>
          <p:cNvSpPr/>
          <p:nvPr/>
        </p:nvSpPr>
        <p:spPr>
          <a:xfrm>
            <a:off x="6613821" y="3142315"/>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0" name="Google Shape;360;p74"/>
          <p:cNvSpPr/>
          <p:nvPr/>
        </p:nvSpPr>
        <p:spPr>
          <a:xfrm>
            <a:off x="6255971" y="3524854"/>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1" name="Google Shape;361;p74"/>
          <p:cNvSpPr/>
          <p:nvPr/>
        </p:nvSpPr>
        <p:spPr>
          <a:xfrm>
            <a:off x="6421106" y="3524854"/>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2" name="Google Shape;362;p74"/>
          <p:cNvSpPr/>
          <p:nvPr/>
        </p:nvSpPr>
        <p:spPr>
          <a:xfrm>
            <a:off x="6596890" y="3524854"/>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3" name="Google Shape;363;p74"/>
          <p:cNvSpPr/>
          <p:nvPr/>
        </p:nvSpPr>
        <p:spPr>
          <a:xfrm>
            <a:off x="5963401" y="3908665"/>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4" name="Google Shape;364;p74"/>
          <p:cNvSpPr/>
          <p:nvPr/>
        </p:nvSpPr>
        <p:spPr>
          <a:xfrm>
            <a:off x="6266394" y="4303427"/>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5" name="Google Shape;365;p74"/>
          <p:cNvSpPr/>
          <p:nvPr/>
        </p:nvSpPr>
        <p:spPr>
          <a:xfrm>
            <a:off x="6431529" y="4303427"/>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6" name="Google Shape;366;p74"/>
          <p:cNvSpPr/>
          <p:nvPr/>
        </p:nvSpPr>
        <p:spPr>
          <a:xfrm>
            <a:off x="6266394" y="468596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7" name="Google Shape;367;p74"/>
          <p:cNvSpPr/>
          <p:nvPr/>
        </p:nvSpPr>
        <p:spPr>
          <a:xfrm>
            <a:off x="8599025" y="3340038"/>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8" name="Google Shape;368;p74"/>
          <p:cNvSpPr/>
          <p:nvPr/>
        </p:nvSpPr>
        <p:spPr>
          <a:xfrm>
            <a:off x="7596194" y="3673932"/>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9" name="Google Shape;369;p74"/>
          <p:cNvSpPr/>
          <p:nvPr/>
        </p:nvSpPr>
        <p:spPr>
          <a:xfrm>
            <a:off x="7761329" y="3673932"/>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0" name="Google Shape;370;p74"/>
          <p:cNvSpPr/>
          <p:nvPr/>
        </p:nvSpPr>
        <p:spPr>
          <a:xfrm>
            <a:off x="7937113" y="3673932"/>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1" name="Google Shape;371;p74"/>
          <p:cNvSpPr/>
          <p:nvPr/>
        </p:nvSpPr>
        <p:spPr>
          <a:xfrm>
            <a:off x="7596194" y="4026650"/>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2" name="Google Shape;372;p74"/>
          <p:cNvSpPr/>
          <p:nvPr/>
        </p:nvSpPr>
        <p:spPr>
          <a:xfrm>
            <a:off x="7761329" y="4026650"/>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3" name="Google Shape;373;p74"/>
          <p:cNvSpPr/>
          <p:nvPr/>
        </p:nvSpPr>
        <p:spPr>
          <a:xfrm>
            <a:off x="7937113" y="4026650"/>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4" name="Google Shape;374;p74"/>
          <p:cNvSpPr/>
          <p:nvPr/>
        </p:nvSpPr>
        <p:spPr>
          <a:xfrm>
            <a:off x="8599025" y="4443488"/>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5" name="Google Shape;375;p74"/>
          <p:cNvSpPr/>
          <p:nvPr/>
        </p:nvSpPr>
        <p:spPr>
          <a:xfrm>
            <a:off x="9348794" y="4631966"/>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6" name="Google Shape;376;p74"/>
          <p:cNvSpPr/>
          <p:nvPr/>
        </p:nvSpPr>
        <p:spPr>
          <a:xfrm>
            <a:off x="10984852" y="3524854"/>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7" name="Google Shape;377;p74"/>
          <p:cNvSpPr/>
          <p:nvPr/>
        </p:nvSpPr>
        <p:spPr>
          <a:xfrm>
            <a:off x="9979119" y="310767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8" name="Google Shape;378;p74"/>
          <p:cNvSpPr/>
          <p:nvPr/>
        </p:nvSpPr>
        <p:spPr>
          <a:xfrm>
            <a:off x="10144254" y="310767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9" name="Google Shape;379;p74"/>
          <p:cNvSpPr/>
          <p:nvPr/>
        </p:nvSpPr>
        <p:spPr>
          <a:xfrm>
            <a:off x="10320038" y="3107671"/>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0" name="Google Shape;380;p74"/>
          <p:cNvSpPr/>
          <p:nvPr/>
        </p:nvSpPr>
        <p:spPr>
          <a:xfrm>
            <a:off x="9979119" y="3854645"/>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1" name="Google Shape;381;p74"/>
          <p:cNvSpPr/>
          <p:nvPr/>
        </p:nvSpPr>
        <p:spPr>
          <a:xfrm>
            <a:off x="10951790" y="4060121"/>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2" name="Google Shape;382;p74"/>
          <p:cNvSpPr/>
          <p:nvPr/>
        </p:nvSpPr>
        <p:spPr>
          <a:xfrm>
            <a:off x="11116925" y="4060121"/>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3" name="Google Shape;383;p74"/>
          <p:cNvSpPr/>
          <p:nvPr/>
        </p:nvSpPr>
        <p:spPr>
          <a:xfrm>
            <a:off x="11292709" y="4060121"/>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4" name="Google Shape;384;p74"/>
          <p:cNvSpPr/>
          <p:nvPr/>
        </p:nvSpPr>
        <p:spPr>
          <a:xfrm>
            <a:off x="9979119" y="4389484"/>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5" name="Google Shape;385;p74"/>
          <p:cNvSpPr/>
          <p:nvPr/>
        </p:nvSpPr>
        <p:spPr>
          <a:xfrm>
            <a:off x="10144254" y="4389484"/>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6" name="Google Shape;386;p74"/>
          <p:cNvSpPr/>
          <p:nvPr/>
        </p:nvSpPr>
        <p:spPr>
          <a:xfrm>
            <a:off x="11008833" y="4819224"/>
            <a:ext cx="108000" cy="10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7" name="Google Shape;387;p74"/>
          <p:cNvSpPr/>
          <p:nvPr/>
        </p:nvSpPr>
        <p:spPr>
          <a:xfrm>
            <a:off x="6130179" y="3908645"/>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8" name="Google Shape;388;p74"/>
          <p:cNvSpPr/>
          <p:nvPr/>
        </p:nvSpPr>
        <p:spPr>
          <a:xfrm>
            <a:off x="2080779" y="3937657"/>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9" name="Google Shape;389;p74"/>
          <p:cNvSpPr/>
          <p:nvPr/>
        </p:nvSpPr>
        <p:spPr>
          <a:xfrm>
            <a:off x="2256563" y="3937657"/>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0" name="Google Shape;390;p74"/>
          <p:cNvSpPr/>
          <p:nvPr/>
        </p:nvSpPr>
        <p:spPr>
          <a:xfrm>
            <a:off x="8757304" y="3340050"/>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1" name="Google Shape;391;p74"/>
          <p:cNvSpPr/>
          <p:nvPr/>
        </p:nvSpPr>
        <p:spPr>
          <a:xfrm>
            <a:off x="8776279" y="4443484"/>
            <a:ext cx="108000" cy="108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2" name="Google Shape;392;p74"/>
          <p:cNvSpPr/>
          <p:nvPr/>
        </p:nvSpPr>
        <p:spPr>
          <a:xfrm>
            <a:off x="10309384" y="4389492"/>
            <a:ext cx="108000" cy="1080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2403</Words>
  <Application>Microsoft Office PowerPoint</Application>
  <PresentationFormat>Widescreen</PresentationFormat>
  <Paragraphs>495</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Raleway Medium</vt:lpstr>
      <vt:lpstr>Calibri</vt:lpstr>
      <vt:lpstr>Raleway Thin</vt:lpstr>
      <vt:lpstr>Arial</vt:lpstr>
      <vt:lpstr>Trebuchet MS</vt:lpstr>
      <vt:lpstr>Raleway</vt:lpstr>
      <vt:lpstr>Raleway Black</vt:lpstr>
      <vt:lpstr>Lato</vt:lpstr>
      <vt:lpstr>Noto Sans Symbols</vt:lpstr>
      <vt:lpstr>Office Theme</vt:lpstr>
      <vt:lpstr>Institut Teknologi Sepuluh Nopember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ENRICHMENT PROGRAM FOR GRADUATE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Lecturers Opportunities</vt:lpstr>
      <vt:lpstr>INBOUND RESEARCHER MOBILITY  for Top 200 &amp; Non-Top 200*  *based on QS WUR by Subject 2023</vt:lpstr>
      <vt:lpstr>International Lecturers Opportunities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Diana Rahma Utami</dc:creator>
  <cp:lastModifiedBy>Dio Putra Pratama</cp:lastModifiedBy>
  <cp:revision>2</cp:revision>
  <dcterms:created xsi:type="dcterms:W3CDTF">2023-09-14T03:06:15Z</dcterms:created>
  <dcterms:modified xsi:type="dcterms:W3CDTF">2024-07-23T01:28:59Z</dcterms:modified>
</cp:coreProperties>
</file>