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413" r:id="rId3"/>
    <p:sldId id="415" r:id="rId4"/>
    <p:sldId id="41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419" r:id="rId19"/>
    <p:sldId id="420" r:id="rId20"/>
    <p:sldId id="421" r:id="rId21"/>
    <p:sldId id="272" r:id="rId22"/>
  </p:sldIdLst>
  <p:sldSz cx="9144000" cy="5715000" type="screen16x10"/>
  <p:notesSz cx="9144000" cy="5715000"/>
  <p:embeddedFontLst>
    <p:embeddedFont>
      <p:font typeface="Microsoft JhengHei" panose="020B0604030504040204" pitchFamily="34" charset="-120"/>
      <p:regular r:id="rId24"/>
      <p:bold r:id="rId25"/>
    </p:embeddedFont>
    <p:embeddedFont>
      <p:font typeface="Arial Black" panose="020B0A04020102020204" pitchFamily="34" charset="0"/>
      <p:regular r:id="rId26"/>
      <p:bold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Imprint MT Shadow" panose="04020605060303030202" pitchFamily="82" charset="0"/>
      <p:regular r:id="rId36"/>
    </p:embeddedFont>
    <p:embeddedFont>
      <p:font typeface="Libre Baskerville" panose="02020500000000000000" charset="0"/>
      <p:regular r:id="rId37"/>
      <p:bold r:id="rId38"/>
      <p:italic r:id="rId39"/>
    </p:embeddedFont>
    <p:embeddedFont>
      <p:font typeface="Lucida Sans" panose="020B0602030504020204" pitchFamily="34" charset="0"/>
      <p:regular r:id="rId40"/>
      <p:bold r:id="rId41"/>
      <p:italic r:id="rId42"/>
      <p:boldItalic r:id="rId43"/>
    </p:embeddedFont>
    <p:embeddedFont>
      <p:font typeface="Oxygen" panose="02000503000000000000" pitchFamily="2"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qw2i2vuMFAf4JGs3MiPCVbR0G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6CD2"/>
    <a:srgbClr val="BD92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6F51A5-CA6E-474C-91FF-A4B4FE215329}">
  <a:tblStyle styleId="{616F51A5-CA6E-474C-91FF-A4B4FE215329}"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A80BAC1-8A6D-469A-BBE5-615B83D82A7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132" y="9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2857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2857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5429250"/>
            <a:ext cx="3962400" cy="2857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5429250"/>
            <a:ext cx="3962400" cy="28575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1: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1: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11: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2: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12: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3: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13: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4: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14: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15: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6: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15: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639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15: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8727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15: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1590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7: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17: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05F3C0F-C900-4CB5-A63B-A24B0C051187}" type="slidenum">
              <a:rPr lang="zh-TW" altLang="en-US" smtClean="0"/>
              <a:t>2</a:t>
            </a:fld>
            <a:endParaRPr lang="zh-TW" altLang="en-US"/>
          </a:p>
        </p:txBody>
      </p:sp>
    </p:spTree>
    <p:extLst>
      <p:ext uri="{BB962C8B-B14F-4D97-AF65-F5344CB8AC3E}">
        <p14:creationId xmlns:p14="http://schemas.microsoft.com/office/powerpoint/2010/main" val="2326650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4:notes"/>
          <p:cNvSpPr txBox="1">
            <a:spLocks noGrp="1"/>
          </p:cNvSpPr>
          <p:nvPr>
            <p:ph type="sldNum" idx="12"/>
          </p:nvPr>
        </p:nvSpPr>
        <p:spPr>
          <a:xfrm>
            <a:off x="5180013" y="5429250"/>
            <a:ext cx="3962400" cy="28575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5: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5: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6: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7: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8: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9: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9: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0:notes"/>
          <p:cNvSpPr txBox="1">
            <a:spLocks noGrp="1"/>
          </p:cNvSpPr>
          <p:nvPr>
            <p:ph type="body" idx="1"/>
          </p:nvPr>
        </p:nvSpPr>
        <p:spPr>
          <a:xfrm>
            <a:off x="914400" y="2751138"/>
            <a:ext cx="7315200" cy="22494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10:notes"/>
          <p:cNvSpPr>
            <a:spLocks noGrp="1" noRot="1" noChangeAspect="1"/>
          </p:cNvSpPr>
          <p:nvPr>
            <p:ph type="sldImg" idx="2"/>
          </p:nvPr>
        </p:nvSpPr>
        <p:spPr>
          <a:xfrm>
            <a:off x="3028950" y="714375"/>
            <a:ext cx="3086100" cy="192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628650" y="1521354"/>
            <a:ext cx="7886700" cy="36261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19"/>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71"/>
        <p:cNvGrpSpPr/>
        <p:nvPr/>
      </p:nvGrpSpPr>
      <p:grpSpPr>
        <a:xfrm>
          <a:off x="0" y="0"/>
          <a:ext cx="0" cy="0"/>
          <a:chOff x="0" y="0"/>
          <a:chExt cx="0" cy="0"/>
        </a:xfrm>
      </p:grpSpPr>
      <p:sp>
        <p:nvSpPr>
          <p:cNvPr id="72" name="Google Shape;72;p28"/>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body" idx="1"/>
          </p:nvPr>
        </p:nvSpPr>
        <p:spPr>
          <a:xfrm>
            <a:off x="3887391" y="822855"/>
            <a:ext cx="4629150" cy="406135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4" name="Google Shape;74;p28"/>
          <p:cNvSpPr txBox="1">
            <a:spLocks noGrp="1"/>
          </p:cNvSpPr>
          <p:nvPr>
            <p:ph type="body" idx="2"/>
          </p:nvPr>
        </p:nvSpPr>
        <p:spPr>
          <a:xfrm>
            <a:off x="629841" y="1714500"/>
            <a:ext cx="2949178" cy="317632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5" name="Google Shape;75;p28"/>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9"/>
          <p:cNvSpPr>
            <a:spLocks noGrp="1"/>
          </p:cNvSpPr>
          <p:nvPr>
            <p:ph type="pic" idx="2"/>
          </p:nvPr>
        </p:nvSpPr>
        <p:spPr>
          <a:xfrm>
            <a:off x="3887391" y="822855"/>
            <a:ext cx="4629150" cy="4061354"/>
          </a:xfrm>
          <a:prstGeom prst="rect">
            <a:avLst/>
          </a:prstGeom>
          <a:noFill/>
          <a:ln>
            <a:noFill/>
          </a:ln>
        </p:spPr>
      </p:sp>
      <p:sp>
        <p:nvSpPr>
          <p:cNvPr id="81" name="Google Shape;81;p29"/>
          <p:cNvSpPr txBox="1">
            <a:spLocks noGrp="1"/>
          </p:cNvSpPr>
          <p:nvPr>
            <p:ph type="body" idx="1"/>
          </p:nvPr>
        </p:nvSpPr>
        <p:spPr>
          <a:xfrm>
            <a:off x="629841" y="1714500"/>
            <a:ext cx="2949178" cy="317632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2" name="Google Shape;82;p29"/>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9"/>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9"/>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85"/>
        <p:cNvGrpSpPr/>
        <p:nvPr/>
      </p:nvGrpSpPr>
      <p:grpSpPr>
        <a:xfrm>
          <a:off x="0" y="0"/>
          <a:ext cx="0" cy="0"/>
          <a:chOff x="0" y="0"/>
          <a:chExt cx="0" cy="0"/>
        </a:xfrm>
      </p:grpSpPr>
      <p:sp>
        <p:nvSpPr>
          <p:cNvPr id="86" name="Google Shape;86;p30"/>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0"/>
          <p:cNvSpPr txBox="1">
            <a:spLocks noGrp="1"/>
          </p:cNvSpPr>
          <p:nvPr>
            <p:ph type="body" idx="1"/>
          </p:nvPr>
        </p:nvSpPr>
        <p:spPr>
          <a:xfrm rot="5400000">
            <a:off x="2758943" y="-608938"/>
            <a:ext cx="3626115"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30"/>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0"/>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0"/>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rot="5400000">
            <a:off x="5107913" y="1740033"/>
            <a:ext cx="484319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1"/>
          <p:cNvSpPr txBox="1">
            <a:spLocks noGrp="1"/>
          </p:cNvSpPr>
          <p:nvPr>
            <p:ph type="body" idx="1"/>
          </p:nvPr>
        </p:nvSpPr>
        <p:spPr>
          <a:xfrm rot="5400000">
            <a:off x="1107413" y="-174492"/>
            <a:ext cx="484319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1"/>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1"/>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1"/>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628650" y="304271"/>
            <a:ext cx="7886700" cy="1104636"/>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lt1"/>
              </a:buClr>
              <a:buSzPts val="6000"/>
              <a:buFont typeface="Arial"/>
              <a:buNone/>
              <a:defRPr sz="60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457200" y="1314450"/>
            <a:ext cx="3977640" cy="3771900"/>
          </a:xfrm>
          <a:prstGeom prst="rect">
            <a:avLst/>
          </a:prstGeom>
          <a:noFill/>
          <a:ln>
            <a:noFill/>
          </a:ln>
        </p:spPr>
        <p:txBody>
          <a:bodyPr spcFirstLastPara="1" wrap="square" lIns="0" tIns="0" rIns="0" bIns="0" anchor="t" anchorCtr="0">
            <a:spAutoFit/>
          </a:bodyPr>
          <a:lstStyle>
            <a:lvl1pPr marL="457200" lvl="0" indent="-361950" algn="l">
              <a:lnSpc>
                <a:spcPct val="90000"/>
              </a:lnSpc>
              <a:spcBef>
                <a:spcPts val="750"/>
              </a:spcBef>
              <a:spcAft>
                <a:spcPts val="0"/>
              </a:spcAft>
              <a:buClr>
                <a:schemeClr val="dk1"/>
              </a:buClr>
              <a:buSzPts val="21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20"/>
          <p:cNvSpPr txBox="1">
            <a:spLocks noGrp="1"/>
          </p:cNvSpPr>
          <p:nvPr>
            <p:ph type="body" idx="2"/>
          </p:nvPr>
        </p:nvSpPr>
        <p:spPr>
          <a:xfrm>
            <a:off x="4709160" y="1314450"/>
            <a:ext cx="3977640" cy="3771900"/>
          </a:xfrm>
          <a:prstGeom prst="rect">
            <a:avLst/>
          </a:prstGeom>
          <a:noFill/>
          <a:ln>
            <a:noFill/>
          </a:ln>
        </p:spPr>
        <p:txBody>
          <a:bodyPr spcFirstLastPara="1" wrap="square" lIns="0" tIns="0" rIns="0" bIns="0" anchor="t" anchorCtr="0">
            <a:spAutoFit/>
          </a:bodyPr>
          <a:lstStyle>
            <a:lvl1pPr marL="457200" lvl="0" indent="-361950" algn="l">
              <a:lnSpc>
                <a:spcPct val="90000"/>
              </a:lnSpc>
              <a:spcBef>
                <a:spcPts val="750"/>
              </a:spcBef>
              <a:spcAft>
                <a:spcPts val="0"/>
              </a:spcAft>
              <a:buClr>
                <a:schemeClr val="dk1"/>
              </a:buClr>
              <a:buSzPts val="21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20"/>
          <p:cNvSpPr txBox="1">
            <a:spLocks noGrp="1"/>
          </p:cNvSpPr>
          <p:nvPr>
            <p:ph type="ftr" idx="11"/>
          </p:nvPr>
        </p:nvSpPr>
        <p:spPr>
          <a:xfrm>
            <a:off x="3028950" y="5296959"/>
            <a:ext cx="3086100" cy="304271"/>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0"/>
          <p:cNvSpPr txBox="1">
            <a:spLocks noGrp="1"/>
          </p:cNvSpPr>
          <p:nvPr>
            <p:ph type="dt" idx="10"/>
          </p:nvPr>
        </p:nvSpPr>
        <p:spPr>
          <a:xfrm>
            <a:off x="628650" y="5296959"/>
            <a:ext cx="2057400" cy="30427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sldNum" idx="12"/>
          </p:nvPr>
        </p:nvSpPr>
        <p:spPr>
          <a:xfrm>
            <a:off x="6457950" y="5296959"/>
            <a:ext cx="2057400" cy="304271"/>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8"/>
        <p:cNvGrpSpPr/>
        <p:nvPr/>
      </p:nvGrpSpPr>
      <p:grpSpPr>
        <a:xfrm>
          <a:off x="0" y="0"/>
          <a:ext cx="0" cy="0"/>
          <a:chOff x="0" y="0"/>
          <a:chExt cx="0" cy="0"/>
        </a:xfrm>
      </p:grpSpPr>
      <p:sp>
        <p:nvSpPr>
          <p:cNvPr id="29" name="Google Shape;29;p21"/>
          <p:cNvSpPr txBox="1">
            <a:spLocks noGrp="1"/>
          </p:cNvSpPr>
          <p:nvPr>
            <p:ph type="ctrTitle"/>
          </p:nvPr>
        </p:nvSpPr>
        <p:spPr>
          <a:xfrm>
            <a:off x="1805050" y="74752"/>
            <a:ext cx="5533898" cy="6350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rgbClr val="FFC000"/>
              </a:buClr>
              <a:buSzPts val="4000"/>
              <a:buFont typeface="Calibri"/>
              <a:buNone/>
              <a:defRPr sz="4000" b="1" i="0">
                <a:solidFill>
                  <a:srgbClr val="FFC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1"/>
          <p:cNvSpPr txBox="1">
            <a:spLocks noGrp="1"/>
          </p:cNvSpPr>
          <p:nvPr>
            <p:ph type="subTitle" idx="1"/>
          </p:nvPr>
        </p:nvSpPr>
        <p:spPr>
          <a:xfrm>
            <a:off x="1371600" y="3200400"/>
            <a:ext cx="6400800" cy="1428750"/>
          </a:xfrm>
          <a:prstGeom prst="rect">
            <a:avLst/>
          </a:prstGeom>
          <a:noFill/>
          <a:ln>
            <a:noFill/>
          </a:ln>
        </p:spPr>
        <p:txBody>
          <a:bodyPr spcFirstLastPara="1" wrap="square" lIns="0" tIns="0" rIns="0" bIns="0" anchor="t" anchorCtr="0">
            <a:spAutoFit/>
          </a:bodyPr>
          <a:lstStyle>
            <a:lvl1pPr lvl="0" algn="l">
              <a:lnSpc>
                <a:spcPct val="90000"/>
              </a:lnSpc>
              <a:spcBef>
                <a:spcPts val="750"/>
              </a:spcBef>
              <a:spcAft>
                <a:spcPts val="0"/>
              </a:spcAft>
              <a:buClr>
                <a:schemeClr val="dk1"/>
              </a:buClr>
              <a:buSzPts val="2100"/>
              <a:buChar char="•"/>
              <a:defRPr/>
            </a:lvl1pPr>
            <a:lvl2pPr lvl="1" algn="l">
              <a:lnSpc>
                <a:spcPct val="90000"/>
              </a:lnSpc>
              <a:spcBef>
                <a:spcPts val="375"/>
              </a:spcBef>
              <a:spcAft>
                <a:spcPts val="0"/>
              </a:spcAft>
              <a:buClr>
                <a:schemeClr val="dk1"/>
              </a:buClr>
              <a:buSzPts val="1800"/>
              <a:buChar char="•"/>
              <a:defRPr/>
            </a:lvl2pPr>
            <a:lvl3pPr lvl="2" algn="l">
              <a:lnSpc>
                <a:spcPct val="90000"/>
              </a:lnSpc>
              <a:spcBef>
                <a:spcPts val="375"/>
              </a:spcBef>
              <a:spcAft>
                <a:spcPts val="0"/>
              </a:spcAft>
              <a:buClr>
                <a:schemeClr val="dk1"/>
              </a:buClr>
              <a:buSzPts val="1800"/>
              <a:buChar char="•"/>
              <a:defRPr/>
            </a:lvl3pPr>
            <a:lvl4pPr lvl="3" algn="l">
              <a:lnSpc>
                <a:spcPct val="90000"/>
              </a:lnSpc>
              <a:spcBef>
                <a:spcPts val="375"/>
              </a:spcBef>
              <a:spcAft>
                <a:spcPts val="0"/>
              </a:spcAft>
              <a:buClr>
                <a:schemeClr val="dk1"/>
              </a:buClr>
              <a:buSzPts val="1800"/>
              <a:buChar char="•"/>
              <a:defRPr/>
            </a:lvl4pPr>
            <a:lvl5pPr lvl="4" algn="l">
              <a:lnSpc>
                <a:spcPct val="90000"/>
              </a:lnSpc>
              <a:spcBef>
                <a:spcPts val="375"/>
              </a:spcBef>
              <a:spcAft>
                <a:spcPts val="0"/>
              </a:spcAft>
              <a:buClr>
                <a:schemeClr val="dk1"/>
              </a:buClr>
              <a:buSzPts val="1800"/>
              <a:buChar char="•"/>
              <a:defRPr/>
            </a:lvl5pPr>
            <a:lvl6pPr lvl="5" algn="l">
              <a:lnSpc>
                <a:spcPct val="90000"/>
              </a:lnSpc>
              <a:spcBef>
                <a:spcPts val="375"/>
              </a:spcBef>
              <a:spcAft>
                <a:spcPts val="0"/>
              </a:spcAft>
              <a:buClr>
                <a:schemeClr val="dk1"/>
              </a:buClr>
              <a:buSzPts val="1800"/>
              <a:buChar char="•"/>
              <a:defRPr/>
            </a:lvl6pPr>
            <a:lvl7pPr lvl="6" algn="l">
              <a:lnSpc>
                <a:spcPct val="90000"/>
              </a:lnSpc>
              <a:spcBef>
                <a:spcPts val="375"/>
              </a:spcBef>
              <a:spcAft>
                <a:spcPts val="0"/>
              </a:spcAft>
              <a:buClr>
                <a:schemeClr val="dk1"/>
              </a:buClr>
              <a:buSzPts val="1800"/>
              <a:buChar char="•"/>
              <a:defRPr/>
            </a:lvl7pPr>
            <a:lvl8pPr lvl="7" algn="l">
              <a:lnSpc>
                <a:spcPct val="90000"/>
              </a:lnSpc>
              <a:spcBef>
                <a:spcPts val="375"/>
              </a:spcBef>
              <a:spcAft>
                <a:spcPts val="0"/>
              </a:spcAft>
              <a:buClr>
                <a:schemeClr val="dk1"/>
              </a:buClr>
              <a:buSzPts val="1800"/>
              <a:buChar char="•"/>
              <a:defRPr/>
            </a:lvl8pPr>
            <a:lvl9pPr lvl="8" algn="l">
              <a:lnSpc>
                <a:spcPct val="90000"/>
              </a:lnSpc>
              <a:spcBef>
                <a:spcPts val="375"/>
              </a:spcBef>
              <a:spcAft>
                <a:spcPts val="0"/>
              </a:spcAft>
              <a:buClr>
                <a:schemeClr val="dk1"/>
              </a:buClr>
              <a:buSzPts val="1800"/>
              <a:buChar char="•"/>
              <a:defRPr/>
            </a:lvl9pPr>
          </a:lstStyle>
          <a:p>
            <a:endParaRPr/>
          </a:p>
        </p:txBody>
      </p:sp>
      <p:sp>
        <p:nvSpPr>
          <p:cNvPr id="31" name="Google Shape;31;p21"/>
          <p:cNvSpPr txBox="1">
            <a:spLocks noGrp="1"/>
          </p:cNvSpPr>
          <p:nvPr>
            <p:ph type="ftr" idx="11"/>
          </p:nvPr>
        </p:nvSpPr>
        <p:spPr>
          <a:xfrm>
            <a:off x="3028950" y="5296959"/>
            <a:ext cx="3086100" cy="304271"/>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1"/>
          <p:cNvSpPr txBox="1">
            <a:spLocks noGrp="1"/>
          </p:cNvSpPr>
          <p:nvPr>
            <p:ph type="dt" idx="10"/>
          </p:nvPr>
        </p:nvSpPr>
        <p:spPr>
          <a:xfrm>
            <a:off x="628650" y="5296959"/>
            <a:ext cx="2057400" cy="30427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sldNum" idx="12"/>
          </p:nvPr>
        </p:nvSpPr>
        <p:spPr>
          <a:xfrm>
            <a:off x="6457950" y="5296959"/>
            <a:ext cx="2057400" cy="304271"/>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34"/>
        <p:cNvGrpSpPr/>
        <p:nvPr/>
      </p:nvGrpSpPr>
      <p:grpSpPr>
        <a:xfrm>
          <a:off x="0" y="0"/>
          <a:ext cx="0" cy="0"/>
          <a:chOff x="0" y="0"/>
          <a:chExt cx="0" cy="0"/>
        </a:xfrm>
      </p:grpSpPr>
      <p:sp>
        <p:nvSpPr>
          <p:cNvPr id="35" name="Google Shape;35;p22"/>
          <p:cNvSpPr txBox="1">
            <a:spLocks noGrp="1"/>
          </p:cNvSpPr>
          <p:nvPr>
            <p:ph type="ctrTitle"/>
          </p:nvPr>
        </p:nvSpPr>
        <p:spPr>
          <a:xfrm>
            <a:off x="1143000" y="935302"/>
            <a:ext cx="6858000" cy="198966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2"/>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37" name="Google Shape;37;p22"/>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623888" y="1424782"/>
            <a:ext cx="7886700" cy="237728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623888" y="3824553"/>
            <a:ext cx="7886700" cy="12501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3" name="Google Shape;43;p23"/>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3"/>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46"/>
        <p:cNvGrpSpPr/>
        <p:nvPr/>
      </p:nvGrpSpPr>
      <p:grpSpPr>
        <a:xfrm>
          <a:off x="0" y="0"/>
          <a:ext cx="0" cy="0"/>
          <a:chOff x="0" y="0"/>
          <a:chExt cx="0" cy="0"/>
        </a:xfrm>
      </p:grpSpPr>
      <p:sp>
        <p:nvSpPr>
          <p:cNvPr id="47" name="Google Shape;47;p24"/>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body" idx="1"/>
          </p:nvPr>
        </p:nvSpPr>
        <p:spPr>
          <a:xfrm>
            <a:off x="628650" y="1521354"/>
            <a:ext cx="3886200" cy="36261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 name="Google Shape;49;p24"/>
          <p:cNvSpPr txBox="1">
            <a:spLocks noGrp="1"/>
          </p:cNvSpPr>
          <p:nvPr>
            <p:ph type="body" idx="2"/>
          </p:nvPr>
        </p:nvSpPr>
        <p:spPr>
          <a:xfrm>
            <a:off x="4629150" y="1521354"/>
            <a:ext cx="3886200" cy="36261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24"/>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4"/>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53"/>
        <p:cNvGrpSpPr/>
        <p:nvPr/>
      </p:nvGrpSpPr>
      <p:grpSpPr>
        <a:xfrm>
          <a:off x="0" y="0"/>
          <a:ext cx="0" cy="0"/>
          <a:chOff x="0" y="0"/>
          <a:chExt cx="0" cy="0"/>
        </a:xfrm>
      </p:grpSpPr>
      <p:sp>
        <p:nvSpPr>
          <p:cNvPr id="54" name="Google Shape;54;p25"/>
          <p:cNvSpPr txBox="1">
            <a:spLocks noGrp="1"/>
          </p:cNvSpPr>
          <p:nvPr>
            <p:ph type="title"/>
          </p:nvPr>
        </p:nvSpPr>
        <p:spPr>
          <a:xfrm>
            <a:off x="629841"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5"/>
          <p:cNvSpPr txBox="1">
            <a:spLocks noGrp="1"/>
          </p:cNvSpPr>
          <p:nvPr>
            <p:ph type="body" idx="1"/>
          </p:nvPr>
        </p:nvSpPr>
        <p:spPr>
          <a:xfrm>
            <a:off x="629842" y="1400969"/>
            <a:ext cx="3868340" cy="68659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6" name="Google Shape;56;p25"/>
          <p:cNvSpPr txBox="1">
            <a:spLocks noGrp="1"/>
          </p:cNvSpPr>
          <p:nvPr>
            <p:ph type="body" idx="2"/>
          </p:nvPr>
        </p:nvSpPr>
        <p:spPr>
          <a:xfrm>
            <a:off x="629842" y="2087563"/>
            <a:ext cx="3868340" cy="30704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25"/>
          <p:cNvSpPr txBox="1">
            <a:spLocks noGrp="1"/>
          </p:cNvSpPr>
          <p:nvPr>
            <p:ph type="body" idx="3"/>
          </p:nvPr>
        </p:nvSpPr>
        <p:spPr>
          <a:xfrm>
            <a:off x="4629150" y="1400969"/>
            <a:ext cx="3887391" cy="68659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8" name="Google Shape;58;p25"/>
          <p:cNvSpPr txBox="1">
            <a:spLocks noGrp="1"/>
          </p:cNvSpPr>
          <p:nvPr>
            <p:ph type="body" idx="4"/>
          </p:nvPr>
        </p:nvSpPr>
        <p:spPr>
          <a:xfrm>
            <a:off x="4629150" y="2087563"/>
            <a:ext cx="3887391" cy="30704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25"/>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5"/>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62"/>
        <p:cNvGrpSpPr/>
        <p:nvPr/>
      </p:nvGrpSpPr>
      <p:grpSpPr>
        <a:xfrm>
          <a:off x="0" y="0"/>
          <a:ext cx="0" cy="0"/>
          <a:chOff x="0" y="0"/>
          <a:chExt cx="0" cy="0"/>
        </a:xfrm>
      </p:grpSpPr>
      <p:sp>
        <p:nvSpPr>
          <p:cNvPr id="63" name="Google Shape;63;p26"/>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6"/>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6"/>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67"/>
        <p:cNvGrpSpPr/>
        <p:nvPr/>
      </p:nvGrpSpPr>
      <p:grpSpPr>
        <a:xfrm>
          <a:off x="0" y="0"/>
          <a:ext cx="0" cy="0"/>
          <a:chOff x="0" y="0"/>
          <a:chExt cx="0" cy="0"/>
        </a:xfrm>
      </p:grpSpPr>
      <p:sp>
        <p:nvSpPr>
          <p:cNvPr id="68" name="Google Shape;68;p27"/>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7"/>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628650" y="1521354"/>
            <a:ext cx="7886700" cy="3626115"/>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628650" y="5296959"/>
            <a:ext cx="2057400" cy="30427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3028950" y="5296959"/>
            <a:ext cx="3086100" cy="304271"/>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6457950" y="5296959"/>
            <a:ext cx="2057400" cy="30427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13" Type="http://schemas.openxmlformats.org/officeDocument/2006/relationships/hyperlink" Target="https://pt.asia.edu.tw/?locale=en" TargetMode="External"/><Relationship Id="rId18" Type="http://schemas.openxmlformats.org/officeDocument/2006/relationships/hyperlink" Target="https://mcma.asia.edu.tw/?locale=en" TargetMode="External"/><Relationship Id="rId26" Type="http://schemas.openxmlformats.org/officeDocument/2006/relationships/hyperlink" Target="https://flts.asia.edu.tw/?locale=en" TargetMode="External"/><Relationship Id="rId21" Type="http://schemas.openxmlformats.org/officeDocument/2006/relationships/hyperlink" Target="https://dba.asia.edu.tw/?locale=en" TargetMode="External"/><Relationship Id="rId34" Type="http://schemas.openxmlformats.org/officeDocument/2006/relationships/hyperlink" Target="https://nur.asia.edu.tw/?locale=en" TargetMode="External"/><Relationship Id="rId7" Type="http://schemas.openxmlformats.org/officeDocument/2006/relationships/hyperlink" Target="https://cn.asia.edu.tw/?locale=en" TargetMode="External"/><Relationship Id="rId12" Type="http://schemas.openxmlformats.org/officeDocument/2006/relationships/hyperlink" Target="https://ot.asia.edu.tw/?locale=en" TargetMode="External"/><Relationship Id="rId17" Type="http://schemas.openxmlformats.org/officeDocument/2006/relationships/hyperlink" Target="https://csie.asia.edu.tw/?locale=en" TargetMode="External"/><Relationship Id="rId25" Type="http://schemas.openxmlformats.org/officeDocument/2006/relationships/hyperlink" Target="https://dual.asia.edu.tw/?locale=en" TargetMode="External"/><Relationship Id="rId33" Type="http://schemas.openxmlformats.org/officeDocument/2006/relationships/hyperlink" Target="https://vcd.asia.edu.tw/?locale=en" TargetMode="External"/><Relationship Id="rId2" Type="http://schemas.openxmlformats.org/officeDocument/2006/relationships/hyperlink" Target="https://chs.asia.edu.tw/?locale=en" TargetMode="External"/><Relationship Id="rId16" Type="http://schemas.openxmlformats.org/officeDocument/2006/relationships/hyperlink" Target="https://bime.asia.edu.tw/?locale=en" TargetMode="External"/><Relationship Id="rId20" Type="http://schemas.openxmlformats.org/officeDocument/2006/relationships/hyperlink" Target="https://aip.asia.edu.tw/?locale=en" TargetMode="External"/><Relationship Id="rId29" Type="http://schemas.openxmlformats.org/officeDocument/2006/relationships/hyperlink" Target="https://dmd.asia.edu.tw/?locale=en" TargetMode="External"/><Relationship Id="rId1" Type="http://schemas.openxmlformats.org/officeDocument/2006/relationships/slideLayout" Target="../slideLayouts/slideLayout2.xml"/><Relationship Id="rId6" Type="http://schemas.openxmlformats.org/officeDocument/2006/relationships/hyperlink" Target="https://ccd.asia.edu.tw/?locale=en" TargetMode="External"/><Relationship Id="rId11" Type="http://schemas.openxmlformats.org/officeDocument/2006/relationships/hyperlink" Target="https://audslp.asia.edu.tw/?locale=en" TargetMode="External"/><Relationship Id="rId24" Type="http://schemas.openxmlformats.org/officeDocument/2006/relationships/hyperlink" Target="https://fel.asia.edu.tw/?locale=en" TargetMode="External"/><Relationship Id="rId32" Type="http://schemas.openxmlformats.org/officeDocument/2006/relationships/hyperlink" Target="https://cdic.asia.edu.tw/?locale=en" TargetMode="External"/><Relationship Id="rId37" Type="http://schemas.openxmlformats.org/officeDocument/2006/relationships/hyperlink" Target="https://mlsb.asia.edu.tw/?locale=en" TargetMode="External"/><Relationship Id="rId5" Type="http://schemas.openxmlformats.org/officeDocument/2006/relationships/hyperlink" Target="https://cm.asia.edu.tw/?locale=en" TargetMode="External"/><Relationship Id="rId15" Type="http://schemas.openxmlformats.org/officeDocument/2006/relationships/hyperlink" Target="https://als.asia.edu.tw/?locale=en" TargetMode="External"/><Relationship Id="rId23" Type="http://schemas.openxmlformats.org/officeDocument/2006/relationships/hyperlink" Target="https://fn.asia.edu.tw/?locale=en" TargetMode="External"/><Relationship Id="rId28" Type="http://schemas.openxmlformats.org/officeDocument/2006/relationships/hyperlink" Target="https://ece.asia.edu.tw/?locale=en" TargetMode="External"/><Relationship Id="rId36" Type="http://schemas.openxmlformats.org/officeDocument/2006/relationships/hyperlink" Target="https://pbn.asia.edu.tw/?locale=en" TargetMode="External"/><Relationship Id="rId10" Type="http://schemas.openxmlformats.org/officeDocument/2006/relationships/hyperlink" Target="https://opt.asia.edu.tw/?locale=en" TargetMode="External"/><Relationship Id="rId19" Type="http://schemas.openxmlformats.org/officeDocument/2006/relationships/hyperlink" Target="https://infocom.asia.edu.tw/?locale=en" TargetMode="External"/><Relationship Id="rId31" Type="http://schemas.openxmlformats.org/officeDocument/2006/relationships/hyperlink" Target="https://id.asia.edu.tw/?locale=en" TargetMode="External"/><Relationship Id="rId4" Type="http://schemas.openxmlformats.org/officeDocument/2006/relationships/hyperlink" Target="https://cas.asia.edu.tw/?locale=en" TargetMode="External"/><Relationship Id="rId9" Type="http://schemas.openxmlformats.org/officeDocument/2006/relationships/hyperlink" Target="https://psy.asia.edu.tw/?locale=en" TargetMode="External"/><Relationship Id="rId14" Type="http://schemas.openxmlformats.org/officeDocument/2006/relationships/hyperlink" Target="https://dvm.asia.edu.tw/?locale=en" TargetMode="External"/><Relationship Id="rId22" Type="http://schemas.openxmlformats.org/officeDocument/2006/relationships/hyperlink" Target="https://ai.asia.edu.tw/?locale=en" TargetMode="External"/><Relationship Id="rId27" Type="http://schemas.openxmlformats.org/officeDocument/2006/relationships/hyperlink" Target="https://sw.asia.edu.tw/?locale=en" TargetMode="External"/><Relationship Id="rId30" Type="http://schemas.openxmlformats.org/officeDocument/2006/relationships/hyperlink" Target="https://cpd.asia.edu.tw/?locale=en" TargetMode="External"/><Relationship Id="rId35" Type="http://schemas.openxmlformats.org/officeDocument/2006/relationships/hyperlink" Target="https://ltc.asia.edu.tw/?locale=en" TargetMode="External"/><Relationship Id="rId8" Type="http://schemas.openxmlformats.org/officeDocument/2006/relationships/hyperlink" Target="https://ha.asia.edu.tw/?locale=en" TargetMode="External"/><Relationship Id="rId3" Type="http://schemas.openxmlformats.org/officeDocument/2006/relationships/hyperlink" Target="https://ccs.asia.edu.tw/?locale=en"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fn.asia.edu.tw/?locale=en" TargetMode="External"/><Relationship Id="rId3" Type="http://schemas.openxmlformats.org/officeDocument/2006/relationships/image" Target="../media/image8.png"/><Relationship Id="rId7" Type="http://schemas.openxmlformats.org/officeDocument/2006/relationships/hyperlink" Target="https://dba.asia.edu.tw/?locale=en" TargetMode="External"/><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csie.asia.edu.tw/?locale=en" TargetMode="External"/><Relationship Id="rId11" Type="http://schemas.openxmlformats.org/officeDocument/2006/relationships/hyperlink" Target="https://dmd.asia.edu.tw/?locale=en" TargetMode="External"/><Relationship Id="rId5" Type="http://schemas.openxmlformats.org/officeDocument/2006/relationships/hyperlink" Target="https://psy.asia.edu.tw/?locale=en" TargetMode="External"/><Relationship Id="rId10" Type="http://schemas.openxmlformats.org/officeDocument/2006/relationships/hyperlink" Target="https://flts.asia.edu.tw/?locale=en" TargetMode="External"/><Relationship Id="rId4" Type="http://schemas.openxmlformats.org/officeDocument/2006/relationships/hyperlink" Target="https://ha.asia.edu.tw/?locale=en" TargetMode="External"/><Relationship Id="rId9" Type="http://schemas.openxmlformats.org/officeDocument/2006/relationships/hyperlink" Target="https://ai.asia.edu.tw/?locale=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0"/>
        <p:cNvGrpSpPr/>
        <p:nvPr/>
      </p:nvGrpSpPr>
      <p:grpSpPr>
        <a:xfrm>
          <a:off x="0" y="0"/>
          <a:ext cx="0" cy="0"/>
          <a:chOff x="0" y="0"/>
          <a:chExt cx="0" cy="0"/>
        </a:xfrm>
      </p:grpSpPr>
      <p:pic>
        <p:nvPicPr>
          <p:cNvPr id="5" name="圖片 4">
            <a:extLst>
              <a:ext uri="{FF2B5EF4-FFF2-40B4-BE49-F238E27FC236}">
                <a16:creationId xmlns:a16="http://schemas.microsoft.com/office/drawing/2014/main" id="{E5316EE5-F111-47B5-AB1E-8E34E92CF27C}"/>
              </a:ext>
            </a:extLst>
          </p:cNvPr>
          <p:cNvPicPr>
            <a:picLocks noChangeAspect="1"/>
          </p:cNvPicPr>
          <p:nvPr/>
        </p:nvPicPr>
        <p:blipFill>
          <a:blip r:embed="rId3"/>
          <a:stretch>
            <a:fillRect/>
          </a:stretch>
        </p:blipFill>
        <p:spPr>
          <a:xfrm>
            <a:off x="1427988" y="0"/>
            <a:ext cx="7715250" cy="5715000"/>
          </a:xfrm>
          <a:prstGeom prst="rect">
            <a:avLst/>
          </a:prstGeom>
        </p:spPr>
      </p:pic>
      <p:sp>
        <p:nvSpPr>
          <p:cNvPr id="102" name="Google Shape;102;p1"/>
          <p:cNvSpPr/>
          <p:nvPr/>
        </p:nvSpPr>
        <p:spPr>
          <a:xfrm>
            <a:off x="0" y="0"/>
            <a:ext cx="2689860" cy="5715000"/>
          </a:xfrm>
          <a:custGeom>
            <a:avLst/>
            <a:gdLst/>
            <a:ahLst/>
            <a:cxnLst/>
            <a:rect l="l" t="t" r="r" b="b"/>
            <a:pathLst>
              <a:path w="4572000" h="4650105" extrusionOk="0">
                <a:moveTo>
                  <a:pt x="4572000" y="0"/>
                </a:moveTo>
                <a:lnTo>
                  <a:pt x="0" y="0"/>
                </a:lnTo>
                <a:lnTo>
                  <a:pt x="0" y="4649724"/>
                </a:lnTo>
                <a:lnTo>
                  <a:pt x="4572000" y="4649724"/>
                </a:lnTo>
                <a:lnTo>
                  <a:pt x="4572000" y="0"/>
                </a:lnTo>
                <a:close/>
              </a:path>
            </a:pathLst>
          </a:custGeom>
          <a:solidFill>
            <a:schemeClr val="bg1">
              <a:lumMod val="5000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BF9000"/>
              </a:solidFill>
              <a:highlight>
                <a:srgbClr val="00FFFF"/>
              </a:highlight>
              <a:latin typeface="Calibri"/>
              <a:ea typeface="Calibri"/>
              <a:cs typeface="Calibri"/>
              <a:sym typeface="Calibri"/>
            </a:endParaRPr>
          </a:p>
        </p:txBody>
      </p:sp>
      <p:pic>
        <p:nvPicPr>
          <p:cNvPr id="103" name="Google Shape;103;p1"/>
          <p:cNvPicPr preferRelativeResize="0"/>
          <p:nvPr/>
        </p:nvPicPr>
        <p:blipFill rotWithShape="1">
          <a:blip r:embed="rId4">
            <a:alphaModFix/>
          </a:blip>
          <a:srcRect/>
          <a:stretch/>
        </p:blipFill>
        <p:spPr>
          <a:xfrm>
            <a:off x="469411" y="2195991"/>
            <a:ext cx="1499578" cy="1499709"/>
          </a:xfrm>
          <a:prstGeom prst="rect">
            <a:avLst/>
          </a:prstGeom>
          <a:noFill/>
          <a:ln>
            <a:noFill/>
          </a:ln>
        </p:spPr>
      </p:pic>
      <p:sp>
        <p:nvSpPr>
          <p:cNvPr id="109" name="Google Shape;109;p1"/>
          <p:cNvSpPr txBox="1"/>
          <p:nvPr/>
        </p:nvSpPr>
        <p:spPr>
          <a:xfrm>
            <a:off x="7696638" y="5544715"/>
            <a:ext cx="1446600" cy="1662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FFFFFF"/>
                </a:solidFill>
                <a:latin typeface="Calibri"/>
                <a:ea typeface="Calibri"/>
                <a:cs typeface="Calibri"/>
                <a:sym typeface="Calibri"/>
              </a:rPr>
              <a:t>Copyright of Asia University</a:t>
            </a:r>
            <a:endParaRPr sz="1000" b="0" i="0" u="none" strike="noStrike" cap="none" dirty="0">
              <a:solidFill>
                <a:schemeClr val="dk1"/>
              </a:solidFill>
              <a:latin typeface="Calibri"/>
              <a:ea typeface="Calibri"/>
              <a:cs typeface="Calibri"/>
              <a:sym typeface="Calibri"/>
            </a:endParaRPr>
          </a:p>
        </p:txBody>
      </p:sp>
      <p:grpSp>
        <p:nvGrpSpPr>
          <p:cNvPr id="12" name="群組 11">
            <a:extLst>
              <a:ext uri="{FF2B5EF4-FFF2-40B4-BE49-F238E27FC236}">
                <a16:creationId xmlns:a16="http://schemas.microsoft.com/office/drawing/2014/main" id="{BFF78793-5530-4DB9-ADFB-BE8BEF4F4D42}"/>
              </a:ext>
            </a:extLst>
          </p:cNvPr>
          <p:cNvGrpSpPr/>
          <p:nvPr/>
        </p:nvGrpSpPr>
        <p:grpSpPr>
          <a:xfrm>
            <a:off x="0" y="3944765"/>
            <a:ext cx="2689860" cy="923328"/>
            <a:chOff x="3457130" y="5075850"/>
            <a:chExt cx="2241550" cy="852617"/>
          </a:xfrm>
        </p:grpSpPr>
        <p:sp>
          <p:nvSpPr>
            <p:cNvPr id="13" name="object 6">
              <a:extLst>
                <a:ext uri="{FF2B5EF4-FFF2-40B4-BE49-F238E27FC236}">
                  <a16:creationId xmlns:a16="http://schemas.microsoft.com/office/drawing/2014/main" id="{070428D2-EFD9-4308-9B5C-B2C8034940CB}"/>
                </a:ext>
              </a:extLst>
            </p:cNvPr>
            <p:cNvSpPr txBox="1"/>
            <p:nvPr/>
          </p:nvSpPr>
          <p:spPr>
            <a:xfrm>
              <a:off x="3457765" y="5075850"/>
              <a:ext cx="2240915" cy="639463"/>
            </a:xfrm>
            <a:prstGeom prst="rect">
              <a:avLst/>
            </a:prstGeom>
          </p:spPr>
          <p:txBody>
            <a:bodyPr vert="horz" wrap="square" lIns="0" tIns="15240" rIns="0" bIns="0" rtlCol="0">
              <a:spAutoFit/>
            </a:bodyPr>
            <a:lstStyle/>
            <a:p>
              <a:pPr marL="15240" defTabSz="1097280">
                <a:spcBef>
                  <a:spcPts val="120"/>
                </a:spcBef>
                <a:tabLst>
                  <a:tab pos="835906" algn="l"/>
                  <a:tab pos="1571990" algn="l"/>
                  <a:tab pos="2173202" algn="l"/>
                </a:tabLst>
              </a:pPr>
              <a:r>
                <a:rPr sz="4400" spc="570" dirty="0">
                  <a:solidFill>
                    <a:srgbClr val="FFFFFF"/>
                  </a:solidFill>
                  <a:latin typeface="Cambria"/>
                  <a:cs typeface="Cambria"/>
                </a:rPr>
                <a:t>A</a:t>
              </a:r>
              <a:r>
                <a:rPr lang="zh-TW" altLang="en-US" sz="4400" spc="570" dirty="0">
                  <a:solidFill>
                    <a:srgbClr val="FFFFFF"/>
                  </a:solidFill>
                  <a:latin typeface="Cambria"/>
                  <a:cs typeface="Cambria"/>
                </a:rPr>
                <a:t>	</a:t>
              </a:r>
              <a:r>
                <a:rPr sz="4400" spc="581" dirty="0">
                  <a:solidFill>
                    <a:srgbClr val="FFFFFF"/>
                  </a:solidFill>
                  <a:latin typeface="Cambria"/>
                  <a:cs typeface="Cambria"/>
                </a:rPr>
                <a:t>S	</a:t>
              </a:r>
              <a:r>
                <a:rPr sz="4400" spc="438" dirty="0">
                  <a:solidFill>
                    <a:srgbClr val="FFFFFF"/>
                  </a:solidFill>
                  <a:latin typeface="Cambria"/>
                  <a:cs typeface="Cambria"/>
                </a:rPr>
                <a:t>I	</a:t>
              </a:r>
              <a:r>
                <a:rPr sz="4400" spc="570" dirty="0">
                  <a:solidFill>
                    <a:srgbClr val="FFFFFF"/>
                  </a:solidFill>
                  <a:latin typeface="Cambria"/>
                  <a:cs typeface="Cambria"/>
                </a:rPr>
                <a:t>A</a:t>
              </a:r>
              <a:endParaRPr sz="4400" dirty="0">
                <a:solidFill>
                  <a:prstClr val="black"/>
                </a:solidFill>
                <a:latin typeface="Cambria"/>
                <a:cs typeface="Cambria"/>
              </a:endParaRPr>
            </a:p>
          </p:txBody>
        </p:sp>
        <p:sp>
          <p:nvSpPr>
            <p:cNvPr id="14" name="object 7">
              <a:extLst>
                <a:ext uri="{FF2B5EF4-FFF2-40B4-BE49-F238E27FC236}">
                  <a16:creationId xmlns:a16="http://schemas.microsoft.com/office/drawing/2014/main" id="{1FD6B352-9ACC-452A-99C2-11FDB8C9840F}"/>
                </a:ext>
              </a:extLst>
            </p:cNvPr>
            <p:cNvSpPr txBox="1"/>
            <p:nvPr/>
          </p:nvSpPr>
          <p:spPr>
            <a:xfrm>
              <a:off x="3457130" y="5715313"/>
              <a:ext cx="2240915" cy="213154"/>
            </a:xfrm>
            <a:prstGeom prst="rect">
              <a:avLst/>
            </a:prstGeom>
          </p:spPr>
          <p:txBody>
            <a:bodyPr vert="horz" wrap="square" lIns="0" tIns="15240" rIns="0" bIns="0" rtlCol="0">
              <a:spAutoFit/>
            </a:bodyPr>
            <a:lstStyle/>
            <a:p>
              <a:pPr marL="15240" defTabSz="1097280">
                <a:spcBef>
                  <a:spcPts val="120"/>
                </a:spcBef>
                <a:tabLst>
                  <a:tab pos="334514" algn="l"/>
                  <a:tab pos="656075" algn="l"/>
                  <a:tab pos="886198" algn="l"/>
                  <a:tab pos="1189470" algn="l"/>
                  <a:tab pos="1475218" algn="l"/>
                  <a:tab pos="1769347" algn="l"/>
                  <a:tab pos="2046712" algn="l"/>
                  <a:tab pos="2279119" algn="l"/>
                  <a:tab pos="2561819" algn="l"/>
                </a:tabLst>
              </a:pPr>
              <a:r>
                <a:rPr dirty="0">
                  <a:solidFill>
                    <a:srgbClr val="FFFFFF"/>
                  </a:solidFill>
                  <a:latin typeface="Calibri"/>
                  <a:cs typeface="Calibri"/>
                </a:rPr>
                <a:t>U	N	I	V	E	R	S	I	T	Y</a:t>
              </a:r>
              <a:endParaRPr dirty="0">
                <a:solidFill>
                  <a:prstClr val="black"/>
                </a:solidFill>
                <a:latin typeface="Calibri"/>
                <a:cs typeface="Calibri"/>
              </a:endParaRPr>
            </a:p>
          </p:txBody>
        </p:sp>
      </p:grpSp>
      <p:sp>
        <p:nvSpPr>
          <p:cNvPr id="107" name="Google Shape;107;p1"/>
          <p:cNvSpPr/>
          <p:nvPr/>
        </p:nvSpPr>
        <p:spPr>
          <a:xfrm>
            <a:off x="2689099" y="891575"/>
            <a:ext cx="6454902" cy="1197308"/>
          </a:xfrm>
          <a:custGeom>
            <a:avLst/>
            <a:gdLst/>
            <a:ahLst/>
            <a:cxnLst/>
            <a:rect l="l" t="t" r="r" b="b"/>
            <a:pathLst>
              <a:path w="4572000" h="2406650" extrusionOk="0">
                <a:moveTo>
                  <a:pt x="4572000" y="0"/>
                </a:moveTo>
                <a:lnTo>
                  <a:pt x="0" y="0"/>
                </a:lnTo>
                <a:lnTo>
                  <a:pt x="0" y="2406396"/>
                </a:lnTo>
                <a:lnTo>
                  <a:pt x="4572000" y="2406396"/>
                </a:lnTo>
                <a:lnTo>
                  <a:pt x="4572000" y="0"/>
                </a:lnTo>
                <a:close/>
              </a:path>
            </a:pathLst>
          </a:custGeom>
          <a:solidFill>
            <a:schemeClr val="accent1">
              <a:lumMod val="75000"/>
              <a:alpha val="49411"/>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5" name="Google Shape;108;p1">
            <a:extLst>
              <a:ext uri="{FF2B5EF4-FFF2-40B4-BE49-F238E27FC236}">
                <a16:creationId xmlns:a16="http://schemas.microsoft.com/office/drawing/2014/main" id="{0EDA150E-E7AE-41BD-A7B1-6AE8F681A615}"/>
              </a:ext>
            </a:extLst>
          </p:cNvPr>
          <p:cNvSpPr txBox="1">
            <a:spLocks noGrp="1"/>
          </p:cNvSpPr>
          <p:nvPr>
            <p:ph type="title"/>
          </p:nvPr>
        </p:nvSpPr>
        <p:spPr>
          <a:xfrm>
            <a:off x="2840307" y="1049606"/>
            <a:ext cx="7491600" cy="881247"/>
          </a:xfrm>
          <a:prstGeom prst="rect">
            <a:avLst/>
          </a:prstGeom>
          <a:noFill/>
          <a:ln>
            <a:noFill/>
          </a:ln>
        </p:spPr>
        <p:txBody>
          <a:bodyPr spcFirstLastPara="1" wrap="square" lIns="0" tIns="10775" rIns="0" bIns="0" anchor="ctr" anchorCtr="0">
            <a:spAutoFit/>
          </a:bodyPr>
          <a:lstStyle/>
          <a:p>
            <a:pPr marL="12700" marR="5080" lvl="0" indent="0" algn="l" rtl="0">
              <a:lnSpc>
                <a:spcPct val="100800"/>
              </a:lnSpc>
              <a:spcBef>
                <a:spcPts val="0"/>
              </a:spcBef>
              <a:spcAft>
                <a:spcPts val="0"/>
              </a:spcAft>
              <a:buClr>
                <a:schemeClr val="lt1"/>
              </a:buClr>
              <a:buSzPts val="3200"/>
              <a:buFont typeface="Calibri"/>
              <a:buNone/>
            </a:pPr>
            <a:r>
              <a:rPr lang="en-US" altLang="zh-CN" sz="2800" spc="-5" dirty="0">
                <a:solidFill>
                  <a:srgbClr val="FFC000"/>
                </a:solidFill>
                <a:latin typeface="Libre Baskerville" panose="02020500000000000000" charset="0"/>
              </a:rPr>
              <a:t>AU </a:t>
            </a:r>
            <a:r>
              <a:rPr lang="en-US" altLang="zh-TW" sz="2800" spc="-5" dirty="0">
                <a:solidFill>
                  <a:srgbClr val="FFC000"/>
                </a:solidFill>
                <a:latin typeface="Libre Baskerville" panose="02020500000000000000" charset="0"/>
              </a:rPr>
              <a:t>Exchange</a:t>
            </a:r>
            <a:r>
              <a:rPr lang="en-US" altLang="zh-TW" sz="2800" spc="25" dirty="0">
                <a:solidFill>
                  <a:srgbClr val="FFC000"/>
                </a:solidFill>
                <a:latin typeface="Libre Baskerville" panose="02020500000000000000" charset="0"/>
              </a:rPr>
              <a:t> </a:t>
            </a:r>
            <a:r>
              <a:rPr lang="en-US" altLang="zh-TW" sz="2800" spc="-10" dirty="0">
                <a:solidFill>
                  <a:srgbClr val="FFC000"/>
                </a:solidFill>
                <a:latin typeface="Libre Baskerville" panose="02020500000000000000" charset="0"/>
              </a:rPr>
              <a:t>Program</a:t>
            </a:r>
            <a:br>
              <a:rPr lang="en-US" altLang="zh-TW" sz="2800" spc="-10" dirty="0">
                <a:solidFill>
                  <a:srgbClr val="FFC000"/>
                </a:solidFill>
                <a:latin typeface="Libre Baskerville" panose="02020500000000000000" charset="0"/>
              </a:rPr>
            </a:br>
            <a:r>
              <a:rPr lang="en-US" altLang="zh-TW" sz="2800" dirty="0">
                <a:solidFill>
                  <a:srgbClr val="FFC000"/>
                </a:solidFill>
                <a:latin typeface="Libre Baskerville"/>
              </a:rPr>
              <a:t>Spring</a:t>
            </a:r>
            <a:r>
              <a:rPr lang="en-US" altLang="zh-TW" sz="2800" spc="-10" dirty="0">
                <a:solidFill>
                  <a:srgbClr val="FFC000"/>
                </a:solidFill>
                <a:latin typeface="Libre Baskerville" panose="02020500000000000000" charset="0"/>
              </a:rPr>
              <a:t> Semester, 2025</a:t>
            </a:r>
            <a:endParaRPr sz="2800" dirty="0">
              <a:solidFill>
                <a:srgbClr val="FFC000"/>
              </a:solidFill>
              <a:latin typeface="Libre Baskerville" panose="02020500000000000000" charset="0"/>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265"/>
        <p:cNvGrpSpPr/>
        <p:nvPr/>
      </p:nvGrpSpPr>
      <p:grpSpPr>
        <a:xfrm>
          <a:off x="0" y="0"/>
          <a:ext cx="0" cy="0"/>
          <a:chOff x="0" y="0"/>
          <a:chExt cx="0" cy="0"/>
        </a:xfrm>
      </p:grpSpPr>
      <p:sp>
        <p:nvSpPr>
          <p:cNvPr id="266" name="Google Shape;266;p9"/>
          <p:cNvSpPr/>
          <p:nvPr/>
        </p:nvSpPr>
        <p:spPr>
          <a:xfrm>
            <a:off x="4617514" y="1333500"/>
            <a:ext cx="3993086" cy="1890815"/>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p9"/>
          <p:cNvSpPr/>
          <p:nvPr/>
        </p:nvSpPr>
        <p:spPr>
          <a:xfrm>
            <a:off x="120922" y="1266673"/>
            <a:ext cx="4456412" cy="4193922"/>
          </a:xfrm>
          <a:prstGeom prst="roundRect">
            <a:avLst>
              <a:gd name="adj" fmla="val 16667"/>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9"/>
          <p:cNvSpPr txBox="1"/>
          <p:nvPr/>
        </p:nvSpPr>
        <p:spPr>
          <a:xfrm>
            <a:off x="5105400" y="1750878"/>
            <a:ext cx="3058032" cy="1056057"/>
          </a:xfrm>
          <a:prstGeom prst="rect">
            <a:avLst/>
          </a:prstGeom>
          <a:noFill/>
          <a:ln>
            <a:noFill/>
          </a:ln>
        </p:spPr>
        <p:txBody>
          <a:bodyPr spcFirstLastPara="1" wrap="square" lIns="0" tIns="55225" rIns="0" bIns="0" anchor="t" anchorCtr="0">
            <a:spAutoFit/>
          </a:bodyPr>
          <a:lstStyle/>
          <a:p>
            <a:pPr marL="355600" marR="0" lvl="0" indent="-343535" algn="l" rtl="0">
              <a:lnSpc>
                <a:spcPct val="100000"/>
              </a:lnSpc>
              <a:spcBef>
                <a:spcPts val="0"/>
              </a:spcBef>
              <a:spcAft>
                <a:spcPts val="0"/>
              </a:spcAft>
              <a:buClr>
                <a:srgbClr val="C00000"/>
              </a:buClr>
              <a:buSzPts val="2000"/>
              <a:buFont typeface="Arial"/>
              <a:buChar char="•"/>
            </a:pPr>
            <a:r>
              <a:rPr lang="en-US" sz="2000" b="1" i="0" u="none" strike="noStrike" cap="none" dirty="0">
                <a:solidFill>
                  <a:srgbClr val="C00000"/>
                </a:solidFill>
                <a:latin typeface="Calibri"/>
                <a:ea typeface="Calibri"/>
                <a:cs typeface="Calibri"/>
                <a:sym typeface="Calibri"/>
              </a:rPr>
              <a:t>Meals: </a:t>
            </a:r>
            <a:r>
              <a:rPr lang="en-US" sz="2000" b="1" i="0" u="sng" strike="noStrike" cap="none" dirty="0">
                <a:solidFill>
                  <a:srgbClr val="C00000"/>
                </a:solidFill>
                <a:latin typeface="Calibri"/>
                <a:ea typeface="Calibri"/>
                <a:cs typeface="Calibri"/>
                <a:sym typeface="Calibri"/>
              </a:rPr>
              <a:t>USD$</a:t>
            </a:r>
            <a:r>
              <a:rPr lang="en-US" altLang="zh-TW" sz="2000" b="1" i="0" u="sng" strike="noStrike" cap="none" dirty="0">
                <a:solidFill>
                  <a:srgbClr val="C00000"/>
                </a:solidFill>
                <a:latin typeface="Calibri"/>
                <a:ea typeface="Calibri"/>
                <a:cs typeface="Calibri"/>
                <a:sym typeface="Calibri"/>
              </a:rPr>
              <a:t>3</a:t>
            </a:r>
            <a:r>
              <a:rPr lang="en-US" sz="2000" b="1" i="0" u="sng" strike="noStrike" cap="none" dirty="0">
                <a:solidFill>
                  <a:srgbClr val="C00000"/>
                </a:solidFill>
                <a:latin typeface="Calibri"/>
                <a:ea typeface="Calibri"/>
                <a:cs typeface="Calibri"/>
                <a:sym typeface="Calibri"/>
              </a:rPr>
              <a:t>00/month</a:t>
            </a:r>
            <a:endParaRPr sz="2000" b="0" i="0" u="none" strike="noStrike" cap="none" dirty="0">
              <a:solidFill>
                <a:schemeClr val="dk1"/>
              </a:solidFill>
              <a:latin typeface="Calibri"/>
              <a:ea typeface="Calibri"/>
              <a:cs typeface="Calibri"/>
              <a:sym typeface="Calibri"/>
            </a:endParaRPr>
          </a:p>
          <a:p>
            <a:pPr marL="355600" marR="0" lvl="0" indent="-343535" algn="l" rtl="0">
              <a:lnSpc>
                <a:spcPct val="100000"/>
              </a:lnSpc>
              <a:spcBef>
                <a:spcPts val="335"/>
              </a:spcBef>
              <a:spcAft>
                <a:spcPts val="0"/>
              </a:spcAft>
              <a:buClr>
                <a:srgbClr val="C00000"/>
              </a:buClr>
              <a:buSzPts val="2000"/>
              <a:buFont typeface="Arial"/>
              <a:buChar char="•"/>
            </a:pPr>
            <a:r>
              <a:rPr lang="en-US" sz="2000" b="1" i="0" u="none" strike="noStrike" cap="none" dirty="0">
                <a:solidFill>
                  <a:srgbClr val="C00000"/>
                </a:solidFill>
                <a:latin typeface="Calibri"/>
                <a:ea typeface="Calibri"/>
                <a:cs typeface="Calibri"/>
                <a:sym typeface="Calibri"/>
              </a:rPr>
              <a:t>Round-trip Airfares</a:t>
            </a:r>
            <a:endParaRPr sz="2000" b="1" i="0" u="none" strike="noStrike" cap="none" dirty="0">
              <a:solidFill>
                <a:srgbClr val="C00000"/>
              </a:solidFill>
              <a:latin typeface="Calibri"/>
              <a:ea typeface="Calibri"/>
              <a:cs typeface="Calibri"/>
              <a:sym typeface="Calibri"/>
            </a:endParaRPr>
          </a:p>
          <a:p>
            <a:pPr marL="355600" marR="0" lvl="0" indent="-343535" algn="l" rtl="0">
              <a:lnSpc>
                <a:spcPct val="100000"/>
              </a:lnSpc>
              <a:spcBef>
                <a:spcPts val="335"/>
              </a:spcBef>
              <a:spcAft>
                <a:spcPts val="0"/>
              </a:spcAft>
              <a:buClr>
                <a:srgbClr val="C00000"/>
              </a:buClr>
              <a:buSzPts val="2000"/>
              <a:buFont typeface="Arial"/>
              <a:buChar char="•"/>
            </a:pPr>
            <a:r>
              <a:rPr lang="en-US" sz="2000" b="1" i="0" u="none" strike="noStrike" cap="none" dirty="0">
                <a:solidFill>
                  <a:srgbClr val="C00000"/>
                </a:solidFill>
                <a:latin typeface="Calibri"/>
                <a:ea typeface="Calibri"/>
                <a:cs typeface="Calibri"/>
                <a:sym typeface="Calibri"/>
              </a:rPr>
              <a:t>Bedding</a:t>
            </a:r>
            <a:endParaRPr sz="2000" b="0" i="0" u="none" strike="noStrike" cap="none" dirty="0">
              <a:solidFill>
                <a:schemeClr val="dk1"/>
              </a:solidFill>
              <a:latin typeface="Calibri"/>
              <a:ea typeface="Calibri"/>
              <a:cs typeface="Calibri"/>
              <a:sym typeface="Calibri"/>
            </a:endParaRPr>
          </a:p>
        </p:txBody>
      </p:sp>
      <p:sp>
        <p:nvSpPr>
          <p:cNvPr id="269" name="Google Shape;269;p9"/>
          <p:cNvSpPr txBox="1"/>
          <p:nvPr/>
        </p:nvSpPr>
        <p:spPr>
          <a:xfrm>
            <a:off x="102425" y="1508760"/>
            <a:ext cx="4393375" cy="1410001"/>
          </a:xfrm>
          <a:prstGeom prst="rect">
            <a:avLst/>
          </a:prstGeom>
          <a:noFill/>
          <a:ln>
            <a:noFill/>
          </a:ln>
        </p:spPr>
        <p:txBody>
          <a:bodyPr spcFirstLastPara="1" wrap="square" lIns="0" tIns="164450" rIns="0" bIns="0" anchor="t" anchorCtr="0">
            <a:spAutoFit/>
          </a:bodyPr>
          <a:lstStyle/>
          <a:p>
            <a:pPr marL="31242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C00000"/>
                </a:solidFill>
                <a:latin typeface="Calibri"/>
                <a:ea typeface="Calibri"/>
                <a:cs typeface="Calibri"/>
                <a:sym typeface="Calibri"/>
              </a:rPr>
              <a:t>On-Campus Dormitory: </a:t>
            </a:r>
            <a:r>
              <a:rPr lang="en-US" sz="1800" b="1" i="0" u="sng" strike="noStrike" cap="none" dirty="0">
                <a:solidFill>
                  <a:srgbClr val="C00000"/>
                </a:solidFill>
                <a:latin typeface="Calibri"/>
                <a:ea typeface="Calibri"/>
                <a:cs typeface="Calibri"/>
                <a:sym typeface="Calibri"/>
              </a:rPr>
              <a:t>USD$465/semester</a:t>
            </a:r>
            <a:endParaRPr sz="1800" b="0" i="0" u="none" strike="noStrike" cap="none" dirty="0">
              <a:solidFill>
                <a:schemeClr val="dk1"/>
              </a:solidFill>
              <a:latin typeface="Calibri"/>
              <a:ea typeface="Calibri"/>
              <a:cs typeface="Calibri"/>
              <a:sym typeface="Calibri"/>
            </a:endParaRPr>
          </a:p>
          <a:p>
            <a:pPr marL="299085" marR="0" lvl="0" indent="-287019" algn="l" rtl="0">
              <a:lnSpc>
                <a:spcPct val="100000"/>
              </a:lnSpc>
              <a:spcBef>
                <a:spcPts val="940"/>
              </a:spcBef>
              <a:spcAft>
                <a:spcPts val="0"/>
              </a:spcAft>
              <a:buClr>
                <a:schemeClr val="dk1"/>
              </a:buClr>
              <a:buSzPts val="1400"/>
              <a:buFont typeface="Arial"/>
              <a:buChar char="•"/>
            </a:pPr>
            <a:r>
              <a:rPr lang="en-US" sz="1400" b="1" i="0" u="none" strike="noStrike" cap="none" dirty="0">
                <a:solidFill>
                  <a:schemeClr val="dk1"/>
                </a:solidFill>
                <a:latin typeface="Calibri"/>
                <a:ea typeface="Calibri"/>
                <a:cs typeface="Calibri"/>
                <a:sym typeface="Calibri"/>
              </a:rPr>
              <a:t>An air-conditioned room with toilet and shower</a:t>
            </a:r>
            <a:endParaRPr sz="1400" b="0" i="0" u="none" strike="noStrike" cap="none" dirty="0">
              <a:solidFill>
                <a:schemeClr val="dk1"/>
              </a:solidFill>
              <a:latin typeface="Calibri"/>
              <a:ea typeface="Calibri"/>
              <a:cs typeface="Calibri"/>
              <a:sym typeface="Calibri"/>
            </a:endParaRPr>
          </a:p>
          <a:p>
            <a:pPr marL="299085" marR="0" lvl="0" indent="0" algn="l" rtl="0">
              <a:lnSpc>
                <a:spcPct val="100000"/>
              </a:lnSpc>
              <a:spcBef>
                <a:spcPts val="840"/>
              </a:spcBef>
              <a:spcAft>
                <a:spcPts val="0"/>
              </a:spcAft>
              <a:buClr>
                <a:srgbClr val="000000"/>
              </a:buClr>
              <a:buSzPts val="1400"/>
              <a:buFont typeface="Arial"/>
              <a:buNone/>
            </a:pPr>
            <a:r>
              <a:rPr lang="en-US" sz="1400" b="1" i="0" u="none" strike="noStrike" cap="none" dirty="0">
                <a:solidFill>
                  <a:schemeClr val="dk1"/>
                </a:solidFill>
                <a:latin typeface="Calibri"/>
                <a:ea typeface="Calibri"/>
                <a:cs typeface="Calibri"/>
                <a:sym typeface="Calibri"/>
              </a:rPr>
              <a:t>set for 4 people.</a:t>
            </a:r>
            <a:endParaRPr sz="1400" b="0" i="0" u="none" strike="noStrike" cap="none" dirty="0">
              <a:solidFill>
                <a:schemeClr val="dk1"/>
              </a:solidFill>
              <a:latin typeface="Calibri"/>
              <a:ea typeface="Calibri"/>
              <a:cs typeface="Calibri"/>
              <a:sym typeface="Calibri"/>
            </a:endParaRPr>
          </a:p>
          <a:p>
            <a:pPr marL="299085" marR="0" lvl="0" indent="-287019" algn="l" rtl="0">
              <a:lnSpc>
                <a:spcPct val="100000"/>
              </a:lnSpc>
              <a:spcBef>
                <a:spcPts val="840"/>
              </a:spcBef>
              <a:spcAft>
                <a:spcPts val="0"/>
              </a:spcAft>
              <a:buClr>
                <a:schemeClr val="dk1"/>
              </a:buClr>
              <a:buSzPts val="1400"/>
              <a:buFont typeface="Arial"/>
              <a:buChar char="•"/>
            </a:pPr>
            <a:r>
              <a:rPr lang="en-US" sz="1400" b="1" i="0" u="none" strike="noStrike" cap="none" dirty="0">
                <a:solidFill>
                  <a:schemeClr val="dk1"/>
                </a:solidFill>
                <a:latin typeface="Calibri"/>
                <a:ea typeface="Calibri"/>
                <a:cs typeface="Calibri"/>
                <a:sym typeface="Calibri"/>
              </a:rPr>
              <a:t>Bedding and toiletries prepared by students.</a:t>
            </a:r>
            <a:endParaRPr sz="1400" b="0" i="0" u="none" strike="noStrike" cap="none" dirty="0">
              <a:solidFill>
                <a:schemeClr val="dk1"/>
              </a:solidFill>
              <a:latin typeface="Calibri"/>
              <a:ea typeface="Calibri"/>
              <a:cs typeface="Calibri"/>
              <a:sym typeface="Calibri"/>
            </a:endParaRPr>
          </a:p>
        </p:txBody>
      </p:sp>
      <p:grpSp>
        <p:nvGrpSpPr>
          <p:cNvPr id="270" name="Google Shape;270;p9"/>
          <p:cNvGrpSpPr/>
          <p:nvPr/>
        </p:nvGrpSpPr>
        <p:grpSpPr>
          <a:xfrm>
            <a:off x="4593335" y="3419855"/>
            <a:ext cx="4078223" cy="1940052"/>
            <a:chOff x="4593335" y="3419855"/>
            <a:chExt cx="4078223" cy="1940052"/>
          </a:xfrm>
        </p:grpSpPr>
        <p:pic>
          <p:nvPicPr>
            <p:cNvPr id="271" name="Google Shape;271;p9"/>
            <p:cNvPicPr preferRelativeResize="0"/>
            <p:nvPr/>
          </p:nvPicPr>
          <p:blipFill rotWithShape="1">
            <a:blip r:embed="rId3">
              <a:alphaModFix/>
            </a:blip>
            <a:srcRect/>
            <a:stretch/>
          </p:blipFill>
          <p:spPr>
            <a:xfrm>
              <a:off x="4593335" y="3419855"/>
              <a:ext cx="4078223" cy="1940052"/>
            </a:xfrm>
            <a:prstGeom prst="rect">
              <a:avLst/>
            </a:prstGeom>
            <a:noFill/>
            <a:ln>
              <a:noFill/>
            </a:ln>
          </p:spPr>
        </p:pic>
        <p:pic>
          <p:nvPicPr>
            <p:cNvPr id="272" name="Google Shape;272;p9"/>
            <p:cNvPicPr preferRelativeResize="0"/>
            <p:nvPr/>
          </p:nvPicPr>
          <p:blipFill rotWithShape="1">
            <a:blip r:embed="rId4">
              <a:alphaModFix/>
            </a:blip>
            <a:srcRect/>
            <a:stretch/>
          </p:blipFill>
          <p:spPr>
            <a:xfrm>
              <a:off x="4728971" y="3549408"/>
              <a:ext cx="3893820" cy="1775460"/>
            </a:xfrm>
            <a:prstGeom prst="rect">
              <a:avLst/>
            </a:prstGeom>
            <a:noFill/>
            <a:ln>
              <a:noFill/>
            </a:ln>
          </p:spPr>
        </p:pic>
        <p:pic>
          <p:nvPicPr>
            <p:cNvPr id="273" name="Google Shape;273;p9"/>
            <p:cNvPicPr preferRelativeResize="0"/>
            <p:nvPr/>
          </p:nvPicPr>
          <p:blipFill rotWithShape="1">
            <a:blip r:embed="rId5">
              <a:alphaModFix/>
            </a:blip>
            <a:srcRect/>
            <a:stretch/>
          </p:blipFill>
          <p:spPr>
            <a:xfrm>
              <a:off x="4640579" y="3447287"/>
              <a:ext cx="3988308" cy="1850136"/>
            </a:xfrm>
            <a:prstGeom prst="rect">
              <a:avLst/>
            </a:prstGeom>
            <a:noFill/>
            <a:ln>
              <a:noFill/>
            </a:ln>
          </p:spPr>
        </p:pic>
        <p:sp>
          <p:nvSpPr>
            <p:cNvPr id="274" name="Google Shape;274;p9"/>
            <p:cNvSpPr/>
            <p:nvPr/>
          </p:nvSpPr>
          <p:spPr>
            <a:xfrm>
              <a:off x="4640579" y="3447287"/>
              <a:ext cx="3988435" cy="1850389"/>
            </a:xfrm>
            <a:custGeom>
              <a:avLst/>
              <a:gdLst/>
              <a:ahLst/>
              <a:cxnLst/>
              <a:rect l="l" t="t" r="r" b="b"/>
              <a:pathLst>
                <a:path w="3988434" h="1850389" extrusionOk="0">
                  <a:moveTo>
                    <a:pt x="0" y="308356"/>
                  </a:moveTo>
                  <a:lnTo>
                    <a:pt x="3343" y="262787"/>
                  </a:lnTo>
                  <a:lnTo>
                    <a:pt x="13054" y="219296"/>
                  </a:lnTo>
                  <a:lnTo>
                    <a:pt x="28658" y="178357"/>
                  </a:lnTo>
                  <a:lnTo>
                    <a:pt x="49676" y="140449"/>
                  </a:lnTo>
                  <a:lnTo>
                    <a:pt x="75632" y="106049"/>
                  </a:lnTo>
                  <a:lnTo>
                    <a:pt x="106049" y="75632"/>
                  </a:lnTo>
                  <a:lnTo>
                    <a:pt x="140449" y="49676"/>
                  </a:lnTo>
                  <a:lnTo>
                    <a:pt x="178357" y="28658"/>
                  </a:lnTo>
                  <a:lnTo>
                    <a:pt x="219296" y="13054"/>
                  </a:lnTo>
                  <a:lnTo>
                    <a:pt x="262787" y="3343"/>
                  </a:lnTo>
                  <a:lnTo>
                    <a:pt x="308356" y="0"/>
                  </a:lnTo>
                  <a:lnTo>
                    <a:pt x="3679952" y="0"/>
                  </a:lnTo>
                  <a:lnTo>
                    <a:pt x="3725520" y="3343"/>
                  </a:lnTo>
                  <a:lnTo>
                    <a:pt x="3769011" y="13054"/>
                  </a:lnTo>
                  <a:lnTo>
                    <a:pt x="3809950" y="28658"/>
                  </a:lnTo>
                  <a:lnTo>
                    <a:pt x="3847858" y="49676"/>
                  </a:lnTo>
                  <a:lnTo>
                    <a:pt x="3882258" y="75632"/>
                  </a:lnTo>
                  <a:lnTo>
                    <a:pt x="3912675" y="106049"/>
                  </a:lnTo>
                  <a:lnTo>
                    <a:pt x="3938631" y="140449"/>
                  </a:lnTo>
                  <a:lnTo>
                    <a:pt x="3959649" y="178357"/>
                  </a:lnTo>
                  <a:lnTo>
                    <a:pt x="3975253" y="219296"/>
                  </a:lnTo>
                  <a:lnTo>
                    <a:pt x="3984964" y="262787"/>
                  </a:lnTo>
                  <a:lnTo>
                    <a:pt x="3988308" y="308356"/>
                  </a:lnTo>
                  <a:lnTo>
                    <a:pt x="3988308" y="1541780"/>
                  </a:lnTo>
                  <a:lnTo>
                    <a:pt x="3984964" y="1587345"/>
                  </a:lnTo>
                  <a:lnTo>
                    <a:pt x="3975253" y="1630835"/>
                  </a:lnTo>
                  <a:lnTo>
                    <a:pt x="3959649" y="1671772"/>
                  </a:lnTo>
                  <a:lnTo>
                    <a:pt x="3938631" y="1709680"/>
                  </a:lnTo>
                  <a:lnTo>
                    <a:pt x="3912675" y="1744081"/>
                  </a:lnTo>
                  <a:lnTo>
                    <a:pt x="3882258" y="1774499"/>
                  </a:lnTo>
                  <a:lnTo>
                    <a:pt x="3847858" y="1800456"/>
                  </a:lnTo>
                  <a:lnTo>
                    <a:pt x="3809950" y="1821475"/>
                  </a:lnTo>
                  <a:lnTo>
                    <a:pt x="3769011" y="1837080"/>
                  </a:lnTo>
                  <a:lnTo>
                    <a:pt x="3725520" y="1846792"/>
                  </a:lnTo>
                  <a:lnTo>
                    <a:pt x="3679952" y="1850136"/>
                  </a:lnTo>
                  <a:lnTo>
                    <a:pt x="308356" y="1850136"/>
                  </a:lnTo>
                  <a:lnTo>
                    <a:pt x="262787" y="1846792"/>
                  </a:lnTo>
                  <a:lnTo>
                    <a:pt x="219296" y="1837080"/>
                  </a:lnTo>
                  <a:lnTo>
                    <a:pt x="178357" y="1821475"/>
                  </a:lnTo>
                  <a:lnTo>
                    <a:pt x="140449" y="1800456"/>
                  </a:lnTo>
                  <a:lnTo>
                    <a:pt x="106049" y="1774499"/>
                  </a:lnTo>
                  <a:lnTo>
                    <a:pt x="75632" y="1744081"/>
                  </a:lnTo>
                  <a:lnTo>
                    <a:pt x="49676" y="1709680"/>
                  </a:lnTo>
                  <a:lnTo>
                    <a:pt x="28658" y="1671772"/>
                  </a:lnTo>
                  <a:lnTo>
                    <a:pt x="13054" y="1630835"/>
                  </a:lnTo>
                  <a:lnTo>
                    <a:pt x="3343" y="1587345"/>
                  </a:lnTo>
                  <a:lnTo>
                    <a:pt x="0" y="1541780"/>
                  </a:lnTo>
                  <a:lnTo>
                    <a:pt x="0" y="308356"/>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5" name="Google Shape;275;p9"/>
          <p:cNvSpPr txBox="1"/>
          <p:nvPr/>
        </p:nvSpPr>
        <p:spPr>
          <a:xfrm>
            <a:off x="4763496" y="3412292"/>
            <a:ext cx="3847104" cy="1885131"/>
          </a:xfrm>
          <a:prstGeom prst="rect">
            <a:avLst/>
          </a:prstGeom>
          <a:noFill/>
          <a:ln>
            <a:noFill/>
          </a:ln>
        </p:spPr>
        <p:txBody>
          <a:bodyPr spcFirstLastPara="1" wrap="square" lIns="0" tIns="12700" rIns="0" bIns="0" anchor="t" anchorCtr="0">
            <a:spAutoFit/>
          </a:bodyPr>
          <a:lstStyle/>
          <a:p>
            <a:pPr marL="127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Calibri"/>
                <a:ea typeface="Calibri"/>
                <a:cs typeface="Calibri"/>
                <a:sym typeface="Calibri"/>
              </a:rPr>
              <a:t>Insurance</a:t>
            </a:r>
            <a:endParaRPr sz="2400" b="0" i="0" u="none" strike="noStrike" cap="none" dirty="0">
              <a:solidFill>
                <a:schemeClr val="dk1"/>
              </a:solidFill>
              <a:latin typeface="Calibri"/>
              <a:ea typeface="Calibri"/>
              <a:cs typeface="Calibri"/>
              <a:sym typeface="Calibri"/>
            </a:endParaRPr>
          </a:p>
          <a:p>
            <a:pPr marL="12065" marR="5080" lvl="0" indent="0" algn="just" rtl="0">
              <a:lnSpc>
                <a:spcPct val="150100"/>
              </a:lnSpc>
              <a:spcBef>
                <a:spcPts val="195"/>
              </a:spcBef>
              <a:spcAft>
                <a:spcPts val="0"/>
              </a:spcAft>
              <a:buClr>
                <a:srgbClr val="000000"/>
              </a:buClr>
              <a:buSzPts val="1600"/>
              <a:buFont typeface="Arial"/>
              <a:buNone/>
            </a:pPr>
            <a:r>
              <a:rPr lang="en-US" altLang="zh-TW" sz="1600" b="1" dirty="0">
                <a:solidFill>
                  <a:schemeClr val="dk1"/>
                </a:solidFill>
                <a:latin typeface="Calibri"/>
                <a:ea typeface="Calibri"/>
                <a:cs typeface="Calibri"/>
                <a:sym typeface="Calibri"/>
              </a:rPr>
              <a:t>It is mandatory for overseas students to enroll in our group insurance at a cost of NTD 600 per month during your stay in Taiwan, as per the Ministry of Education's policy.</a:t>
            </a:r>
            <a:endParaRPr lang="en-US" sz="1600" b="0" i="0" u="none" strike="noStrike" cap="none" dirty="0">
              <a:solidFill>
                <a:schemeClr val="dk1"/>
              </a:solidFill>
              <a:latin typeface="Calibri"/>
              <a:ea typeface="Calibri"/>
              <a:cs typeface="Calibri"/>
              <a:sym typeface="Calibri"/>
            </a:endParaRPr>
          </a:p>
        </p:txBody>
      </p:sp>
      <p:sp>
        <p:nvSpPr>
          <p:cNvPr id="276" name="Google Shape;276;p9"/>
          <p:cNvSpPr txBox="1">
            <a:spLocks noGrp="1"/>
          </p:cNvSpPr>
          <p:nvPr>
            <p:ph type="title"/>
          </p:nvPr>
        </p:nvSpPr>
        <p:spPr>
          <a:xfrm>
            <a:off x="3138677" y="223850"/>
            <a:ext cx="3360364" cy="6279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0"/>
              </a:spcBef>
              <a:spcAft>
                <a:spcPts val="0"/>
              </a:spcAft>
              <a:buClr>
                <a:srgbClr val="FFC000"/>
              </a:buClr>
              <a:buSzPts val="4000"/>
              <a:buFont typeface="Calibri"/>
              <a:buNone/>
            </a:pPr>
            <a:r>
              <a:rPr lang="en-US" sz="4000" b="1" dirty="0">
                <a:solidFill>
                  <a:srgbClr val="FFC000"/>
                </a:solidFill>
                <a:latin typeface="Calibri"/>
                <a:ea typeface="Calibri"/>
                <a:cs typeface="Calibri"/>
                <a:sym typeface="Calibri"/>
              </a:rPr>
              <a:t>Estimated Cost</a:t>
            </a:r>
            <a:endParaRPr sz="4000" dirty="0">
              <a:solidFill>
                <a:srgbClr val="FFC000"/>
              </a:solidFill>
              <a:latin typeface="Calibri"/>
              <a:ea typeface="Calibri"/>
              <a:cs typeface="Calibri"/>
              <a:sym typeface="Calibri"/>
            </a:endParaRPr>
          </a:p>
        </p:txBody>
      </p:sp>
      <p:grpSp>
        <p:nvGrpSpPr>
          <p:cNvPr id="277" name="Google Shape;277;p9"/>
          <p:cNvGrpSpPr/>
          <p:nvPr/>
        </p:nvGrpSpPr>
        <p:grpSpPr>
          <a:xfrm>
            <a:off x="338568" y="3224315"/>
            <a:ext cx="3957955" cy="1981200"/>
            <a:chOff x="364998" y="3033521"/>
            <a:chExt cx="3957955" cy="1981200"/>
          </a:xfrm>
        </p:grpSpPr>
        <p:pic>
          <p:nvPicPr>
            <p:cNvPr id="278" name="Google Shape;278;p9"/>
            <p:cNvPicPr preferRelativeResize="0"/>
            <p:nvPr/>
          </p:nvPicPr>
          <p:blipFill rotWithShape="1">
            <a:blip r:embed="rId6">
              <a:alphaModFix/>
            </a:blip>
            <a:srcRect/>
            <a:stretch/>
          </p:blipFill>
          <p:spPr>
            <a:xfrm>
              <a:off x="364998" y="3033521"/>
              <a:ext cx="1914144" cy="1981200"/>
            </a:xfrm>
            <a:prstGeom prst="rect">
              <a:avLst/>
            </a:prstGeom>
            <a:noFill/>
            <a:ln>
              <a:noFill/>
            </a:ln>
          </p:spPr>
        </p:pic>
        <p:sp>
          <p:nvSpPr>
            <p:cNvPr id="279" name="Google Shape;279;p9"/>
            <p:cNvSpPr/>
            <p:nvPr/>
          </p:nvSpPr>
          <p:spPr>
            <a:xfrm>
              <a:off x="364998" y="3033521"/>
              <a:ext cx="1914525" cy="1981200"/>
            </a:xfrm>
            <a:custGeom>
              <a:avLst/>
              <a:gdLst/>
              <a:ahLst/>
              <a:cxnLst/>
              <a:rect l="l" t="t" r="r" b="b"/>
              <a:pathLst>
                <a:path w="1914525" h="1981200" extrusionOk="0">
                  <a:moveTo>
                    <a:pt x="0" y="1981200"/>
                  </a:moveTo>
                  <a:lnTo>
                    <a:pt x="1914144" y="1981200"/>
                  </a:lnTo>
                  <a:lnTo>
                    <a:pt x="1914144" y="0"/>
                  </a:lnTo>
                  <a:lnTo>
                    <a:pt x="0" y="0"/>
                  </a:lnTo>
                  <a:lnTo>
                    <a:pt x="0" y="198120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80" name="Google Shape;280;p9"/>
            <p:cNvPicPr preferRelativeResize="0"/>
            <p:nvPr/>
          </p:nvPicPr>
          <p:blipFill rotWithShape="1">
            <a:blip r:embed="rId7">
              <a:alphaModFix/>
            </a:blip>
            <a:srcRect/>
            <a:stretch/>
          </p:blipFill>
          <p:spPr>
            <a:xfrm>
              <a:off x="2498598" y="3033521"/>
              <a:ext cx="1824227" cy="1981200"/>
            </a:xfrm>
            <a:prstGeom prst="rect">
              <a:avLst/>
            </a:prstGeom>
            <a:noFill/>
            <a:ln>
              <a:noFill/>
            </a:ln>
          </p:spPr>
        </p:pic>
        <p:sp>
          <p:nvSpPr>
            <p:cNvPr id="281" name="Google Shape;281;p9"/>
            <p:cNvSpPr/>
            <p:nvPr/>
          </p:nvSpPr>
          <p:spPr>
            <a:xfrm>
              <a:off x="2498598" y="3033521"/>
              <a:ext cx="1824355" cy="1981200"/>
            </a:xfrm>
            <a:custGeom>
              <a:avLst/>
              <a:gdLst/>
              <a:ahLst/>
              <a:cxnLst/>
              <a:rect l="l" t="t" r="r" b="b"/>
              <a:pathLst>
                <a:path w="1824354" h="1981200" extrusionOk="0">
                  <a:moveTo>
                    <a:pt x="0" y="1981200"/>
                  </a:moveTo>
                  <a:lnTo>
                    <a:pt x="1824227" y="1981200"/>
                  </a:lnTo>
                  <a:lnTo>
                    <a:pt x="1824227" y="0"/>
                  </a:lnTo>
                  <a:lnTo>
                    <a:pt x="0" y="0"/>
                  </a:lnTo>
                  <a:lnTo>
                    <a:pt x="0" y="198120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285"/>
        <p:cNvGrpSpPr/>
        <p:nvPr/>
      </p:nvGrpSpPr>
      <p:grpSpPr>
        <a:xfrm>
          <a:off x="0" y="0"/>
          <a:ext cx="0" cy="0"/>
          <a:chOff x="0" y="0"/>
          <a:chExt cx="0" cy="0"/>
        </a:xfrm>
      </p:grpSpPr>
      <p:grpSp>
        <p:nvGrpSpPr>
          <p:cNvPr id="286" name="Google Shape;286;p10"/>
          <p:cNvGrpSpPr/>
          <p:nvPr/>
        </p:nvGrpSpPr>
        <p:grpSpPr>
          <a:xfrm>
            <a:off x="75895" y="2124596"/>
            <a:ext cx="6202680" cy="1190269"/>
            <a:chOff x="385572" y="2156434"/>
            <a:chExt cx="6202680" cy="1190269"/>
          </a:xfrm>
        </p:grpSpPr>
        <p:pic>
          <p:nvPicPr>
            <p:cNvPr id="287" name="Google Shape;287;p10"/>
            <p:cNvPicPr preferRelativeResize="0"/>
            <p:nvPr/>
          </p:nvPicPr>
          <p:blipFill rotWithShape="1">
            <a:blip r:embed="rId3">
              <a:alphaModFix/>
            </a:blip>
            <a:srcRect/>
            <a:stretch/>
          </p:blipFill>
          <p:spPr>
            <a:xfrm>
              <a:off x="385572" y="2174735"/>
              <a:ext cx="6202680" cy="1171968"/>
            </a:xfrm>
            <a:prstGeom prst="rect">
              <a:avLst/>
            </a:prstGeom>
            <a:noFill/>
            <a:ln>
              <a:noFill/>
            </a:ln>
          </p:spPr>
        </p:pic>
        <p:pic>
          <p:nvPicPr>
            <p:cNvPr id="288" name="Google Shape;288;p10"/>
            <p:cNvPicPr preferRelativeResize="0"/>
            <p:nvPr/>
          </p:nvPicPr>
          <p:blipFill rotWithShape="1">
            <a:blip r:embed="rId4">
              <a:alphaModFix/>
            </a:blip>
            <a:srcRect/>
            <a:stretch/>
          </p:blipFill>
          <p:spPr>
            <a:xfrm>
              <a:off x="809244" y="2156434"/>
              <a:ext cx="5411724" cy="614197"/>
            </a:xfrm>
            <a:prstGeom prst="rect">
              <a:avLst/>
            </a:prstGeom>
            <a:noFill/>
            <a:ln>
              <a:noFill/>
            </a:ln>
          </p:spPr>
        </p:pic>
        <p:pic>
          <p:nvPicPr>
            <p:cNvPr id="289" name="Google Shape;289;p10"/>
            <p:cNvPicPr preferRelativeResize="0"/>
            <p:nvPr/>
          </p:nvPicPr>
          <p:blipFill rotWithShape="1">
            <a:blip r:embed="rId5">
              <a:alphaModFix/>
            </a:blip>
            <a:srcRect/>
            <a:stretch/>
          </p:blipFill>
          <p:spPr>
            <a:xfrm>
              <a:off x="432816" y="2202180"/>
              <a:ext cx="6112764" cy="1082040"/>
            </a:xfrm>
            <a:prstGeom prst="rect">
              <a:avLst/>
            </a:prstGeom>
            <a:noFill/>
            <a:ln>
              <a:noFill/>
            </a:ln>
          </p:spPr>
        </p:pic>
        <p:sp>
          <p:nvSpPr>
            <p:cNvPr id="290" name="Google Shape;290;p10"/>
            <p:cNvSpPr/>
            <p:nvPr/>
          </p:nvSpPr>
          <p:spPr>
            <a:xfrm>
              <a:off x="432816" y="2202180"/>
              <a:ext cx="6113145" cy="1082040"/>
            </a:xfrm>
            <a:custGeom>
              <a:avLst/>
              <a:gdLst/>
              <a:ahLst/>
              <a:cxnLst/>
              <a:rect l="l" t="t" r="r" b="b"/>
              <a:pathLst>
                <a:path w="6113145" h="1082039" extrusionOk="0">
                  <a:moveTo>
                    <a:pt x="0" y="180340"/>
                  </a:moveTo>
                  <a:lnTo>
                    <a:pt x="6442" y="132409"/>
                  </a:lnTo>
                  <a:lnTo>
                    <a:pt x="24622" y="89332"/>
                  </a:lnTo>
                  <a:lnTo>
                    <a:pt x="52822" y="52832"/>
                  </a:lnTo>
                  <a:lnTo>
                    <a:pt x="89321" y="24628"/>
                  </a:lnTo>
                  <a:lnTo>
                    <a:pt x="132400" y="6444"/>
                  </a:lnTo>
                  <a:lnTo>
                    <a:pt x="180340" y="0"/>
                  </a:lnTo>
                  <a:lnTo>
                    <a:pt x="5932424" y="0"/>
                  </a:lnTo>
                  <a:lnTo>
                    <a:pt x="5980354" y="6444"/>
                  </a:lnTo>
                  <a:lnTo>
                    <a:pt x="6023431" y="24628"/>
                  </a:lnTo>
                  <a:lnTo>
                    <a:pt x="6059931" y="52831"/>
                  </a:lnTo>
                  <a:lnTo>
                    <a:pt x="6088135" y="89332"/>
                  </a:lnTo>
                  <a:lnTo>
                    <a:pt x="6106319" y="132409"/>
                  </a:lnTo>
                  <a:lnTo>
                    <a:pt x="6112764" y="180340"/>
                  </a:lnTo>
                  <a:lnTo>
                    <a:pt x="6112764" y="901700"/>
                  </a:lnTo>
                  <a:lnTo>
                    <a:pt x="6106319" y="949630"/>
                  </a:lnTo>
                  <a:lnTo>
                    <a:pt x="6088135" y="992707"/>
                  </a:lnTo>
                  <a:lnTo>
                    <a:pt x="6059932" y="1029207"/>
                  </a:lnTo>
                  <a:lnTo>
                    <a:pt x="6023431" y="1057411"/>
                  </a:lnTo>
                  <a:lnTo>
                    <a:pt x="5980354" y="1075595"/>
                  </a:lnTo>
                  <a:lnTo>
                    <a:pt x="5932424" y="1082040"/>
                  </a:lnTo>
                  <a:lnTo>
                    <a:pt x="180340" y="1082040"/>
                  </a:lnTo>
                  <a:lnTo>
                    <a:pt x="132400" y="1075595"/>
                  </a:lnTo>
                  <a:lnTo>
                    <a:pt x="89321" y="1057411"/>
                  </a:lnTo>
                  <a:lnTo>
                    <a:pt x="52822" y="1029208"/>
                  </a:lnTo>
                  <a:lnTo>
                    <a:pt x="24622" y="992707"/>
                  </a:lnTo>
                  <a:lnTo>
                    <a:pt x="6442" y="949630"/>
                  </a:lnTo>
                  <a:lnTo>
                    <a:pt x="0" y="901700"/>
                  </a:lnTo>
                  <a:lnTo>
                    <a:pt x="0" y="180340"/>
                  </a:lnTo>
                  <a:close/>
                </a:path>
              </a:pathLst>
            </a:custGeom>
            <a:noFill/>
            <a:ln w="9525" cap="flat" cmpd="sng">
              <a:solidFill>
                <a:srgbClr val="46AAC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91" name="Google Shape;291;p10"/>
          <p:cNvSpPr txBox="1">
            <a:spLocks noGrp="1"/>
          </p:cNvSpPr>
          <p:nvPr>
            <p:ph type="title"/>
          </p:nvPr>
        </p:nvSpPr>
        <p:spPr>
          <a:xfrm>
            <a:off x="2546717" y="70180"/>
            <a:ext cx="3593772" cy="6279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0"/>
              </a:spcBef>
              <a:spcAft>
                <a:spcPts val="0"/>
              </a:spcAft>
              <a:buClr>
                <a:srgbClr val="FFC000"/>
              </a:buClr>
              <a:buSzPts val="4000"/>
              <a:buFont typeface="Calibri"/>
              <a:buNone/>
            </a:pPr>
            <a:r>
              <a:rPr lang="en-US" sz="4000" b="1" dirty="0">
                <a:solidFill>
                  <a:srgbClr val="FFC000"/>
                </a:solidFill>
                <a:latin typeface="Calibri"/>
                <a:ea typeface="Calibri"/>
                <a:cs typeface="Calibri"/>
                <a:sym typeface="Calibri"/>
              </a:rPr>
              <a:t>Transportation</a:t>
            </a:r>
            <a:endParaRPr sz="4000" dirty="0">
              <a:solidFill>
                <a:srgbClr val="FFC000"/>
              </a:solidFill>
              <a:latin typeface="Calibri"/>
              <a:ea typeface="Calibri"/>
              <a:cs typeface="Calibri"/>
              <a:sym typeface="Calibri"/>
            </a:endParaRPr>
          </a:p>
        </p:txBody>
      </p:sp>
      <p:sp>
        <p:nvSpPr>
          <p:cNvPr id="292" name="Google Shape;292;p10"/>
          <p:cNvSpPr txBox="1"/>
          <p:nvPr/>
        </p:nvSpPr>
        <p:spPr>
          <a:xfrm>
            <a:off x="572515" y="2063000"/>
            <a:ext cx="5236800" cy="1057500"/>
          </a:xfrm>
          <a:prstGeom prst="rect">
            <a:avLst/>
          </a:prstGeom>
          <a:noFill/>
          <a:ln>
            <a:noFill/>
          </a:ln>
        </p:spPr>
        <p:txBody>
          <a:bodyPr spcFirstLastPara="1" wrap="square" lIns="0" tIns="144775" rIns="0" bIns="0" anchor="t" anchorCtr="0">
            <a:spAutoFit/>
          </a:bodyPr>
          <a:lstStyle/>
          <a:p>
            <a:pPr marL="3429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C00000"/>
                </a:solidFill>
                <a:latin typeface="Calibri"/>
                <a:ea typeface="Calibri"/>
                <a:cs typeface="Calibri"/>
                <a:sym typeface="Calibri"/>
              </a:rPr>
              <a:t>From Taoyuan International Airport (TPE) to AU</a:t>
            </a:r>
            <a:endParaRPr sz="2000" b="0" i="0" u="none" strike="noStrike" cap="none" dirty="0">
              <a:solidFill>
                <a:schemeClr val="dk1"/>
              </a:solidFill>
              <a:latin typeface="Calibri"/>
              <a:ea typeface="Calibri"/>
              <a:cs typeface="Calibri"/>
              <a:sym typeface="Calibri"/>
            </a:endParaRPr>
          </a:p>
          <a:p>
            <a:pPr marL="12700" marR="5080" lvl="0" indent="0" algn="ctr" rtl="0">
              <a:lnSpc>
                <a:spcPct val="18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Taoyuan Airport MRT or Shuttle Bus	   Taiwan High Speed Rail (THSR)  Taoyuan Station	THSR Taichung Station	Bus No. 151 to AU</a:t>
            </a:r>
            <a:endParaRPr sz="1400" b="0" i="0" u="none" strike="noStrike" cap="none" dirty="0">
              <a:solidFill>
                <a:schemeClr val="dk1"/>
              </a:solidFill>
              <a:latin typeface="Calibri"/>
              <a:ea typeface="Calibri"/>
              <a:cs typeface="Calibri"/>
              <a:sym typeface="Calibri"/>
            </a:endParaRPr>
          </a:p>
        </p:txBody>
      </p:sp>
      <p:pic>
        <p:nvPicPr>
          <p:cNvPr id="293" name="Google Shape;293;p10"/>
          <p:cNvPicPr preferRelativeResize="0"/>
          <p:nvPr/>
        </p:nvPicPr>
        <p:blipFill rotWithShape="1">
          <a:blip r:embed="rId6">
            <a:alphaModFix/>
          </a:blip>
          <a:srcRect/>
          <a:stretch/>
        </p:blipFill>
        <p:spPr>
          <a:xfrm>
            <a:off x="75895" y="4470584"/>
            <a:ext cx="6202680" cy="1139952"/>
          </a:xfrm>
          <a:prstGeom prst="rect">
            <a:avLst/>
          </a:prstGeom>
          <a:noFill/>
          <a:ln>
            <a:noFill/>
          </a:ln>
        </p:spPr>
      </p:pic>
      <p:pic>
        <p:nvPicPr>
          <p:cNvPr id="294" name="Google Shape;294;p10"/>
          <p:cNvPicPr preferRelativeResize="0"/>
          <p:nvPr/>
        </p:nvPicPr>
        <p:blipFill rotWithShape="1">
          <a:blip r:embed="rId7">
            <a:alphaModFix/>
          </a:blip>
          <a:srcRect/>
          <a:stretch/>
        </p:blipFill>
        <p:spPr>
          <a:xfrm>
            <a:off x="123139" y="4498022"/>
            <a:ext cx="6112764" cy="1050036"/>
          </a:xfrm>
          <a:prstGeom prst="rect">
            <a:avLst/>
          </a:prstGeom>
          <a:noFill/>
          <a:ln>
            <a:noFill/>
          </a:ln>
        </p:spPr>
      </p:pic>
      <p:sp>
        <p:nvSpPr>
          <p:cNvPr id="295" name="Google Shape;295;p10"/>
          <p:cNvSpPr/>
          <p:nvPr/>
        </p:nvSpPr>
        <p:spPr>
          <a:xfrm>
            <a:off x="123139" y="4498022"/>
            <a:ext cx="6113145" cy="1050290"/>
          </a:xfrm>
          <a:custGeom>
            <a:avLst/>
            <a:gdLst/>
            <a:ahLst/>
            <a:cxnLst/>
            <a:rect l="l" t="t" r="r" b="b"/>
            <a:pathLst>
              <a:path w="6113145" h="1050289" extrusionOk="0">
                <a:moveTo>
                  <a:pt x="0" y="175006"/>
                </a:moveTo>
                <a:lnTo>
                  <a:pt x="6251" y="128484"/>
                </a:lnTo>
                <a:lnTo>
                  <a:pt x="23894" y="86679"/>
                </a:lnTo>
                <a:lnTo>
                  <a:pt x="51260" y="51260"/>
                </a:lnTo>
                <a:lnTo>
                  <a:pt x="86679" y="23894"/>
                </a:lnTo>
                <a:lnTo>
                  <a:pt x="128484" y="6251"/>
                </a:lnTo>
                <a:lnTo>
                  <a:pt x="175006" y="0"/>
                </a:lnTo>
                <a:lnTo>
                  <a:pt x="5937758" y="0"/>
                </a:lnTo>
                <a:lnTo>
                  <a:pt x="5984279" y="6251"/>
                </a:lnTo>
                <a:lnTo>
                  <a:pt x="6026084" y="23894"/>
                </a:lnTo>
                <a:lnTo>
                  <a:pt x="6061503" y="51260"/>
                </a:lnTo>
                <a:lnTo>
                  <a:pt x="6088869" y="86679"/>
                </a:lnTo>
                <a:lnTo>
                  <a:pt x="6106512" y="128484"/>
                </a:lnTo>
                <a:lnTo>
                  <a:pt x="6112764" y="175006"/>
                </a:lnTo>
                <a:lnTo>
                  <a:pt x="6112764" y="875029"/>
                </a:lnTo>
                <a:lnTo>
                  <a:pt x="6106512" y="921551"/>
                </a:lnTo>
                <a:lnTo>
                  <a:pt x="6088869" y="963356"/>
                </a:lnTo>
                <a:lnTo>
                  <a:pt x="6061503" y="998775"/>
                </a:lnTo>
                <a:lnTo>
                  <a:pt x="6026084" y="1026141"/>
                </a:lnTo>
                <a:lnTo>
                  <a:pt x="5984279" y="1043784"/>
                </a:lnTo>
                <a:lnTo>
                  <a:pt x="5937758" y="1050036"/>
                </a:lnTo>
                <a:lnTo>
                  <a:pt x="175006" y="1050036"/>
                </a:lnTo>
                <a:lnTo>
                  <a:pt x="128484" y="1043784"/>
                </a:lnTo>
                <a:lnTo>
                  <a:pt x="86679" y="1026141"/>
                </a:lnTo>
                <a:lnTo>
                  <a:pt x="51260" y="998775"/>
                </a:lnTo>
                <a:lnTo>
                  <a:pt x="23894" y="963356"/>
                </a:lnTo>
                <a:lnTo>
                  <a:pt x="6251" y="921551"/>
                </a:lnTo>
                <a:lnTo>
                  <a:pt x="0" y="875029"/>
                </a:lnTo>
                <a:lnTo>
                  <a:pt x="0" y="175006"/>
                </a:lnTo>
                <a:close/>
              </a:path>
            </a:pathLst>
          </a:custGeom>
          <a:noFill/>
          <a:ln w="9525" cap="flat" cmpd="sng">
            <a:solidFill>
              <a:srgbClr val="97B85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 name="Google Shape;296;p10"/>
          <p:cNvSpPr txBox="1"/>
          <p:nvPr/>
        </p:nvSpPr>
        <p:spPr>
          <a:xfrm>
            <a:off x="550265" y="4596041"/>
            <a:ext cx="5316855" cy="3308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C00000"/>
                </a:solidFill>
                <a:latin typeface="Calibri"/>
                <a:ea typeface="Calibri"/>
                <a:cs typeface="Calibri"/>
                <a:sym typeface="Calibri"/>
              </a:rPr>
              <a:t>From Kaohsiung International Airport (KHH) to AU</a:t>
            </a:r>
            <a:endParaRPr sz="2000" b="0" i="0" u="none" strike="noStrike" cap="none">
              <a:solidFill>
                <a:schemeClr val="dk1"/>
              </a:solidFill>
              <a:latin typeface="Calibri"/>
              <a:ea typeface="Calibri"/>
              <a:cs typeface="Calibri"/>
              <a:sym typeface="Calibri"/>
            </a:endParaRPr>
          </a:p>
        </p:txBody>
      </p:sp>
      <p:grpSp>
        <p:nvGrpSpPr>
          <p:cNvPr id="297" name="Google Shape;297;p10"/>
          <p:cNvGrpSpPr/>
          <p:nvPr/>
        </p:nvGrpSpPr>
        <p:grpSpPr>
          <a:xfrm>
            <a:off x="75895" y="3356026"/>
            <a:ext cx="6202680" cy="1048499"/>
            <a:chOff x="385572" y="3387864"/>
            <a:chExt cx="6202680" cy="1048499"/>
          </a:xfrm>
        </p:grpSpPr>
        <p:pic>
          <p:nvPicPr>
            <p:cNvPr id="298" name="Google Shape;298;p10"/>
            <p:cNvPicPr preferRelativeResize="0"/>
            <p:nvPr/>
          </p:nvPicPr>
          <p:blipFill rotWithShape="1">
            <a:blip r:embed="rId8">
              <a:alphaModFix/>
            </a:blip>
            <a:srcRect/>
            <a:stretch/>
          </p:blipFill>
          <p:spPr>
            <a:xfrm>
              <a:off x="385572" y="3387864"/>
              <a:ext cx="6202680" cy="1048499"/>
            </a:xfrm>
            <a:prstGeom prst="rect">
              <a:avLst/>
            </a:prstGeom>
            <a:noFill/>
            <a:ln>
              <a:noFill/>
            </a:ln>
          </p:spPr>
        </p:pic>
        <p:pic>
          <p:nvPicPr>
            <p:cNvPr id="299" name="Google Shape;299;p10"/>
            <p:cNvPicPr preferRelativeResize="0"/>
            <p:nvPr/>
          </p:nvPicPr>
          <p:blipFill rotWithShape="1">
            <a:blip r:embed="rId9">
              <a:alphaModFix/>
            </a:blip>
            <a:srcRect/>
            <a:stretch/>
          </p:blipFill>
          <p:spPr>
            <a:xfrm>
              <a:off x="432816" y="3415283"/>
              <a:ext cx="6112764" cy="958596"/>
            </a:xfrm>
            <a:prstGeom prst="rect">
              <a:avLst/>
            </a:prstGeom>
            <a:noFill/>
            <a:ln>
              <a:noFill/>
            </a:ln>
          </p:spPr>
        </p:pic>
        <p:sp>
          <p:nvSpPr>
            <p:cNvPr id="300" name="Google Shape;300;p10"/>
            <p:cNvSpPr/>
            <p:nvPr/>
          </p:nvSpPr>
          <p:spPr>
            <a:xfrm>
              <a:off x="432816" y="3415283"/>
              <a:ext cx="6113145" cy="958850"/>
            </a:xfrm>
            <a:custGeom>
              <a:avLst/>
              <a:gdLst/>
              <a:ahLst/>
              <a:cxnLst/>
              <a:rect l="l" t="t" r="r" b="b"/>
              <a:pathLst>
                <a:path w="6113145" h="958850" extrusionOk="0">
                  <a:moveTo>
                    <a:pt x="0" y="159766"/>
                  </a:moveTo>
                  <a:lnTo>
                    <a:pt x="8144" y="109256"/>
                  </a:lnTo>
                  <a:lnTo>
                    <a:pt x="30824" y="65397"/>
                  </a:lnTo>
                  <a:lnTo>
                    <a:pt x="65408" y="30817"/>
                  </a:lnTo>
                  <a:lnTo>
                    <a:pt x="109266" y="8142"/>
                  </a:lnTo>
                  <a:lnTo>
                    <a:pt x="159765" y="0"/>
                  </a:lnTo>
                  <a:lnTo>
                    <a:pt x="5952998" y="0"/>
                  </a:lnTo>
                  <a:lnTo>
                    <a:pt x="6003507" y="8142"/>
                  </a:lnTo>
                  <a:lnTo>
                    <a:pt x="6047366" y="30817"/>
                  </a:lnTo>
                  <a:lnTo>
                    <a:pt x="6081946" y="65397"/>
                  </a:lnTo>
                  <a:lnTo>
                    <a:pt x="6104621" y="109256"/>
                  </a:lnTo>
                  <a:lnTo>
                    <a:pt x="6112764" y="159766"/>
                  </a:lnTo>
                  <a:lnTo>
                    <a:pt x="6112764" y="798830"/>
                  </a:lnTo>
                  <a:lnTo>
                    <a:pt x="6104621" y="849339"/>
                  </a:lnTo>
                  <a:lnTo>
                    <a:pt x="6081946" y="893198"/>
                  </a:lnTo>
                  <a:lnTo>
                    <a:pt x="6047366" y="927778"/>
                  </a:lnTo>
                  <a:lnTo>
                    <a:pt x="6003507" y="950453"/>
                  </a:lnTo>
                  <a:lnTo>
                    <a:pt x="5952998" y="958596"/>
                  </a:lnTo>
                  <a:lnTo>
                    <a:pt x="159765" y="958596"/>
                  </a:lnTo>
                  <a:lnTo>
                    <a:pt x="109266" y="950453"/>
                  </a:lnTo>
                  <a:lnTo>
                    <a:pt x="65408" y="927778"/>
                  </a:lnTo>
                  <a:lnTo>
                    <a:pt x="30824" y="893198"/>
                  </a:lnTo>
                  <a:lnTo>
                    <a:pt x="8144" y="849339"/>
                  </a:lnTo>
                  <a:lnTo>
                    <a:pt x="0" y="798830"/>
                  </a:lnTo>
                  <a:lnTo>
                    <a:pt x="0" y="159766"/>
                  </a:lnTo>
                  <a:close/>
                </a:path>
              </a:pathLst>
            </a:custGeom>
            <a:noFill/>
            <a:ln w="9525" cap="flat" cmpd="sng">
              <a:solidFill>
                <a:srgbClr val="F6924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01" name="Google Shape;301;p10"/>
          <p:cNvSpPr txBox="1"/>
          <p:nvPr/>
        </p:nvSpPr>
        <p:spPr>
          <a:xfrm>
            <a:off x="582878" y="3387957"/>
            <a:ext cx="5252100" cy="741900"/>
          </a:xfrm>
          <a:prstGeom prst="rect">
            <a:avLst/>
          </a:prstGeom>
          <a:noFill/>
          <a:ln>
            <a:noFill/>
          </a:ln>
        </p:spPr>
        <p:txBody>
          <a:bodyPr spcFirstLastPara="1" wrap="square" lIns="0" tIns="132075"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C00000"/>
                </a:solidFill>
                <a:latin typeface="Calibri"/>
                <a:ea typeface="Calibri"/>
                <a:cs typeface="Calibri"/>
                <a:sym typeface="Calibri"/>
              </a:rPr>
              <a:t>From Taichung International Airport (RMQ) to AU</a:t>
            </a:r>
            <a:endParaRPr sz="2000" b="0" i="0" u="none" strike="noStrike" cap="none" dirty="0">
              <a:solidFill>
                <a:schemeClr val="dk1"/>
              </a:solidFill>
              <a:latin typeface="Calibri"/>
              <a:ea typeface="Calibri"/>
              <a:cs typeface="Calibri"/>
              <a:sym typeface="Calibri"/>
            </a:endParaRPr>
          </a:p>
          <a:p>
            <a:pPr marL="396875" marR="0" lvl="0" indent="0" algn="l" rtl="0">
              <a:lnSpc>
                <a:spcPct val="100000"/>
              </a:lnSpc>
              <a:spcBef>
                <a:spcPts val="665"/>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Bus No. 156	THSR Taichung Station	 Bus No. 151 to AU</a:t>
            </a:r>
            <a:endParaRPr sz="1400" b="0" i="0" u="none" strike="noStrike" cap="none" dirty="0">
              <a:solidFill>
                <a:schemeClr val="dk1"/>
              </a:solidFill>
              <a:latin typeface="Calibri"/>
              <a:ea typeface="Calibri"/>
              <a:cs typeface="Calibri"/>
              <a:sym typeface="Calibri"/>
            </a:endParaRPr>
          </a:p>
        </p:txBody>
      </p:sp>
      <p:sp>
        <p:nvSpPr>
          <p:cNvPr id="302" name="Google Shape;302;p10"/>
          <p:cNvSpPr txBox="1"/>
          <p:nvPr/>
        </p:nvSpPr>
        <p:spPr>
          <a:xfrm>
            <a:off x="648411" y="4905109"/>
            <a:ext cx="1263015" cy="240029"/>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Kaohsiung Metro</a:t>
            </a:r>
            <a:endParaRPr sz="1400" b="0" i="0" u="none" strike="noStrike" cap="none">
              <a:solidFill>
                <a:schemeClr val="dk1"/>
              </a:solidFill>
              <a:latin typeface="Calibri"/>
              <a:ea typeface="Calibri"/>
              <a:cs typeface="Calibri"/>
              <a:sym typeface="Calibri"/>
            </a:endParaRPr>
          </a:p>
        </p:txBody>
      </p:sp>
      <p:sp>
        <p:nvSpPr>
          <p:cNvPr id="303" name="Google Shape;303;p10"/>
          <p:cNvSpPr txBox="1"/>
          <p:nvPr/>
        </p:nvSpPr>
        <p:spPr>
          <a:xfrm>
            <a:off x="2283586" y="4798613"/>
            <a:ext cx="3604260" cy="666750"/>
          </a:xfrm>
          <a:prstGeom prst="rect">
            <a:avLst/>
          </a:prstGeom>
          <a:noFill/>
          <a:ln>
            <a:noFill/>
          </a:ln>
        </p:spPr>
        <p:txBody>
          <a:bodyPr spcFirstLastPara="1" wrap="square" lIns="0" tIns="12000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THSR Zouying Station	THSR Taichung Station</a:t>
            </a:r>
            <a:endParaRPr sz="1400" b="0" i="0" u="none" strike="noStrike" cap="none">
              <a:solidFill>
                <a:schemeClr val="dk1"/>
              </a:solidFill>
              <a:latin typeface="Calibri"/>
              <a:ea typeface="Calibri"/>
              <a:cs typeface="Calibri"/>
              <a:sym typeface="Calibri"/>
            </a:endParaRPr>
          </a:p>
          <a:p>
            <a:pPr marL="328295" marR="0" lvl="0" indent="0" algn="l" rtl="0">
              <a:lnSpc>
                <a:spcPct val="100000"/>
              </a:lnSpc>
              <a:spcBef>
                <a:spcPts val="84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Bus No. 151 to AU</a:t>
            </a:r>
            <a:endParaRPr sz="1400" b="0" i="0" u="none" strike="noStrike" cap="none">
              <a:solidFill>
                <a:schemeClr val="dk1"/>
              </a:solidFill>
              <a:latin typeface="Calibri"/>
              <a:ea typeface="Calibri"/>
              <a:cs typeface="Calibri"/>
              <a:sym typeface="Calibri"/>
            </a:endParaRPr>
          </a:p>
        </p:txBody>
      </p:sp>
      <p:pic>
        <p:nvPicPr>
          <p:cNvPr id="304" name="Google Shape;304;p10"/>
          <p:cNvPicPr preferRelativeResize="0"/>
          <p:nvPr/>
        </p:nvPicPr>
        <p:blipFill rotWithShape="1">
          <a:blip r:embed="rId10">
            <a:alphaModFix/>
          </a:blip>
          <a:srcRect/>
          <a:stretch/>
        </p:blipFill>
        <p:spPr>
          <a:xfrm>
            <a:off x="4126991" y="1024115"/>
            <a:ext cx="4924044" cy="798588"/>
          </a:xfrm>
          <a:prstGeom prst="rect">
            <a:avLst/>
          </a:prstGeom>
          <a:noFill/>
          <a:ln>
            <a:noFill/>
          </a:ln>
        </p:spPr>
      </p:pic>
      <p:pic>
        <p:nvPicPr>
          <p:cNvPr id="305" name="Google Shape;305;p10"/>
          <p:cNvPicPr preferRelativeResize="0"/>
          <p:nvPr/>
        </p:nvPicPr>
        <p:blipFill rotWithShape="1">
          <a:blip r:embed="rId11">
            <a:alphaModFix/>
          </a:blip>
          <a:srcRect/>
          <a:stretch/>
        </p:blipFill>
        <p:spPr>
          <a:xfrm>
            <a:off x="4084319" y="993647"/>
            <a:ext cx="4616196" cy="836676"/>
          </a:xfrm>
          <a:prstGeom prst="rect">
            <a:avLst/>
          </a:prstGeom>
          <a:noFill/>
          <a:ln>
            <a:noFill/>
          </a:ln>
        </p:spPr>
      </p:pic>
      <p:pic>
        <p:nvPicPr>
          <p:cNvPr id="306" name="Google Shape;306;p10"/>
          <p:cNvPicPr preferRelativeResize="0"/>
          <p:nvPr/>
        </p:nvPicPr>
        <p:blipFill rotWithShape="1">
          <a:blip r:embed="rId12">
            <a:alphaModFix/>
          </a:blip>
          <a:srcRect/>
          <a:stretch/>
        </p:blipFill>
        <p:spPr>
          <a:xfrm>
            <a:off x="4174235" y="1051559"/>
            <a:ext cx="4834128" cy="708660"/>
          </a:xfrm>
          <a:prstGeom prst="rect">
            <a:avLst/>
          </a:prstGeom>
          <a:noFill/>
          <a:ln>
            <a:noFill/>
          </a:ln>
        </p:spPr>
      </p:pic>
      <p:sp>
        <p:nvSpPr>
          <p:cNvPr id="307" name="Google Shape;307;p10"/>
          <p:cNvSpPr/>
          <p:nvPr/>
        </p:nvSpPr>
        <p:spPr>
          <a:xfrm>
            <a:off x="4174235" y="1051559"/>
            <a:ext cx="4834255" cy="708660"/>
          </a:xfrm>
          <a:custGeom>
            <a:avLst/>
            <a:gdLst/>
            <a:ahLst/>
            <a:cxnLst/>
            <a:rect l="l" t="t" r="r" b="b"/>
            <a:pathLst>
              <a:path w="4834255" h="708660" extrusionOk="0">
                <a:moveTo>
                  <a:pt x="0" y="118110"/>
                </a:moveTo>
                <a:lnTo>
                  <a:pt x="9274" y="72116"/>
                </a:lnTo>
                <a:lnTo>
                  <a:pt x="34575" y="34575"/>
                </a:lnTo>
                <a:lnTo>
                  <a:pt x="72116" y="9274"/>
                </a:lnTo>
                <a:lnTo>
                  <a:pt x="118110" y="0"/>
                </a:lnTo>
                <a:lnTo>
                  <a:pt x="4716018" y="0"/>
                </a:lnTo>
                <a:lnTo>
                  <a:pt x="4762011" y="9274"/>
                </a:lnTo>
                <a:lnTo>
                  <a:pt x="4799552" y="34575"/>
                </a:lnTo>
                <a:lnTo>
                  <a:pt x="4824853" y="72116"/>
                </a:lnTo>
                <a:lnTo>
                  <a:pt x="4834128" y="118110"/>
                </a:lnTo>
                <a:lnTo>
                  <a:pt x="4834128" y="590550"/>
                </a:lnTo>
                <a:lnTo>
                  <a:pt x="4824853" y="636543"/>
                </a:lnTo>
                <a:lnTo>
                  <a:pt x="4799552" y="674084"/>
                </a:lnTo>
                <a:lnTo>
                  <a:pt x="4762011" y="699385"/>
                </a:lnTo>
                <a:lnTo>
                  <a:pt x="4716018" y="708660"/>
                </a:lnTo>
                <a:lnTo>
                  <a:pt x="118110" y="708660"/>
                </a:lnTo>
                <a:lnTo>
                  <a:pt x="72116" y="699385"/>
                </a:lnTo>
                <a:lnTo>
                  <a:pt x="34575" y="674084"/>
                </a:lnTo>
                <a:lnTo>
                  <a:pt x="9274" y="636543"/>
                </a:lnTo>
                <a:lnTo>
                  <a:pt x="0" y="590550"/>
                </a:lnTo>
                <a:lnTo>
                  <a:pt x="0" y="118110"/>
                </a:lnTo>
                <a:close/>
              </a:path>
            </a:pathLst>
          </a:custGeom>
          <a:noFill/>
          <a:ln w="9525" cap="flat" cmpd="sng">
            <a:solidFill>
              <a:srgbClr val="7C5F9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 name="Google Shape;308;p10"/>
          <p:cNvSpPr txBox="1"/>
          <p:nvPr/>
        </p:nvSpPr>
        <p:spPr>
          <a:xfrm>
            <a:off x="4240304" y="1272277"/>
            <a:ext cx="4286250" cy="289823"/>
          </a:xfrm>
          <a:prstGeom prst="rect">
            <a:avLst/>
          </a:prstGeom>
          <a:noFill/>
          <a:ln>
            <a:noFill/>
          </a:ln>
        </p:spPr>
        <p:txBody>
          <a:bodyPr spcFirstLastPara="1" wrap="square" lIns="0" tIns="12700" rIns="0" bIns="0" anchor="t" anchorCtr="0">
            <a:spAutoFit/>
          </a:bodyPr>
          <a:lstStyle/>
          <a:p>
            <a:pPr marL="121920" marR="0" lvl="0" indent="-114300" algn="l" rtl="0">
              <a:lnSpc>
                <a:spcPct val="100000"/>
              </a:lnSpc>
              <a:spcBef>
                <a:spcPts val="0"/>
              </a:spcBef>
              <a:spcAft>
                <a:spcPts val="0"/>
              </a:spcAft>
              <a:buClr>
                <a:srgbClr val="C00000"/>
              </a:buClr>
              <a:buSzPts val="1800"/>
              <a:buFont typeface="Lucida Sans"/>
              <a:buChar char="•"/>
            </a:pPr>
            <a:r>
              <a:rPr lang="en-US" sz="1800" b="1" i="0" u="none" strike="noStrike" cap="none" dirty="0">
                <a:solidFill>
                  <a:srgbClr val="C00000"/>
                </a:solidFill>
                <a:latin typeface="Calibri"/>
                <a:ea typeface="Calibri"/>
                <a:cs typeface="Calibri"/>
                <a:sym typeface="Calibri"/>
              </a:rPr>
              <a:t>Taoyuan International Airport (TPE) to AU</a:t>
            </a:r>
            <a:endParaRPr sz="1800" b="0" i="0" u="none" strike="noStrike" cap="none" dirty="0">
              <a:solidFill>
                <a:schemeClr val="dk1"/>
              </a:solidFill>
              <a:latin typeface="Calibri"/>
              <a:ea typeface="Calibri"/>
              <a:cs typeface="Calibri"/>
              <a:sym typeface="Calibri"/>
            </a:endParaRPr>
          </a:p>
        </p:txBody>
      </p:sp>
      <p:sp>
        <p:nvSpPr>
          <p:cNvPr id="309" name="Google Shape;309;p10"/>
          <p:cNvSpPr txBox="1"/>
          <p:nvPr/>
        </p:nvSpPr>
        <p:spPr>
          <a:xfrm>
            <a:off x="92965" y="630617"/>
            <a:ext cx="2748280" cy="45212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DDEAF6"/>
                </a:solidFill>
                <a:latin typeface="Arial Black"/>
                <a:ea typeface="Arial Black"/>
                <a:cs typeface="Arial Black"/>
                <a:sym typeface="Arial Black"/>
              </a:rPr>
              <a:t>Group Pick-up</a:t>
            </a:r>
            <a:endParaRPr sz="2800" b="0" i="0" u="none" strike="noStrike" cap="none" dirty="0">
              <a:solidFill>
                <a:srgbClr val="DDEAF6"/>
              </a:solidFill>
              <a:latin typeface="Arial Black"/>
              <a:ea typeface="Arial Black"/>
              <a:cs typeface="Arial Black"/>
              <a:sym typeface="Arial Black"/>
            </a:endParaRPr>
          </a:p>
        </p:txBody>
      </p:sp>
      <p:pic>
        <p:nvPicPr>
          <p:cNvPr id="310" name="Google Shape;310;p10"/>
          <p:cNvPicPr preferRelativeResize="0"/>
          <p:nvPr/>
        </p:nvPicPr>
        <p:blipFill rotWithShape="1">
          <a:blip r:embed="rId13">
            <a:alphaModFix/>
          </a:blip>
          <a:srcRect/>
          <a:stretch/>
        </p:blipFill>
        <p:spPr>
          <a:xfrm>
            <a:off x="2622804" y="1239024"/>
            <a:ext cx="1600199" cy="920483"/>
          </a:xfrm>
          <a:prstGeom prst="rect">
            <a:avLst/>
          </a:prstGeom>
          <a:noFill/>
          <a:ln>
            <a:noFill/>
          </a:ln>
        </p:spPr>
      </p:pic>
      <p:pic>
        <p:nvPicPr>
          <p:cNvPr id="311" name="Google Shape;311;p10"/>
          <p:cNvPicPr preferRelativeResize="0"/>
          <p:nvPr/>
        </p:nvPicPr>
        <p:blipFill rotWithShape="1">
          <a:blip r:embed="rId14">
            <a:alphaModFix/>
          </a:blip>
          <a:srcRect/>
          <a:stretch/>
        </p:blipFill>
        <p:spPr>
          <a:xfrm>
            <a:off x="3400838" y="1609470"/>
            <a:ext cx="755998" cy="413274"/>
          </a:xfrm>
          <a:prstGeom prst="rect">
            <a:avLst/>
          </a:prstGeom>
          <a:noFill/>
          <a:ln>
            <a:noFill/>
          </a:ln>
        </p:spPr>
      </p:pic>
      <p:sp>
        <p:nvSpPr>
          <p:cNvPr id="312" name="Google Shape;312;p10"/>
          <p:cNvSpPr/>
          <p:nvPr/>
        </p:nvSpPr>
        <p:spPr>
          <a:xfrm>
            <a:off x="2694529" y="1289938"/>
            <a:ext cx="1462405" cy="733425"/>
          </a:xfrm>
          <a:custGeom>
            <a:avLst/>
            <a:gdLst/>
            <a:ahLst/>
            <a:cxnLst/>
            <a:rect l="l" t="t" r="r" b="b"/>
            <a:pathLst>
              <a:path w="1462404" h="733425" extrusionOk="0">
                <a:moveTo>
                  <a:pt x="566449" y="710057"/>
                </a:moveTo>
                <a:lnTo>
                  <a:pt x="618364" y="720560"/>
                </a:lnTo>
                <a:lnTo>
                  <a:pt x="670101" y="727811"/>
                </a:lnTo>
                <a:lnTo>
                  <a:pt x="721478" y="731872"/>
                </a:lnTo>
                <a:lnTo>
                  <a:pt x="772312" y="732806"/>
                </a:lnTo>
                <a:lnTo>
                  <a:pt x="822420" y="730673"/>
                </a:lnTo>
                <a:lnTo>
                  <a:pt x="871621" y="725536"/>
                </a:lnTo>
                <a:lnTo>
                  <a:pt x="919731" y="717458"/>
                </a:lnTo>
                <a:lnTo>
                  <a:pt x="966568" y="706498"/>
                </a:lnTo>
                <a:lnTo>
                  <a:pt x="1011949" y="692721"/>
                </a:lnTo>
                <a:lnTo>
                  <a:pt x="1055693" y="676187"/>
                </a:lnTo>
                <a:lnTo>
                  <a:pt x="1097616" y="656959"/>
                </a:lnTo>
                <a:lnTo>
                  <a:pt x="1137535" y="635098"/>
                </a:lnTo>
                <a:lnTo>
                  <a:pt x="1175269" y="610667"/>
                </a:lnTo>
                <a:lnTo>
                  <a:pt x="1210635" y="583727"/>
                </a:lnTo>
                <a:lnTo>
                  <a:pt x="1243450" y="554340"/>
                </a:lnTo>
                <a:lnTo>
                  <a:pt x="1273532" y="522569"/>
                </a:lnTo>
                <a:lnTo>
                  <a:pt x="1300698" y="488475"/>
                </a:lnTo>
                <a:lnTo>
                  <a:pt x="1324766" y="452120"/>
                </a:lnTo>
                <a:lnTo>
                  <a:pt x="1187098" y="419988"/>
                </a:lnTo>
                <a:lnTo>
                  <a:pt x="1378614" y="319532"/>
                </a:lnTo>
                <a:lnTo>
                  <a:pt x="1462307" y="484250"/>
                </a:lnTo>
                <a:lnTo>
                  <a:pt x="1324766" y="452120"/>
                </a:lnTo>
                <a:lnTo>
                  <a:pt x="1300698" y="488475"/>
                </a:lnTo>
                <a:lnTo>
                  <a:pt x="1273532" y="522569"/>
                </a:lnTo>
                <a:lnTo>
                  <a:pt x="1243450" y="554340"/>
                </a:lnTo>
                <a:lnTo>
                  <a:pt x="1210635" y="583727"/>
                </a:lnTo>
                <a:lnTo>
                  <a:pt x="1175269" y="610667"/>
                </a:lnTo>
                <a:lnTo>
                  <a:pt x="1137535" y="635098"/>
                </a:lnTo>
                <a:lnTo>
                  <a:pt x="1097616" y="656959"/>
                </a:lnTo>
                <a:lnTo>
                  <a:pt x="1055693" y="676187"/>
                </a:lnTo>
                <a:lnTo>
                  <a:pt x="1011949" y="692721"/>
                </a:lnTo>
                <a:lnTo>
                  <a:pt x="966568" y="706498"/>
                </a:lnTo>
                <a:lnTo>
                  <a:pt x="919731" y="717458"/>
                </a:lnTo>
                <a:lnTo>
                  <a:pt x="871621" y="725536"/>
                </a:lnTo>
                <a:lnTo>
                  <a:pt x="822420" y="730673"/>
                </a:lnTo>
                <a:lnTo>
                  <a:pt x="772312" y="732806"/>
                </a:lnTo>
                <a:lnTo>
                  <a:pt x="721478" y="731872"/>
                </a:lnTo>
                <a:lnTo>
                  <a:pt x="670101" y="727811"/>
                </a:lnTo>
                <a:lnTo>
                  <a:pt x="618364" y="720560"/>
                </a:lnTo>
                <a:lnTo>
                  <a:pt x="566449" y="710057"/>
                </a:lnTo>
                <a:lnTo>
                  <a:pt x="515798" y="696636"/>
                </a:lnTo>
                <a:lnTo>
                  <a:pt x="466855" y="680503"/>
                </a:lnTo>
                <a:lnTo>
                  <a:pt x="419728" y="661795"/>
                </a:lnTo>
                <a:lnTo>
                  <a:pt x="374523" y="640651"/>
                </a:lnTo>
                <a:lnTo>
                  <a:pt x="331347" y="617206"/>
                </a:lnTo>
                <a:lnTo>
                  <a:pt x="290309" y="591599"/>
                </a:lnTo>
                <a:lnTo>
                  <a:pt x="251514" y="563968"/>
                </a:lnTo>
                <a:lnTo>
                  <a:pt x="215070" y="534449"/>
                </a:lnTo>
                <a:lnTo>
                  <a:pt x="181085" y="503180"/>
                </a:lnTo>
                <a:lnTo>
                  <a:pt x="149665" y="470299"/>
                </a:lnTo>
                <a:lnTo>
                  <a:pt x="120917" y="435943"/>
                </a:lnTo>
                <a:lnTo>
                  <a:pt x="94949" y="400249"/>
                </a:lnTo>
                <a:lnTo>
                  <a:pt x="71868" y="363356"/>
                </a:lnTo>
                <a:lnTo>
                  <a:pt x="51780" y="325400"/>
                </a:lnTo>
                <a:lnTo>
                  <a:pt x="34794" y="286519"/>
                </a:lnTo>
                <a:lnTo>
                  <a:pt x="21015" y="246851"/>
                </a:lnTo>
                <a:lnTo>
                  <a:pt x="10552" y="206532"/>
                </a:lnTo>
                <a:lnTo>
                  <a:pt x="3511" y="165701"/>
                </a:lnTo>
                <a:lnTo>
                  <a:pt x="0" y="124495"/>
                </a:lnTo>
                <a:lnTo>
                  <a:pt x="125" y="83051"/>
                </a:lnTo>
                <a:lnTo>
                  <a:pt x="3993" y="41506"/>
                </a:lnTo>
                <a:lnTo>
                  <a:pt x="11713" y="0"/>
                </a:lnTo>
                <a:lnTo>
                  <a:pt x="3993" y="41506"/>
                </a:lnTo>
                <a:lnTo>
                  <a:pt x="125" y="83051"/>
                </a:lnTo>
                <a:lnTo>
                  <a:pt x="0" y="124495"/>
                </a:lnTo>
                <a:lnTo>
                  <a:pt x="3511" y="165701"/>
                </a:lnTo>
                <a:lnTo>
                  <a:pt x="10552" y="206532"/>
                </a:lnTo>
                <a:lnTo>
                  <a:pt x="21015" y="246851"/>
                </a:lnTo>
                <a:lnTo>
                  <a:pt x="34794" y="286519"/>
                </a:lnTo>
                <a:lnTo>
                  <a:pt x="51780" y="325400"/>
                </a:lnTo>
                <a:lnTo>
                  <a:pt x="71868" y="363356"/>
                </a:lnTo>
                <a:lnTo>
                  <a:pt x="94949" y="400249"/>
                </a:lnTo>
                <a:lnTo>
                  <a:pt x="120917" y="435943"/>
                </a:lnTo>
                <a:lnTo>
                  <a:pt x="149665" y="470299"/>
                </a:lnTo>
                <a:lnTo>
                  <a:pt x="181085" y="503180"/>
                </a:lnTo>
                <a:lnTo>
                  <a:pt x="215070" y="534449"/>
                </a:lnTo>
                <a:lnTo>
                  <a:pt x="251514" y="563968"/>
                </a:lnTo>
                <a:lnTo>
                  <a:pt x="290309" y="591599"/>
                </a:lnTo>
                <a:lnTo>
                  <a:pt x="331347" y="617206"/>
                </a:lnTo>
                <a:lnTo>
                  <a:pt x="374523" y="640651"/>
                </a:lnTo>
                <a:lnTo>
                  <a:pt x="419728" y="661795"/>
                </a:lnTo>
                <a:lnTo>
                  <a:pt x="466855" y="680503"/>
                </a:lnTo>
                <a:lnTo>
                  <a:pt x="515798" y="696636"/>
                </a:lnTo>
                <a:lnTo>
                  <a:pt x="566449" y="710057"/>
                </a:lnTo>
              </a:path>
            </a:pathLst>
          </a:custGeom>
          <a:noFill/>
          <a:ln w="57150" cap="flat" cmpd="sng">
            <a:solidFill>
              <a:srgbClr val="7C5F9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5" name="Google Shape;315;p10"/>
          <p:cNvPicPr preferRelativeResize="0"/>
          <p:nvPr/>
        </p:nvPicPr>
        <p:blipFill rotWithShape="1">
          <a:blip r:embed="rId15">
            <a:alphaModFix/>
          </a:blip>
          <a:srcRect/>
          <a:stretch/>
        </p:blipFill>
        <p:spPr>
          <a:xfrm>
            <a:off x="10378562" y="812291"/>
            <a:ext cx="270420" cy="955294"/>
          </a:xfrm>
          <a:prstGeom prst="rect">
            <a:avLst/>
          </a:prstGeom>
          <a:noFill/>
          <a:ln>
            <a:noFill/>
          </a:ln>
        </p:spPr>
      </p:pic>
      <p:sp>
        <p:nvSpPr>
          <p:cNvPr id="317" name="Google Shape;317;p10"/>
          <p:cNvSpPr txBox="1"/>
          <p:nvPr/>
        </p:nvSpPr>
        <p:spPr>
          <a:xfrm>
            <a:off x="7120645" y="3167380"/>
            <a:ext cx="1917700" cy="381515"/>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Arial Black"/>
                <a:ea typeface="Arial Black"/>
                <a:cs typeface="Arial Black"/>
                <a:sym typeface="Arial Black"/>
              </a:rPr>
              <a:t> </a:t>
            </a:r>
            <a:r>
              <a:rPr lang="en-US" sz="2400" b="0" i="0" u="none" strike="noStrike" cap="none">
                <a:solidFill>
                  <a:srgbClr val="E1EFD8"/>
                </a:solidFill>
                <a:latin typeface="Arial Black"/>
                <a:ea typeface="Arial Black"/>
                <a:cs typeface="Arial Black"/>
                <a:sym typeface="Arial Black"/>
              </a:rPr>
              <a:t>Individuals</a:t>
            </a:r>
            <a:endParaRPr sz="2400" b="0" i="0" u="none" strike="noStrike" cap="none">
              <a:solidFill>
                <a:srgbClr val="E1EFD8"/>
              </a:solidFill>
              <a:latin typeface="Arial Black"/>
              <a:ea typeface="Arial Black"/>
              <a:cs typeface="Arial Black"/>
              <a:sym typeface="Arial Black"/>
            </a:endParaRPr>
          </a:p>
        </p:txBody>
      </p:sp>
      <p:cxnSp>
        <p:nvCxnSpPr>
          <p:cNvPr id="318" name="Google Shape;318;p10"/>
          <p:cNvCxnSpPr/>
          <p:nvPr/>
        </p:nvCxnSpPr>
        <p:spPr>
          <a:xfrm>
            <a:off x="6287406" y="2762788"/>
            <a:ext cx="790567" cy="620657"/>
          </a:xfrm>
          <a:prstGeom prst="straightConnector1">
            <a:avLst/>
          </a:prstGeom>
          <a:noFill/>
          <a:ln w="38100" cap="flat" cmpd="sng">
            <a:solidFill>
              <a:srgbClr val="FEE599"/>
            </a:solidFill>
            <a:prstDash val="solid"/>
            <a:miter lim="800000"/>
            <a:headEnd type="none" w="sm" len="sm"/>
            <a:tailEnd type="none" w="sm" len="sm"/>
          </a:ln>
        </p:spPr>
      </p:cxnSp>
      <p:cxnSp>
        <p:nvCxnSpPr>
          <p:cNvPr id="319" name="Google Shape;319;p10"/>
          <p:cNvCxnSpPr/>
          <p:nvPr/>
        </p:nvCxnSpPr>
        <p:spPr>
          <a:xfrm flipH="1">
            <a:off x="6319206" y="3383445"/>
            <a:ext cx="758767" cy="480436"/>
          </a:xfrm>
          <a:prstGeom prst="straightConnector1">
            <a:avLst/>
          </a:prstGeom>
          <a:noFill/>
          <a:ln w="38100" cap="flat" cmpd="sng">
            <a:solidFill>
              <a:srgbClr val="FEE599"/>
            </a:solidFill>
            <a:prstDash val="solid"/>
            <a:miter lim="800000"/>
            <a:headEnd type="none" w="sm" len="sm"/>
            <a:tailEnd type="none" w="sm" len="sm"/>
          </a:ln>
        </p:spPr>
      </p:cxnSp>
      <p:cxnSp>
        <p:nvCxnSpPr>
          <p:cNvPr id="320" name="Google Shape;320;p10"/>
          <p:cNvCxnSpPr/>
          <p:nvPr/>
        </p:nvCxnSpPr>
        <p:spPr>
          <a:xfrm flipH="1">
            <a:off x="6363606" y="3383445"/>
            <a:ext cx="714367" cy="1772734"/>
          </a:xfrm>
          <a:prstGeom prst="straightConnector1">
            <a:avLst/>
          </a:prstGeom>
          <a:noFill/>
          <a:ln w="38100" cap="flat" cmpd="sng">
            <a:solidFill>
              <a:srgbClr val="FEE599"/>
            </a:solidFill>
            <a:prstDash val="solid"/>
            <a:miter lim="800000"/>
            <a:headEnd type="none" w="sm" len="sm"/>
            <a:tailEnd type="none" w="sm" len="sm"/>
          </a:ln>
        </p:spPr>
      </p:cxnSp>
      <p:cxnSp>
        <p:nvCxnSpPr>
          <p:cNvPr id="321" name="Google Shape;321;p10"/>
          <p:cNvCxnSpPr/>
          <p:nvPr/>
        </p:nvCxnSpPr>
        <p:spPr>
          <a:xfrm>
            <a:off x="2118075" y="3120500"/>
            <a:ext cx="151500" cy="0"/>
          </a:xfrm>
          <a:prstGeom prst="straightConnector1">
            <a:avLst/>
          </a:prstGeom>
          <a:noFill/>
          <a:ln w="9525" cap="flat" cmpd="sng">
            <a:solidFill>
              <a:schemeClr val="dk2"/>
            </a:solidFill>
            <a:prstDash val="solid"/>
            <a:round/>
            <a:headEnd type="none" w="med" len="med"/>
            <a:tailEnd type="triangle" w="med" len="med"/>
          </a:ln>
        </p:spPr>
      </p:cxnSp>
      <p:cxnSp>
        <p:nvCxnSpPr>
          <p:cNvPr id="323" name="Google Shape;323;p10"/>
          <p:cNvCxnSpPr/>
          <p:nvPr/>
        </p:nvCxnSpPr>
        <p:spPr>
          <a:xfrm>
            <a:off x="4098485" y="4035025"/>
            <a:ext cx="151500" cy="0"/>
          </a:xfrm>
          <a:prstGeom prst="straightConnector1">
            <a:avLst/>
          </a:prstGeom>
          <a:noFill/>
          <a:ln w="9525" cap="flat" cmpd="sng">
            <a:solidFill>
              <a:schemeClr val="dk2"/>
            </a:solidFill>
            <a:prstDash val="solid"/>
            <a:round/>
            <a:headEnd type="none" w="med" len="med"/>
            <a:tailEnd type="triangle" w="med" len="med"/>
          </a:ln>
        </p:spPr>
      </p:cxnSp>
      <p:cxnSp>
        <p:nvCxnSpPr>
          <p:cNvPr id="324" name="Google Shape;324;p10"/>
          <p:cNvCxnSpPr/>
          <p:nvPr/>
        </p:nvCxnSpPr>
        <p:spPr>
          <a:xfrm>
            <a:off x="1867950" y="4035025"/>
            <a:ext cx="151500" cy="0"/>
          </a:xfrm>
          <a:prstGeom prst="straightConnector1">
            <a:avLst/>
          </a:prstGeom>
          <a:noFill/>
          <a:ln w="9525" cap="flat" cmpd="sng">
            <a:solidFill>
              <a:schemeClr val="dk2"/>
            </a:solidFill>
            <a:prstDash val="solid"/>
            <a:round/>
            <a:headEnd type="none" w="med" len="med"/>
            <a:tailEnd type="triangle" w="med" len="med"/>
          </a:ln>
        </p:spPr>
      </p:cxnSp>
      <p:cxnSp>
        <p:nvCxnSpPr>
          <p:cNvPr id="325" name="Google Shape;325;p10"/>
          <p:cNvCxnSpPr/>
          <p:nvPr/>
        </p:nvCxnSpPr>
        <p:spPr>
          <a:xfrm>
            <a:off x="1966575" y="5040550"/>
            <a:ext cx="151500" cy="0"/>
          </a:xfrm>
          <a:prstGeom prst="straightConnector1">
            <a:avLst/>
          </a:prstGeom>
          <a:noFill/>
          <a:ln w="9525" cap="flat" cmpd="sng">
            <a:solidFill>
              <a:schemeClr val="dk2"/>
            </a:solidFill>
            <a:prstDash val="solid"/>
            <a:round/>
            <a:headEnd type="none" w="med" len="med"/>
            <a:tailEnd type="triangle" w="med" len="med"/>
          </a:ln>
        </p:spPr>
      </p:cxnSp>
      <p:cxnSp>
        <p:nvCxnSpPr>
          <p:cNvPr id="326" name="Google Shape;326;p10"/>
          <p:cNvCxnSpPr/>
          <p:nvPr/>
        </p:nvCxnSpPr>
        <p:spPr>
          <a:xfrm>
            <a:off x="3851925" y="5040550"/>
            <a:ext cx="151500" cy="0"/>
          </a:xfrm>
          <a:prstGeom prst="straightConnector1">
            <a:avLst/>
          </a:prstGeom>
          <a:noFill/>
          <a:ln w="9525" cap="flat" cmpd="sng">
            <a:solidFill>
              <a:schemeClr val="dk2"/>
            </a:solidFill>
            <a:prstDash val="solid"/>
            <a:round/>
            <a:headEnd type="none" w="med" len="med"/>
            <a:tailEnd type="triangle" w="med" len="med"/>
          </a:ln>
        </p:spPr>
      </p:cxnSp>
      <p:cxnSp>
        <p:nvCxnSpPr>
          <p:cNvPr id="327" name="Google Shape;327;p10"/>
          <p:cNvCxnSpPr/>
          <p:nvPr/>
        </p:nvCxnSpPr>
        <p:spPr>
          <a:xfrm>
            <a:off x="2339550" y="5371475"/>
            <a:ext cx="151500" cy="0"/>
          </a:xfrm>
          <a:prstGeom prst="straightConnector1">
            <a:avLst/>
          </a:prstGeom>
          <a:noFill/>
          <a:ln w="9525" cap="flat" cmpd="sng">
            <a:solidFill>
              <a:schemeClr val="dk2"/>
            </a:solidFill>
            <a:prstDash val="solid"/>
            <a:round/>
            <a:headEnd type="none" w="med" len="med"/>
            <a:tailEnd type="triangle" w="med" len="med"/>
          </a:ln>
        </p:spPr>
      </p:cxnSp>
      <p:cxnSp>
        <p:nvCxnSpPr>
          <p:cNvPr id="328" name="Google Shape;328;p10"/>
          <p:cNvCxnSpPr/>
          <p:nvPr/>
        </p:nvCxnSpPr>
        <p:spPr>
          <a:xfrm>
            <a:off x="3325088" y="2736972"/>
            <a:ext cx="151500" cy="0"/>
          </a:xfrm>
          <a:prstGeom prst="straightConnector1">
            <a:avLst/>
          </a:prstGeom>
          <a:noFill/>
          <a:ln w="9525" cap="flat" cmpd="sng">
            <a:solidFill>
              <a:schemeClr val="dk2"/>
            </a:solidFill>
            <a:prstDash val="solid"/>
            <a:round/>
            <a:headEnd type="none" w="med" len="med"/>
            <a:tailEnd type="triangle" w="med" len="med"/>
          </a:ln>
        </p:spPr>
      </p:cxnSp>
      <p:cxnSp>
        <p:nvCxnSpPr>
          <p:cNvPr id="43" name="Google Shape;321;p10">
            <a:extLst>
              <a:ext uri="{FF2B5EF4-FFF2-40B4-BE49-F238E27FC236}">
                <a16:creationId xmlns:a16="http://schemas.microsoft.com/office/drawing/2014/main" id="{7708D458-086F-472F-87A7-9049C2526D3C}"/>
              </a:ext>
            </a:extLst>
          </p:cNvPr>
          <p:cNvCxnSpPr/>
          <p:nvPr/>
        </p:nvCxnSpPr>
        <p:spPr>
          <a:xfrm>
            <a:off x="4174235" y="3128765"/>
            <a:ext cx="151500" cy="0"/>
          </a:xfrm>
          <a:prstGeom prst="straightConnector1">
            <a:avLst/>
          </a:prstGeom>
          <a:noFill/>
          <a:ln w="9525" cap="flat" cmpd="sng">
            <a:solidFill>
              <a:schemeClr val="dk2"/>
            </a:solidFill>
            <a:prstDash val="solid"/>
            <a:round/>
            <a:headEnd type="none" w="med" len="med"/>
            <a:tailEnd type="triangle" w="med" len="med"/>
          </a:ln>
        </p:spPr>
      </p:cxnSp>
      <p:sp>
        <p:nvSpPr>
          <p:cNvPr id="3" name="文字方塊 2">
            <a:extLst>
              <a:ext uri="{FF2B5EF4-FFF2-40B4-BE49-F238E27FC236}">
                <a16:creationId xmlns:a16="http://schemas.microsoft.com/office/drawing/2014/main" id="{AACB84D0-A1C2-4424-ADD9-FCB092171872}"/>
              </a:ext>
            </a:extLst>
          </p:cNvPr>
          <p:cNvSpPr txBox="1"/>
          <p:nvPr/>
        </p:nvSpPr>
        <p:spPr>
          <a:xfrm>
            <a:off x="35551" y="781817"/>
            <a:ext cx="2748280" cy="923330"/>
          </a:xfrm>
          <a:prstGeom prst="rect">
            <a:avLst/>
          </a:prstGeom>
          <a:noFill/>
        </p:spPr>
        <p:txBody>
          <a:bodyPr wrap="square" rtlCol="0">
            <a:spAutoFit/>
          </a:bodyPr>
          <a:lstStyle/>
          <a:p>
            <a:br>
              <a:rPr lang="en-US" altLang="zh-TW" dirty="0"/>
            </a:br>
            <a:r>
              <a:rPr lang="en-US" altLang="zh-TW" b="1" dirty="0">
                <a:solidFill>
                  <a:schemeClr val="bg1"/>
                </a:solidFill>
                <a:latin typeface="Calibri"/>
                <a:ea typeface="Calibri"/>
                <a:cs typeface="Calibri"/>
              </a:rPr>
              <a:t>The anticipated date for pick-up is scheduled for February 15, 2025.</a:t>
            </a:r>
            <a:br>
              <a:rPr lang="en-US" altLang="zh-TW" sz="1200" b="1" dirty="0">
                <a:solidFill>
                  <a:schemeClr val="bg1"/>
                </a:solidFill>
                <a:latin typeface="Calibri"/>
                <a:ea typeface="Calibri"/>
                <a:cs typeface="Calibri"/>
              </a:rPr>
            </a:br>
            <a:endParaRPr lang="zh-TW" altLang="en-US" sz="1200" b="1" dirty="0">
              <a:solidFill>
                <a:schemeClr val="bg1"/>
              </a:solidFill>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332"/>
        <p:cNvGrpSpPr/>
        <p:nvPr/>
      </p:nvGrpSpPr>
      <p:grpSpPr>
        <a:xfrm>
          <a:off x="0" y="0"/>
          <a:ext cx="0" cy="0"/>
          <a:chOff x="0" y="0"/>
          <a:chExt cx="0" cy="0"/>
        </a:xfrm>
      </p:grpSpPr>
      <p:sp>
        <p:nvSpPr>
          <p:cNvPr id="333" name="Google Shape;333;p11"/>
          <p:cNvSpPr txBox="1">
            <a:spLocks noGrp="1"/>
          </p:cNvSpPr>
          <p:nvPr>
            <p:ph type="ctrTitle"/>
          </p:nvPr>
        </p:nvSpPr>
        <p:spPr>
          <a:xfrm>
            <a:off x="1805049" y="74752"/>
            <a:ext cx="5767089" cy="627900"/>
          </a:xfrm>
          <a:prstGeom prst="rect">
            <a:avLst/>
          </a:prstGeom>
          <a:noFill/>
          <a:ln>
            <a:noFill/>
          </a:ln>
        </p:spPr>
        <p:txBody>
          <a:bodyPr spcFirstLastPara="1" wrap="square" lIns="0" tIns="12050" rIns="0" bIns="0" anchor="ctr" anchorCtr="0">
            <a:spAutoFit/>
          </a:bodyPr>
          <a:lstStyle/>
          <a:p>
            <a:pPr marL="16510" lvl="0" indent="0" algn="l" rtl="0">
              <a:lnSpc>
                <a:spcPct val="100000"/>
              </a:lnSpc>
              <a:spcBef>
                <a:spcPts val="0"/>
              </a:spcBef>
              <a:spcAft>
                <a:spcPts val="0"/>
              </a:spcAft>
              <a:buClr>
                <a:srgbClr val="FFC000"/>
              </a:buClr>
              <a:buSzPts val="4000"/>
              <a:buFont typeface="Calibri"/>
              <a:buNone/>
            </a:pPr>
            <a:r>
              <a:rPr lang="en-US" dirty="0"/>
              <a:t>Attractions in Taichung (1)</a:t>
            </a:r>
            <a:endParaRPr dirty="0"/>
          </a:p>
        </p:txBody>
      </p:sp>
      <p:sp>
        <p:nvSpPr>
          <p:cNvPr id="334" name="Google Shape;334;p11"/>
          <p:cNvSpPr txBox="1"/>
          <p:nvPr/>
        </p:nvSpPr>
        <p:spPr>
          <a:xfrm>
            <a:off x="5945100" y="1251025"/>
            <a:ext cx="3198900" cy="336000"/>
          </a:xfrm>
          <a:prstGeom prst="rect">
            <a:avLst/>
          </a:prstGeom>
          <a:noFill/>
          <a:ln>
            <a:noFill/>
          </a:ln>
        </p:spPr>
        <p:txBody>
          <a:bodyPr spcFirstLastPara="1" wrap="square" lIns="0" tIns="12700" rIns="0" bIns="0" anchor="t" anchorCtr="0">
            <a:spAutoFit/>
          </a:bodyPr>
          <a:lstStyle/>
          <a:p>
            <a:pPr marL="12700" marR="0" lvl="0" indent="0" rtl="0">
              <a:lnSpc>
                <a:spcPct val="100000"/>
              </a:lnSpc>
              <a:spcBef>
                <a:spcPts val="0"/>
              </a:spcBef>
              <a:spcAft>
                <a:spcPts val="0"/>
              </a:spcAft>
              <a:buClr>
                <a:srgbClr val="000000"/>
              </a:buClr>
              <a:buSzPts val="2700"/>
              <a:buFont typeface="Arial"/>
              <a:buNone/>
            </a:pPr>
            <a:r>
              <a:rPr lang="en-US" sz="1800" b="1" i="0" u="none" strike="noStrike" cap="none" dirty="0">
                <a:solidFill>
                  <a:srgbClr val="FFFFFF"/>
                </a:solidFill>
                <a:latin typeface="Calibri"/>
                <a:ea typeface="Calibri"/>
                <a:cs typeface="Calibri"/>
                <a:sym typeface="Calibri"/>
              </a:rPr>
              <a:t>	</a:t>
            </a:r>
            <a:r>
              <a:rPr lang="en-US" sz="2100" i="0" u="none" strike="noStrike" cap="none" dirty="0">
                <a:solidFill>
                  <a:srgbClr val="FFFFFF"/>
                </a:solidFill>
                <a:latin typeface="Calibri"/>
                <a:ea typeface="Calibri"/>
                <a:cs typeface="Calibri"/>
                <a:sym typeface="Calibri"/>
              </a:rPr>
              <a:t>Night Market</a:t>
            </a:r>
            <a:endParaRPr sz="2100" b="0" i="0" u="none" strike="noStrike" cap="none" dirty="0">
              <a:solidFill>
                <a:schemeClr val="dk1"/>
              </a:solidFill>
              <a:latin typeface="Calibri"/>
              <a:ea typeface="Calibri"/>
              <a:cs typeface="Calibri"/>
              <a:sym typeface="Calibri"/>
            </a:endParaRPr>
          </a:p>
        </p:txBody>
      </p:sp>
      <p:sp>
        <p:nvSpPr>
          <p:cNvPr id="335" name="Google Shape;335;p11"/>
          <p:cNvSpPr txBox="1"/>
          <p:nvPr/>
        </p:nvSpPr>
        <p:spPr>
          <a:xfrm>
            <a:off x="0" y="1117400"/>
            <a:ext cx="33729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lt1"/>
                </a:solidFill>
                <a:latin typeface="Calibri"/>
                <a:ea typeface="Calibri"/>
                <a:cs typeface="Calibri"/>
                <a:sym typeface="Calibri"/>
              </a:rPr>
              <a:t>National Taichung Theater</a:t>
            </a:r>
            <a:endParaRPr sz="2100">
              <a:solidFill>
                <a:schemeClr val="lt1"/>
              </a:solidFill>
              <a:latin typeface="Calibri"/>
              <a:ea typeface="Calibri"/>
              <a:cs typeface="Calibri"/>
              <a:sym typeface="Calibri"/>
            </a:endParaRPr>
          </a:p>
        </p:txBody>
      </p:sp>
      <p:sp>
        <p:nvSpPr>
          <p:cNvPr id="336" name="Google Shape;336;p11"/>
          <p:cNvSpPr txBox="1"/>
          <p:nvPr/>
        </p:nvSpPr>
        <p:spPr>
          <a:xfrm>
            <a:off x="3008088" y="1135400"/>
            <a:ext cx="3127800" cy="360300"/>
          </a:xfrm>
          <a:prstGeom prst="rect">
            <a:avLst/>
          </a:prstGeom>
          <a:noFill/>
          <a:ln>
            <a:noFill/>
          </a:ln>
        </p:spPr>
        <p:txBody>
          <a:bodyPr spcFirstLastPara="1" wrap="square" lIns="91425" tIns="91425" rIns="91425" bIns="91425" anchor="t" anchorCtr="0">
            <a:noAutofit/>
          </a:bodyPr>
          <a:lstStyle/>
          <a:p>
            <a:pPr marL="12700" lvl="0" indent="0" algn="ctr" rtl="0">
              <a:spcBef>
                <a:spcPts val="0"/>
              </a:spcBef>
              <a:spcAft>
                <a:spcPts val="0"/>
              </a:spcAft>
              <a:buClr>
                <a:schemeClr val="dk1"/>
              </a:buClr>
              <a:buSzPts val="2700"/>
              <a:buFont typeface="Arial"/>
              <a:buNone/>
            </a:pPr>
            <a:r>
              <a:rPr lang="en-US" sz="2100">
                <a:solidFill>
                  <a:schemeClr val="lt1"/>
                </a:solidFill>
                <a:latin typeface="Calibri"/>
                <a:ea typeface="Calibri"/>
                <a:cs typeface="Calibri"/>
                <a:sym typeface="Calibri"/>
              </a:rPr>
              <a:t>Calligraphy Greenway</a:t>
            </a:r>
            <a:endParaRPr sz="2400">
              <a:solidFill>
                <a:schemeClr val="dk1"/>
              </a:solidFill>
              <a:latin typeface="Calibri"/>
              <a:ea typeface="Calibri"/>
              <a:cs typeface="Calibri"/>
              <a:sym typeface="Calibri"/>
            </a:endParaRPr>
          </a:p>
        </p:txBody>
      </p:sp>
      <p:pic>
        <p:nvPicPr>
          <p:cNvPr id="337" name="Google Shape;337;p11"/>
          <p:cNvPicPr preferRelativeResize="0"/>
          <p:nvPr/>
        </p:nvPicPr>
        <p:blipFill>
          <a:blip r:embed="rId3">
            <a:alphaModFix/>
          </a:blip>
          <a:stretch>
            <a:fillRect/>
          </a:stretch>
        </p:blipFill>
        <p:spPr>
          <a:xfrm>
            <a:off x="6383250" y="1587025"/>
            <a:ext cx="2552476" cy="2065800"/>
          </a:xfrm>
          <a:prstGeom prst="rect">
            <a:avLst/>
          </a:prstGeom>
          <a:noFill/>
          <a:ln>
            <a:noFill/>
          </a:ln>
        </p:spPr>
      </p:pic>
      <p:pic>
        <p:nvPicPr>
          <p:cNvPr id="338" name="Google Shape;338;p11"/>
          <p:cNvPicPr preferRelativeResize="0"/>
          <p:nvPr/>
        </p:nvPicPr>
        <p:blipFill>
          <a:blip r:embed="rId4">
            <a:alphaModFix/>
          </a:blip>
          <a:stretch>
            <a:fillRect/>
          </a:stretch>
        </p:blipFill>
        <p:spPr>
          <a:xfrm>
            <a:off x="3235050" y="1587025"/>
            <a:ext cx="2789324" cy="2065800"/>
          </a:xfrm>
          <a:prstGeom prst="rect">
            <a:avLst/>
          </a:prstGeom>
          <a:noFill/>
          <a:ln>
            <a:noFill/>
          </a:ln>
        </p:spPr>
      </p:pic>
      <p:pic>
        <p:nvPicPr>
          <p:cNvPr id="339" name="Google Shape;339;p11"/>
          <p:cNvPicPr preferRelativeResize="0"/>
          <p:nvPr/>
        </p:nvPicPr>
        <p:blipFill>
          <a:blip r:embed="rId5">
            <a:alphaModFix/>
          </a:blip>
          <a:stretch>
            <a:fillRect/>
          </a:stretch>
        </p:blipFill>
        <p:spPr>
          <a:xfrm>
            <a:off x="123100" y="1587025"/>
            <a:ext cx="2832276" cy="2065800"/>
          </a:xfrm>
          <a:prstGeom prst="rect">
            <a:avLst/>
          </a:prstGeom>
          <a:noFill/>
          <a:ln>
            <a:noFill/>
          </a:ln>
        </p:spPr>
      </p:pic>
      <p:pic>
        <p:nvPicPr>
          <p:cNvPr id="340" name="Google Shape;340;p11"/>
          <p:cNvPicPr preferRelativeResize="0"/>
          <p:nvPr/>
        </p:nvPicPr>
        <p:blipFill>
          <a:blip r:embed="rId6">
            <a:alphaModFix/>
          </a:blip>
          <a:stretch>
            <a:fillRect/>
          </a:stretch>
        </p:blipFill>
        <p:spPr>
          <a:xfrm>
            <a:off x="123100" y="3726141"/>
            <a:ext cx="2832275" cy="1870759"/>
          </a:xfrm>
          <a:prstGeom prst="rect">
            <a:avLst/>
          </a:prstGeom>
          <a:noFill/>
          <a:ln>
            <a:noFill/>
          </a:ln>
        </p:spPr>
      </p:pic>
      <p:pic>
        <p:nvPicPr>
          <p:cNvPr id="341" name="Google Shape;341;p11"/>
          <p:cNvPicPr preferRelativeResize="0"/>
          <p:nvPr/>
        </p:nvPicPr>
        <p:blipFill>
          <a:blip r:embed="rId7">
            <a:alphaModFix/>
          </a:blip>
          <a:stretch>
            <a:fillRect/>
          </a:stretch>
        </p:blipFill>
        <p:spPr>
          <a:xfrm>
            <a:off x="3235050" y="3744150"/>
            <a:ext cx="2789324" cy="1847156"/>
          </a:xfrm>
          <a:prstGeom prst="rect">
            <a:avLst/>
          </a:prstGeom>
          <a:noFill/>
          <a:ln>
            <a:noFill/>
          </a:ln>
        </p:spPr>
      </p:pic>
      <p:pic>
        <p:nvPicPr>
          <p:cNvPr id="342" name="Google Shape;342;p11"/>
          <p:cNvPicPr preferRelativeResize="0"/>
          <p:nvPr/>
        </p:nvPicPr>
        <p:blipFill>
          <a:blip r:embed="rId8">
            <a:alphaModFix/>
          </a:blip>
          <a:stretch>
            <a:fillRect/>
          </a:stretch>
        </p:blipFill>
        <p:spPr>
          <a:xfrm>
            <a:off x="6383250" y="3744150"/>
            <a:ext cx="2552475" cy="18471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346"/>
        <p:cNvGrpSpPr/>
        <p:nvPr/>
      </p:nvGrpSpPr>
      <p:grpSpPr>
        <a:xfrm>
          <a:off x="0" y="0"/>
          <a:ext cx="0" cy="0"/>
          <a:chOff x="0" y="0"/>
          <a:chExt cx="0" cy="0"/>
        </a:xfrm>
      </p:grpSpPr>
      <p:sp>
        <p:nvSpPr>
          <p:cNvPr id="347" name="Google Shape;347;p12"/>
          <p:cNvSpPr txBox="1"/>
          <p:nvPr/>
        </p:nvSpPr>
        <p:spPr>
          <a:xfrm>
            <a:off x="8454643" y="5354218"/>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888888"/>
                </a:solidFill>
                <a:latin typeface="Calibri"/>
                <a:ea typeface="Calibri"/>
                <a:cs typeface="Calibri"/>
                <a:sym typeface="Calibri"/>
              </a:rPr>
              <a:t>16</a:t>
            </a:r>
            <a:endParaRPr sz="1000" b="0" i="0" u="none" strike="noStrike" cap="none">
              <a:solidFill>
                <a:schemeClr val="dk1"/>
              </a:solidFill>
              <a:latin typeface="Calibri"/>
              <a:ea typeface="Calibri"/>
              <a:cs typeface="Calibri"/>
              <a:sym typeface="Calibri"/>
            </a:endParaRPr>
          </a:p>
        </p:txBody>
      </p:sp>
      <p:sp>
        <p:nvSpPr>
          <p:cNvPr id="348" name="Google Shape;348;p12"/>
          <p:cNvSpPr txBox="1">
            <a:spLocks noGrp="1"/>
          </p:cNvSpPr>
          <p:nvPr>
            <p:ph type="title"/>
          </p:nvPr>
        </p:nvSpPr>
        <p:spPr>
          <a:xfrm>
            <a:off x="1809368" y="35179"/>
            <a:ext cx="5800555" cy="6279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0"/>
              </a:spcBef>
              <a:spcAft>
                <a:spcPts val="0"/>
              </a:spcAft>
              <a:buClr>
                <a:srgbClr val="FFC000"/>
              </a:buClr>
              <a:buSzPts val="4000"/>
              <a:buFont typeface="Calibri"/>
              <a:buNone/>
            </a:pPr>
            <a:r>
              <a:rPr lang="en-US" sz="4000" b="1" dirty="0">
                <a:solidFill>
                  <a:srgbClr val="FFC000"/>
                </a:solidFill>
                <a:latin typeface="Calibri"/>
                <a:ea typeface="Calibri"/>
                <a:cs typeface="Calibri"/>
                <a:sym typeface="Calibri"/>
              </a:rPr>
              <a:t>Attractions in Taichung (2)</a:t>
            </a:r>
            <a:endParaRPr sz="4000" dirty="0">
              <a:solidFill>
                <a:srgbClr val="FFC000"/>
              </a:solidFill>
              <a:latin typeface="Calibri"/>
              <a:ea typeface="Calibri"/>
              <a:cs typeface="Calibri"/>
              <a:sym typeface="Calibri"/>
            </a:endParaRPr>
          </a:p>
        </p:txBody>
      </p:sp>
      <p:pic>
        <p:nvPicPr>
          <p:cNvPr id="349" name="Google Shape;349;p12"/>
          <p:cNvPicPr preferRelativeResize="0"/>
          <p:nvPr/>
        </p:nvPicPr>
        <p:blipFill rotWithShape="1">
          <a:blip r:embed="rId3">
            <a:alphaModFix/>
          </a:blip>
          <a:srcRect/>
          <a:stretch/>
        </p:blipFill>
        <p:spPr>
          <a:xfrm>
            <a:off x="0" y="679704"/>
            <a:ext cx="9141714" cy="2756154"/>
          </a:xfrm>
          <a:prstGeom prst="rect">
            <a:avLst/>
          </a:prstGeom>
          <a:noFill/>
          <a:ln>
            <a:noFill/>
          </a:ln>
        </p:spPr>
      </p:pic>
      <p:sp>
        <p:nvSpPr>
          <p:cNvPr id="350" name="Google Shape;350;p12"/>
          <p:cNvSpPr txBox="1"/>
          <p:nvPr/>
        </p:nvSpPr>
        <p:spPr>
          <a:xfrm>
            <a:off x="3578733" y="1051686"/>
            <a:ext cx="227711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Gaomei Wetlands</a:t>
            </a:r>
            <a:endParaRPr sz="2400" b="0" i="0" u="none" strike="noStrike" cap="none">
              <a:solidFill>
                <a:schemeClr val="dk1"/>
              </a:solidFill>
              <a:latin typeface="Calibri"/>
              <a:ea typeface="Calibri"/>
              <a:cs typeface="Calibri"/>
              <a:sym typeface="Calibri"/>
            </a:endParaRPr>
          </a:p>
        </p:txBody>
      </p:sp>
      <p:sp>
        <p:nvSpPr>
          <p:cNvPr id="351" name="Google Shape;351;p12"/>
          <p:cNvSpPr txBox="1"/>
          <p:nvPr/>
        </p:nvSpPr>
        <p:spPr>
          <a:xfrm>
            <a:off x="3559555" y="4951882"/>
            <a:ext cx="1810385" cy="30035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alibri"/>
                <a:ea typeface="Calibri"/>
                <a:cs typeface="Calibri"/>
                <a:sym typeface="Calibri"/>
              </a:rPr>
              <a:t>Guguan Hot Spring</a:t>
            </a:r>
            <a:endParaRPr sz="1800" b="0" i="0" u="none" strike="noStrike" cap="none">
              <a:solidFill>
                <a:schemeClr val="dk1"/>
              </a:solidFill>
              <a:latin typeface="Calibri"/>
              <a:ea typeface="Calibri"/>
              <a:cs typeface="Calibri"/>
              <a:sym typeface="Calibri"/>
            </a:endParaRPr>
          </a:p>
        </p:txBody>
      </p:sp>
      <p:sp>
        <p:nvSpPr>
          <p:cNvPr id="352" name="Google Shape;352;p12"/>
          <p:cNvSpPr/>
          <p:nvPr/>
        </p:nvSpPr>
        <p:spPr>
          <a:xfrm>
            <a:off x="3190239" y="3658361"/>
            <a:ext cx="2347595" cy="668020"/>
          </a:xfrm>
          <a:custGeom>
            <a:avLst/>
            <a:gdLst/>
            <a:ahLst/>
            <a:cxnLst/>
            <a:rect l="l" t="t" r="r" b="b"/>
            <a:pathLst>
              <a:path w="2347595" h="668020" extrusionOk="0">
                <a:moveTo>
                  <a:pt x="2235962" y="0"/>
                </a:moveTo>
                <a:lnTo>
                  <a:pt x="2279276" y="8739"/>
                </a:lnTo>
                <a:lnTo>
                  <a:pt x="2314638" y="32575"/>
                </a:lnTo>
                <a:lnTo>
                  <a:pt x="2338474" y="67937"/>
                </a:lnTo>
                <a:lnTo>
                  <a:pt x="2347214" y="111251"/>
                </a:lnTo>
                <a:lnTo>
                  <a:pt x="2347214" y="278130"/>
                </a:lnTo>
                <a:lnTo>
                  <a:pt x="2347214" y="556260"/>
                </a:lnTo>
                <a:lnTo>
                  <a:pt x="2338474" y="599574"/>
                </a:lnTo>
                <a:lnTo>
                  <a:pt x="2314638" y="634936"/>
                </a:lnTo>
                <a:lnTo>
                  <a:pt x="2279276" y="658772"/>
                </a:lnTo>
                <a:lnTo>
                  <a:pt x="2235962" y="667512"/>
                </a:lnTo>
                <a:lnTo>
                  <a:pt x="1130173" y="667512"/>
                </a:lnTo>
                <a:lnTo>
                  <a:pt x="608584" y="667512"/>
                </a:lnTo>
                <a:lnTo>
                  <a:pt x="372110" y="667512"/>
                </a:lnTo>
                <a:lnTo>
                  <a:pt x="328795" y="658772"/>
                </a:lnTo>
                <a:lnTo>
                  <a:pt x="293433" y="634936"/>
                </a:lnTo>
                <a:lnTo>
                  <a:pt x="269597" y="599574"/>
                </a:lnTo>
                <a:lnTo>
                  <a:pt x="260858" y="556260"/>
                </a:lnTo>
                <a:lnTo>
                  <a:pt x="260858" y="278130"/>
                </a:lnTo>
                <a:lnTo>
                  <a:pt x="0" y="194690"/>
                </a:lnTo>
                <a:lnTo>
                  <a:pt x="260858" y="111251"/>
                </a:lnTo>
                <a:lnTo>
                  <a:pt x="269597" y="67937"/>
                </a:lnTo>
                <a:lnTo>
                  <a:pt x="293433" y="32575"/>
                </a:lnTo>
                <a:lnTo>
                  <a:pt x="328795" y="8739"/>
                </a:lnTo>
                <a:lnTo>
                  <a:pt x="372110" y="0"/>
                </a:lnTo>
                <a:lnTo>
                  <a:pt x="608584" y="0"/>
                </a:lnTo>
                <a:lnTo>
                  <a:pt x="1130173" y="0"/>
                </a:lnTo>
                <a:lnTo>
                  <a:pt x="2235962" y="0"/>
                </a:lnTo>
                <a:close/>
              </a:path>
            </a:pathLst>
          </a:custGeom>
          <a:noFill/>
          <a:ln w="259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 name="Google Shape;353;p12"/>
          <p:cNvSpPr txBox="1"/>
          <p:nvPr/>
        </p:nvSpPr>
        <p:spPr>
          <a:xfrm>
            <a:off x="3797300" y="3690061"/>
            <a:ext cx="1393200" cy="574800"/>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alibri"/>
                <a:ea typeface="Calibri"/>
                <a:cs typeface="Calibri"/>
                <a:sym typeface="Calibri"/>
              </a:rPr>
              <a:t>Wufeng Lin</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5"/>
              </a:spcBef>
              <a:spcAft>
                <a:spcPts val="0"/>
              </a:spcAft>
              <a:buClr>
                <a:srgbClr val="000000"/>
              </a:buClr>
              <a:buSzPts val="1800"/>
              <a:buFont typeface="Arial"/>
              <a:buNone/>
            </a:pPr>
            <a:r>
              <a:rPr lang="en-US" sz="1800" b="1" i="0" u="none" strike="noStrike" cap="none">
                <a:solidFill>
                  <a:srgbClr val="FFFFFF"/>
                </a:solidFill>
                <a:latin typeface="Calibri"/>
                <a:ea typeface="Calibri"/>
                <a:cs typeface="Calibri"/>
                <a:sym typeface="Calibri"/>
              </a:rPr>
              <a:t>Family Garden</a:t>
            </a:r>
            <a:endParaRPr sz="1800" b="0" i="0" u="none" strike="noStrike" cap="none">
              <a:solidFill>
                <a:schemeClr val="dk1"/>
              </a:solidFill>
              <a:latin typeface="Calibri"/>
              <a:ea typeface="Calibri"/>
              <a:cs typeface="Calibri"/>
              <a:sym typeface="Calibri"/>
            </a:endParaRPr>
          </a:p>
        </p:txBody>
      </p:sp>
      <p:pic>
        <p:nvPicPr>
          <p:cNvPr id="354" name="Google Shape;354;p12"/>
          <p:cNvPicPr preferRelativeResize="0"/>
          <p:nvPr/>
        </p:nvPicPr>
        <p:blipFill>
          <a:blip r:embed="rId4">
            <a:alphaModFix/>
          </a:blip>
          <a:stretch>
            <a:fillRect/>
          </a:stretch>
        </p:blipFill>
        <p:spPr>
          <a:xfrm>
            <a:off x="92275" y="3354500"/>
            <a:ext cx="2870149" cy="2303575"/>
          </a:xfrm>
          <a:prstGeom prst="rect">
            <a:avLst/>
          </a:prstGeom>
          <a:noFill/>
          <a:ln>
            <a:noFill/>
          </a:ln>
        </p:spPr>
      </p:pic>
      <p:sp>
        <p:nvSpPr>
          <p:cNvPr id="355" name="Google Shape;355;p12"/>
          <p:cNvSpPr/>
          <p:nvPr/>
        </p:nvSpPr>
        <p:spPr>
          <a:xfrm flipH="1">
            <a:off x="3399475" y="4768037"/>
            <a:ext cx="2347595" cy="668020"/>
          </a:xfrm>
          <a:custGeom>
            <a:avLst/>
            <a:gdLst/>
            <a:ahLst/>
            <a:cxnLst/>
            <a:rect l="l" t="t" r="r" b="b"/>
            <a:pathLst>
              <a:path w="2347595" h="668020" extrusionOk="0">
                <a:moveTo>
                  <a:pt x="2235962" y="0"/>
                </a:moveTo>
                <a:lnTo>
                  <a:pt x="2279276" y="8739"/>
                </a:lnTo>
                <a:lnTo>
                  <a:pt x="2314638" y="32575"/>
                </a:lnTo>
                <a:lnTo>
                  <a:pt x="2338474" y="67937"/>
                </a:lnTo>
                <a:lnTo>
                  <a:pt x="2347214" y="111251"/>
                </a:lnTo>
                <a:lnTo>
                  <a:pt x="2347214" y="278130"/>
                </a:lnTo>
                <a:lnTo>
                  <a:pt x="2347214" y="556260"/>
                </a:lnTo>
                <a:lnTo>
                  <a:pt x="2338474" y="599574"/>
                </a:lnTo>
                <a:lnTo>
                  <a:pt x="2314638" y="634936"/>
                </a:lnTo>
                <a:lnTo>
                  <a:pt x="2279276" y="658772"/>
                </a:lnTo>
                <a:lnTo>
                  <a:pt x="2235962" y="667512"/>
                </a:lnTo>
                <a:lnTo>
                  <a:pt x="1130173" y="667512"/>
                </a:lnTo>
                <a:lnTo>
                  <a:pt x="608584" y="667512"/>
                </a:lnTo>
                <a:lnTo>
                  <a:pt x="372110" y="667512"/>
                </a:lnTo>
                <a:lnTo>
                  <a:pt x="328795" y="658772"/>
                </a:lnTo>
                <a:lnTo>
                  <a:pt x="293433" y="634936"/>
                </a:lnTo>
                <a:lnTo>
                  <a:pt x="269597" y="599574"/>
                </a:lnTo>
                <a:lnTo>
                  <a:pt x="260858" y="556260"/>
                </a:lnTo>
                <a:lnTo>
                  <a:pt x="260858" y="278130"/>
                </a:lnTo>
                <a:lnTo>
                  <a:pt x="0" y="194690"/>
                </a:lnTo>
                <a:lnTo>
                  <a:pt x="260858" y="111251"/>
                </a:lnTo>
                <a:lnTo>
                  <a:pt x="269597" y="67937"/>
                </a:lnTo>
                <a:lnTo>
                  <a:pt x="293433" y="32575"/>
                </a:lnTo>
                <a:lnTo>
                  <a:pt x="328795" y="8739"/>
                </a:lnTo>
                <a:lnTo>
                  <a:pt x="372110" y="0"/>
                </a:lnTo>
                <a:lnTo>
                  <a:pt x="608584" y="0"/>
                </a:lnTo>
                <a:lnTo>
                  <a:pt x="1130173" y="0"/>
                </a:lnTo>
                <a:lnTo>
                  <a:pt x="2235962" y="0"/>
                </a:lnTo>
                <a:close/>
              </a:path>
            </a:pathLst>
          </a:custGeom>
          <a:noFill/>
          <a:ln w="259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56" name="Google Shape;356;p12"/>
          <p:cNvPicPr preferRelativeResize="0"/>
          <p:nvPr/>
        </p:nvPicPr>
        <p:blipFill>
          <a:blip r:embed="rId5">
            <a:alphaModFix/>
          </a:blip>
          <a:stretch>
            <a:fillRect/>
          </a:stretch>
        </p:blipFill>
        <p:spPr>
          <a:xfrm>
            <a:off x="5896150" y="3658350"/>
            <a:ext cx="3145485" cy="19997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360"/>
        <p:cNvGrpSpPr/>
        <p:nvPr/>
      </p:nvGrpSpPr>
      <p:grpSpPr>
        <a:xfrm>
          <a:off x="0" y="0"/>
          <a:ext cx="0" cy="0"/>
          <a:chOff x="0" y="0"/>
          <a:chExt cx="0" cy="0"/>
        </a:xfrm>
      </p:grpSpPr>
      <p:sp>
        <p:nvSpPr>
          <p:cNvPr id="361" name="Google Shape;361;p13"/>
          <p:cNvSpPr txBox="1">
            <a:spLocks noGrp="1"/>
          </p:cNvSpPr>
          <p:nvPr>
            <p:ph type="title"/>
          </p:nvPr>
        </p:nvSpPr>
        <p:spPr>
          <a:xfrm>
            <a:off x="1772538" y="180289"/>
            <a:ext cx="6101881" cy="6279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0"/>
              </a:spcBef>
              <a:spcAft>
                <a:spcPts val="0"/>
              </a:spcAft>
              <a:buClr>
                <a:srgbClr val="FFFF00"/>
              </a:buClr>
              <a:buSzPts val="4000"/>
              <a:buFont typeface="Calibri"/>
              <a:buNone/>
            </a:pPr>
            <a:r>
              <a:rPr lang="en-US" sz="4000" b="1" dirty="0">
                <a:solidFill>
                  <a:srgbClr val="FFC000"/>
                </a:solidFill>
                <a:latin typeface="Calibri"/>
                <a:ea typeface="Calibri"/>
                <a:cs typeface="Calibri"/>
                <a:sym typeface="Calibri"/>
              </a:rPr>
              <a:t>Discover</a:t>
            </a:r>
            <a:r>
              <a:rPr lang="en-US" sz="4000" b="1" dirty="0">
                <a:solidFill>
                  <a:schemeClr val="accent2"/>
                </a:solidFill>
                <a:latin typeface="Calibri"/>
                <a:ea typeface="Calibri"/>
                <a:cs typeface="Calibri"/>
                <a:sym typeface="Calibri"/>
              </a:rPr>
              <a:t> </a:t>
            </a:r>
            <a:r>
              <a:rPr lang="en-US" sz="4000" b="1" dirty="0">
                <a:solidFill>
                  <a:srgbClr val="FFC000"/>
                </a:solidFill>
                <a:latin typeface="Calibri"/>
                <a:ea typeface="Calibri"/>
                <a:cs typeface="Calibri"/>
                <a:sym typeface="Calibri"/>
              </a:rPr>
              <a:t>Taiwan- Taipei 101</a:t>
            </a:r>
            <a:endParaRPr sz="4000" dirty="0">
              <a:solidFill>
                <a:srgbClr val="FFC000"/>
              </a:solidFill>
              <a:latin typeface="Calibri"/>
              <a:ea typeface="Calibri"/>
              <a:cs typeface="Calibri"/>
              <a:sym typeface="Calibri"/>
            </a:endParaRPr>
          </a:p>
        </p:txBody>
      </p:sp>
      <p:sp>
        <p:nvSpPr>
          <p:cNvPr id="362" name="Google Shape;362;p13"/>
          <p:cNvSpPr txBox="1"/>
          <p:nvPr/>
        </p:nvSpPr>
        <p:spPr>
          <a:xfrm>
            <a:off x="517651" y="4246270"/>
            <a:ext cx="3682365" cy="938530"/>
          </a:xfrm>
          <a:prstGeom prst="rect">
            <a:avLst/>
          </a:prstGeom>
          <a:noFill/>
          <a:ln>
            <a:noFill/>
          </a:ln>
        </p:spPr>
        <p:txBody>
          <a:bodyPr spcFirstLastPara="1" wrap="square" lIns="0" tIns="14600" rIns="0" bIns="0" anchor="t" anchorCtr="0">
            <a:spAutoFit/>
          </a:bodyPr>
          <a:lstStyle/>
          <a:p>
            <a:pPr marL="182880" marR="5080" lvl="0" indent="-170815" algn="l" rtl="0">
              <a:lnSpc>
                <a:spcPct val="99600"/>
              </a:lnSpc>
              <a:spcBef>
                <a:spcPts val="0"/>
              </a:spcBef>
              <a:spcAft>
                <a:spcPts val="0"/>
              </a:spcAft>
              <a:buClr>
                <a:srgbClr val="000000"/>
              </a:buClr>
              <a:buSzPts val="2000"/>
              <a:buFont typeface="Arial"/>
              <a:buNone/>
            </a:pPr>
            <a:r>
              <a:rPr lang="en-US" sz="2000" b="1" i="0" u="none" strike="noStrike" cap="none">
                <a:solidFill>
                  <a:srgbClr val="FFFFFF"/>
                </a:solidFill>
                <a:latin typeface="Microsoft JhengHei"/>
                <a:ea typeface="Microsoft JhengHei"/>
                <a:cs typeface="Microsoft JhengHei"/>
                <a:sym typeface="Microsoft JhengHei"/>
              </a:rPr>
              <a:t>· </a:t>
            </a:r>
            <a:r>
              <a:rPr lang="en-US" sz="2000" b="1" i="0" u="none" strike="noStrike" cap="none">
                <a:solidFill>
                  <a:srgbClr val="FFFFFF"/>
                </a:solidFill>
                <a:latin typeface="Calibri"/>
                <a:ea typeface="Calibri"/>
                <a:cs typeface="Calibri"/>
                <a:sym typeface="Calibri"/>
              </a:rPr>
              <a:t>The first building in the world to  break the half-kilometer mark in  height.</a:t>
            </a:r>
            <a:endParaRPr sz="2000" b="0" i="0" u="none" strike="noStrike" cap="none">
              <a:solidFill>
                <a:schemeClr val="dk1"/>
              </a:solidFill>
              <a:latin typeface="Calibri"/>
              <a:ea typeface="Calibri"/>
              <a:cs typeface="Calibri"/>
              <a:sym typeface="Calibri"/>
            </a:endParaRPr>
          </a:p>
        </p:txBody>
      </p:sp>
      <p:sp>
        <p:nvSpPr>
          <p:cNvPr id="363" name="Google Shape;363;p13"/>
          <p:cNvSpPr txBox="1"/>
          <p:nvPr/>
        </p:nvSpPr>
        <p:spPr>
          <a:xfrm>
            <a:off x="4939410" y="1440002"/>
            <a:ext cx="3596640" cy="755015"/>
          </a:xfrm>
          <a:prstGeom prst="rect">
            <a:avLst/>
          </a:prstGeom>
          <a:noFill/>
          <a:ln>
            <a:noFill/>
          </a:ln>
        </p:spPr>
        <p:txBody>
          <a:bodyPr spcFirstLastPara="1" wrap="square" lIns="0" tIns="12700" rIns="0" bIns="0" anchor="t" anchorCtr="0">
            <a:spAutoFit/>
          </a:bodyPr>
          <a:lstStyle/>
          <a:p>
            <a:pPr marL="12700" marR="0" lvl="0" indent="0" algn="l" rtl="0">
              <a:lnSpc>
                <a:spcPct val="119583"/>
              </a:lnSpc>
              <a:spcBef>
                <a:spcPts val="0"/>
              </a:spcBef>
              <a:spcAft>
                <a:spcPts val="0"/>
              </a:spcAft>
              <a:buClr>
                <a:srgbClr val="000000"/>
              </a:buClr>
              <a:buSzPts val="2400"/>
              <a:buFont typeface="Arial"/>
              <a:buNone/>
            </a:pPr>
            <a:r>
              <a:rPr lang="en-US" sz="2400" b="1" i="0" u="none" strike="noStrike" cap="none">
                <a:solidFill>
                  <a:srgbClr val="FFFFFF"/>
                </a:solidFill>
                <a:latin typeface="Microsoft JhengHei"/>
                <a:ea typeface="Microsoft JhengHei"/>
                <a:cs typeface="Microsoft JhengHei"/>
                <a:sym typeface="Microsoft JhengHei"/>
              </a:rPr>
              <a:t>· </a:t>
            </a:r>
            <a:r>
              <a:rPr lang="en-US" sz="2400" b="1" i="0" u="none" strike="noStrike" cap="none">
                <a:solidFill>
                  <a:srgbClr val="FFFFFF"/>
                </a:solidFill>
                <a:latin typeface="Calibri"/>
                <a:ea typeface="Calibri"/>
                <a:cs typeface="Calibri"/>
                <a:sym typeface="Calibri"/>
              </a:rPr>
              <a:t>The world‘s tallest building</a:t>
            </a:r>
            <a:endParaRPr sz="2400" b="0" i="0" u="none" strike="noStrike" cap="none">
              <a:solidFill>
                <a:schemeClr val="dk1"/>
              </a:solidFill>
              <a:latin typeface="Calibri"/>
              <a:ea typeface="Calibri"/>
              <a:cs typeface="Calibri"/>
              <a:sym typeface="Calibri"/>
            </a:endParaRPr>
          </a:p>
          <a:p>
            <a:pPr marL="216534" marR="0" lvl="0" indent="0" algn="l" rtl="0">
              <a:lnSpc>
                <a:spcPct val="119583"/>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from 2004 to 2010.</a:t>
            </a:r>
            <a:endParaRPr sz="2400" b="0" i="0" u="none" strike="noStrike" cap="none">
              <a:solidFill>
                <a:schemeClr val="dk1"/>
              </a:solidFill>
              <a:latin typeface="Calibri"/>
              <a:ea typeface="Calibri"/>
              <a:cs typeface="Calibri"/>
              <a:sym typeface="Calibri"/>
            </a:endParaRPr>
          </a:p>
        </p:txBody>
      </p:sp>
      <p:pic>
        <p:nvPicPr>
          <p:cNvPr id="364" name="Google Shape;364;p13"/>
          <p:cNvPicPr preferRelativeResize="0"/>
          <p:nvPr/>
        </p:nvPicPr>
        <p:blipFill>
          <a:blip r:embed="rId3">
            <a:alphaModFix/>
          </a:blip>
          <a:stretch>
            <a:fillRect/>
          </a:stretch>
        </p:blipFill>
        <p:spPr>
          <a:xfrm>
            <a:off x="143225" y="957925"/>
            <a:ext cx="4431226" cy="2907975"/>
          </a:xfrm>
          <a:prstGeom prst="rect">
            <a:avLst/>
          </a:prstGeom>
          <a:noFill/>
          <a:ln>
            <a:noFill/>
          </a:ln>
        </p:spPr>
      </p:pic>
      <p:pic>
        <p:nvPicPr>
          <p:cNvPr id="365" name="Google Shape;365;p13"/>
          <p:cNvPicPr preferRelativeResize="0"/>
          <p:nvPr/>
        </p:nvPicPr>
        <p:blipFill>
          <a:blip r:embed="rId4">
            <a:alphaModFix/>
          </a:blip>
          <a:stretch>
            <a:fillRect/>
          </a:stretch>
        </p:blipFill>
        <p:spPr>
          <a:xfrm>
            <a:off x="4719650" y="2288900"/>
            <a:ext cx="4264751" cy="3343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369"/>
        <p:cNvGrpSpPr/>
        <p:nvPr/>
      </p:nvGrpSpPr>
      <p:grpSpPr>
        <a:xfrm>
          <a:off x="0" y="0"/>
          <a:ext cx="0" cy="0"/>
          <a:chOff x="0" y="0"/>
          <a:chExt cx="0" cy="0"/>
        </a:xfrm>
      </p:grpSpPr>
      <p:sp>
        <p:nvSpPr>
          <p:cNvPr id="370" name="Google Shape;370;p14"/>
          <p:cNvSpPr txBox="1">
            <a:spLocks noGrp="1"/>
          </p:cNvSpPr>
          <p:nvPr>
            <p:ph type="title"/>
          </p:nvPr>
        </p:nvSpPr>
        <p:spPr>
          <a:xfrm>
            <a:off x="420724" y="129616"/>
            <a:ext cx="8292525" cy="567000"/>
          </a:xfrm>
          <a:prstGeom prst="rect">
            <a:avLst/>
          </a:prstGeom>
          <a:noFill/>
          <a:ln>
            <a:noFill/>
          </a:ln>
        </p:spPr>
        <p:txBody>
          <a:bodyPr spcFirstLastPara="1" wrap="square" lIns="0" tIns="12700" rIns="0" bIns="0" anchor="ctr" anchorCtr="0">
            <a:spAutoFit/>
          </a:bodyPr>
          <a:lstStyle/>
          <a:p>
            <a:pPr marL="12700" lvl="0" indent="0" algn="l" rtl="0">
              <a:lnSpc>
                <a:spcPct val="100000"/>
              </a:lnSpc>
              <a:spcBef>
                <a:spcPts val="0"/>
              </a:spcBef>
              <a:spcAft>
                <a:spcPts val="0"/>
              </a:spcAft>
              <a:buClr>
                <a:srgbClr val="FFFF00"/>
              </a:buClr>
              <a:buSzPts val="3600"/>
              <a:buFont typeface="Calibri"/>
              <a:buNone/>
            </a:pPr>
            <a:r>
              <a:rPr lang="en-US" sz="3600" b="1" dirty="0">
                <a:solidFill>
                  <a:srgbClr val="FFC000"/>
                </a:solidFill>
                <a:latin typeface="Calibri"/>
                <a:ea typeface="Calibri"/>
                <a:cs typeface="Calibri"/>
                <a:sym typeface="Calibri"/>
              </a:rPr>
              <a:t>Discover Taiwan- National Palace Museum</a:t>
            </a:r>
            <a:endParaRPr sz="3600" dirty="0">
              <a:solidFill>
                <a:srgbClr val="FFC000"/>
              </a:solidFill>
              <a:latin typeface="Calibri"/>
              <a:ea typeface="Calibri"/>
              <a:cs typeface="Calibri"/>
              <a:sym typeface="Calibri"/>
            </a:endParaRPr>
          </a:p>
        </p:txBody>
      </p:sp>
      <p:sp>
        <p:nvSpPr>
          <p:cNvPr id="371" name="Google Shape;371;p14"/>
          <p:cNvSpPr txBox="1"/>
          <p:nvPr/>
        </p:nvSpPr>
        <p:spPr>
          <a:xfrm>
            <a:off x="265582" y="4152138"/>
            <a:ext cx="8096884" cy="845819"/>
          </a:xfrm>
          <a:prstGeom prst="rect">
            <a:avLst/>
          </a:prstGeom>
          <a:noFill/>
          <a:ln>
            <a:noFill/>
          </a:ln>
        </p:spPr>
        <p:txBody>
          <a:bodyPr spcFirstLastPara="1" wrap="square" lIns="0" tIns="12700" rIns="0" bIns="0" anchor="t" anchorCtr="0">
            <a:spAutoFit/>
          </a:bodyPr>
          <a:lstStyle/>
          <a:p>
            <a:pPr marL="135890" marR="0" lvl="0" indent="-123825" algn="l" rtl="0">
              <a:lnSpc>
                <a:spcPct val="100000"/>
              </a:lnSpc>
              <a:spcBef>
                <a:spcPts val="0"/>
              </a:spcBef>
              <a:spcAft>
                <a:spcPts val="0"/>
              </a:spcAft>
              <a:buClr>
                <a:srgbClr val="FFFFFF"/>
              </a:buClr>
              <a:buSzPts val="1800"/>
              <a:buFont typeface="Microsoft JhengHei"/>
              <a:buChar char="·"/>
            </a:pPr>
            <a:r>
              <a:rPr lang="en-US" sz="1800" b="0" i="0" u="none" strike="noStrike" cap="none">
                <a:solidFill>
                  <a:srgbClr val="FFFFFF"/>
                </a:solidFill>
                <a:latin typeface="Calibri"/>
                <a:ea typeface="Calibri"/>
                <a:cs typeface="Calibri"/>
                <a:sym typeface="Calibri"/>
              </a:rPr>
              <a:t>The Palace Museum was founded on October 10th 1925.</a:t>
            </a:r>
            <a:endParaRPr sz="1800" b="0" i="0" u="none" strike="noStrike" cap="none">
              <a:solidFill>
                <a:schemeClr val="dk1"/>
              </a:solidFill>
              <a:latin typeface="Calibri"/>
              <a:ea typeface="Calibri"/>
              <a:cs typeface="Calibri"/>
              <a:sym typeface="Calibri"/>
            </a:endParaRPr>
          </a:p>
          <a:p>
            <a:pPr marL="123825" marR="0" lvl="0" indent="-114300" algn="l" rtl="0">
              <a:lnSpc>
                <a:spcPct val="119444"/>
              </a:lnSpc>
              <a:spcBef>
                <a:spcPts val="0"/>
              </a:spcBef>
              <a:spcAft>
                <a:spcPts val="0"/>
              </a:spcAft>
              <a:buClr>
                <a:srgbClr val="FFFFFF"/>
              </a:buClr>
              <a:buSzPts val="1800"/>
              <a:buFont typeface="Microsoft JhengHei"/>
              <a:buChar char="·"/>
            </a:pPr>
            <a:r>
              <a:rPr lang="en-US" sz="1800" b="0" i="0" u="none" strike="noStrike" cap="none">
                <a:solidFill>
                  <a:srgbClr val="FFFFFF"/>
                </a:solidFill>
                <a:latin typeface="Calibri"/>
                <a:ea typeface="Calibri"/>
                <a:cs typeface="Calibri"/>
                <a:sym typeface="Calibri"/>
              </a:rPr>
              <a:t>The National Palace Museum, located in Taipei and Chiayi, has a permanent collection</a:t>
            </a:r>
            <a:endParaRPr sz="1800" b="0" i="0" u="none" strike="noStrike" cap="none">
              <a:solidFill>
                <a:schemeClr val="dk1"/>
              </a:solidFill>
              <a:latin typeface="Calibri"/>
              <a:ea typeface="Calibri"/>
              <a:cs typeface="Calibri"/>
              <a:sym typeface="Calibri"/>
            </a:endParaRPr>
          </a:p>
          <a:p>
            <a:pPr marL="117475" marR="0" lvl="0" indent="0" algn="l" rtl="0">
              <a:lnSpc>
                <a:spcPct val="119444"/>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of nearly 700,000 pieces of ancient Chinese imperial artifacts and artworks.</a:t>
            </a:r>
            <a:endParaRPr sz="1800" b="0" i="0" u="none" strike="noStrike" cap="none">
              <a:solidFill>
                <a:schemeClr val="dk1"/>
              </a:solidFill>
              <a:latin typeface="Calibri"/>
              <a:ea typeface="Calibri"/>
              <a:cs typeface="Calibri"/>
              <a:sym typeface="Calibri"/>
            </a:endParaRPr>
          </a:p>
        </p:txBody>
      </p:sp>
      <p:pic>
        <p:nvPicPr>
          <p:cNvPr id="372" name="Google Shape;372;p14"/>
          <p:cNvPicPr preferRelativeResize="0"/>
          <p:nvPr/>
        </p:nvPicPr>
        <p:blipFill rotWithShape="1">
          <a:blip r:embed="rId3">
            <a:alphaModFix/>
          </a:blip>
          <a:srcRect/>
          <a:stretch/>
        </p:blipFill>
        <p:spPr>
          <a:xfrm>
            <a:off x="4760976" y="1001267"/>
            <a:ext cx="4046220" cy="2691383"/>
          </a:xfrm>
          <a:prstGeom prst="rect">
            <a:avLst/>
          </a:prstGeom>
          <a:noFill/>
          <a:ln>
            <a:noFill/>
          </a:ln>
        </p:spPr>
      </p:pic>
      <p:pic>
        <p:nvPicPr>
          <p:cNvPr id="373" name="Google Shape;373;p14"/>
          <p:cNvPicPr preferRelativeResize="0"/>
          <p:nvPr/>
        </p:nvPicPr>
        <p:blipFill rotWithShape="1">
          <a:blip r:embed="rId4">
            <a:alphaModFix/>
          </a:blip>
          <a:srcRect/>
          <a:stretch/>
        </p:blipFill>
        <p:spPr>
          <a:xfrm>
            <a:off x="123444" y="1001267"/>
            <a:ext cx="4524756" cy="26913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Shape 377"/>
        <p:cNvGrpSpPr/>
        <p:nvPr/>
      </p:nvGrpSpPr>
      <p:grpSpPr>
        <a:xfrm>
          <a:off x="0" y="0"/>
          <a:ext cx="0" cy="0"/>
          <a:chOff x="0" y="0"/>
          <a:chExt cx="0" cy="0"/>
        </a:xfrm>
      </p:grpSpPr>
      <p:pic>
        <p:nvPicPr>
          <p:cNvPr id="3" name="圖片 2">
            <a:extLst>
              <a:ext uri="{FF2B5EF4-FFF2-40B4-BE49-F238E27FC236}">
                <a16:creationId xmlns:a16="http://schemas.microsoft.com/office/drawing/2014/main" id="{C778C1E2-CD2E-4AAF-9A48-03031EC18E27}"/>
              </a:ext>
            </a:extLst>
          </p:cNvPr>
          <p:cNvPicPr>
            <a:picLocks noChangeAspect="1"/>
          </p:cNvPicPr>
          <p:nvPr/>
        </p:nvPicPr>
        <p:blipFill>
          <a:blip r:embed="rId3"/>
          <a:stretch>
            <a:fillRect/>
          </a:stretch>
        </p:blipFill>
        <p:spPr>
          <a:xfrm>
            <a:off x="0" y="619124"/>
            <a:ext cx="9144000" cy="5095875"/>
          </a:xfrm>
          <a:prstGeom prst="rect">
            <a:avLst/>
          </a:prstGeom>
        </p:spPr>
      </p:pic>
      <p:sp>
        <p:nvSpPr>
          <p:cNvPr id="379" name="Google Shape;379;p15"/>
          <p:cNvSpPr txBox="1"/>
          <p:nvPr/>
        </p:nvSpPr>
        <p:spPr>
          <a:xfrm>
            <a:off x="8454643" y="5354218"/>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888888"/>
                </a:solidFill>
                <a:latin typeface="Calibri"/>
                <a:ea typeface="Calibri"/>
                <a:cs typeface="Calibri"/>
                <a:sym typeface="Calibri"/>
              </a:rPr>
              <a:t>19</a:t>
            </a:r>
            <a:endParaRPr sz="1000" b="0" i="0" u="none" strike="noStrike" cap="none">
              <a:solidFill>
                <a:schemeClr val="dk1"/>
              </a:solidFill>
              <a:latin typeface="Calibri"/>
              <a:ea typeface="Calibri"/>
              <a:cs typeface="Calibri"/>
              <a:sym typeface="Calibri"/>
            </a:endParaRPr>
          </a:p>
        </p:txBody>
      </p:sp>
      <p:sp>
        <p:nvSpPr>
          <p:cNvPr id="380" name="Google Shape;380;p15"/>
          <p:cNvSpPr txBox="1">
            <a:spLocks noGrp="1"/>
          </p:cNvSpPr>
          <p:nvPr>
            <p:ph type="title"/>
          </p:nvPr>
        </p:nvSpPr>
        <p:spPr>
          <a:xfrm>
            <a:off x="1051966" y="57988"/>
            <a:ext cx="7192748" cy="6279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0"/>
              </a:spcBef>
              <a:spcAft>
                <a:spcPts val="0"/>
              </a:spcAft>
              <a:buClr>
                <a:srgbClr val="FFFF00"/>
              </a:buClr>
              <a:buSzPts val="4000"/>
              <a:buFont typeface="Calibri"/>
              <a:buNone/>
            </a:pPr>
            <a:r>
              <a:rPr lang="en-US" sz="4000" b="1" dirty="0">
                <a:solidFill>
                  <a:srgbClr val="FFC000"/>
                </a:solidFill>
                <a:latin typeface="Calibri"/>
                <a:ea typeface="Calibri"/>
                <a:cs typeface="Calibri"/>
                <a:sym typeface="Calibri"/>
              </a:rPr>
              <a:t>Discover Taiwan - Sun Moon Lake</a:t>
            </a:r>
            <a:endParaRPr sz="4000" dirty="0">
              <a:solidFill>
                <a:srgbClr val="FFC000"/>
              </a:solidFill>
              <a:latin typeface="Calibri"/>
              <a:ea typeface="Calibri"/>
              <a:cs typeface="Calibri"/>
              <a:sym typeface="Calibri"/>
            </a:endParaRPr>
          </a:p>
        </p:txBody>
      </p:sp>
      <p:sp>
        <p:nvSpPr>
          <p:cNvPr id="381" name="Google Shape;381;p15"/>
          <p:cNvSpPr txBox="1"/>
          <p:nvPr/>
        </p:nvSpPr>
        <p:spPr>
          <a:xfrm>
            <a:off x="145254" y="4502683"/>
            <a:ext cx="7495411" cy="940435"/>
          </a:xfrm>
          <a:prstGeom prst="rect">
            <a:avLst/>
          </a:prstGeom>
          <a:noFill/>
          <a:ln>
            <a:noFill/>
          </a:ln>
        </p:spPr>
        <p:txBody>
          <a:bodyPr spcFirstLastPara="1" wrap="square" lIns="0" tIns="12700" rIns="0" bIns="0" anchor="t" anchorCtr="0">
            <a:spAutoFit/>
          </a:bodyPr>
          <a:lstStyle/>
          <a:p>
            <a:pPr marL="299085" marR="0" lvl="0" indent="-287019" algn="l" rtl="0">
              <a:lnSpc>
                <a:spcPct val="100000"/>
              </a:lnSpc>
              <a:spcBef>
                <a:spcPts val="0"/>
              </a:spcBef>
              <a:spcAft>
                <a:spcPts val="0"/>
              </a:spcAft>
              <a:buClr>
                <a:srgbClr val="FFFFFF"/>
              </a:buClr>
              <a:buSzPts val="2000"/>
              <a:buFont typeface="Arial"/>
              <a:buChar char="•"/>
            </a:pPr>
            <a:r>
              <a:rPr lang="en-US" sz="2000" b="1" i="0" u="none" strike="noStrike" cap="none" dirty="0">
                <a:solidFill>
                  <a:srgbClr val="FFFFFF"/>
                </a:solidFill>
                <a:latin typeface="Calibri"/>
                <a:ea typeface="Calibri"/>
                <a:cs typeface="Calibri"/>
                <a:sym typeface="Calibri"/>
              </a:rPr>
              <a:t>The largest lake in Taiwan</a:t>
            </a:r>
            <a:endParaRPr sz="2000" b="0" i="0" u="none" strike="noStrike" cap="none" dirty="0">
              <a:solidFill>
                <a:schemeClr val="dk1"/>
              </a:solidFill>
              <a:latin typeface="Calibri"/>
              <a:ea typeface="Calibri"/>
              <a:cs typeface="Calibri"/>
              <a:sym typeface="Calibri"/>
            </a:endParaRPr>
          </a:p>
          <a:p>
            <a:pPr marL="299085" marR="0" lvl="0" indent="-287019" algn="l" rtl="0">
              <a:lnSpc>
                <a:spcPct val="100000"/>
              </a:lnSpc>
              <a:spcBef>
                <a:spcPts val="0"/>
              </a:spcBef>
              <a:spcAft>
                <a:spcPts val="0"/>
              </a:spcAft>
              <a:buClr>
                <a:srgbClr val="FFFFFF"/>
              </a:buClr>
              <a:buSzPts val="2000"/>
              <a:buFont typeface="Arial"/>
              <a:buChar char="•"/>
            </a:pPr>
            <a:r>
              <a:rPr lang="en-US" sz="2000" b="1" i="0" u="none" strike="noStrike" cap="none" dirty="0">
                <a:solidFill>
                  <a:srgbClr val="FFFFFF"/>
                </a:solidFill>
                <a:latin typeface="Calibri"/>
                <a:ea typeface="Calibri"/>
                <a:cs typeface="Calibri"/>
                <a:sym typeface="Calibri"/>
              </a:rPr>
              <a:t>Comprised of the diamond-shaped Sun Lake and curved Moon Lake</a:t>
            </a:r>
            <a:endParaRPr sz="2000" b="0" i="0" u="none" strike="noStrike" cap="none" dirty="0">
              <a:solidFill>
                <a:schemeClr val="dk1"/>
              </a:solidFill>
              <a:latin typeface="Calibri"/>
              <a:ea typeface="Calibri"/>
              <a:cs typeface="Calibri"/>
              <a:sym typeface="Calibri"/>
            </a:endParaRPr>
          </a:p>
          <a:p>
            <a:pPr marL="299085" marR="0" lvl="0" indent="-287019" algn="l" rtl="0">
              <a:lnSpc>
                <a:spcPct val="100000"/>
              </a:lnSpc>
              <a:spcBef>
                <a:spcPts val="0"/>
              </a:spcBef>
              <a:spcAft>
                <a:spcPts val="0"/>
              </a:spcAft>
              <a:buClr>
                <a:srgbClr val="FFFFFF"/>
              </a:buClr>
              <a:buSzPts val="2000"/>
              <a:buFont typeface="Arial"/>
              <a:buChar char="•"/>
            </a:pPr>
            <a:r>
              <a:rPr lang="en-US" sz="2000" b="1" i="0" u="none" strike="noStrike" cap="none" dirty="0">
                <a:solidFill>
                  <a:srgbClr val="FFFFFF"/>
                </a:solidFill>
                <a:latin typeface="Calibri"/>
                <a:ea typeface="Calibri"/>
                <a:cs typeface="Calibri"/>
                <a:sym typeface="Calibri"/>
              </a:rPr>
              <a:t>Taiwan Aboriginal Culture Center</a:t>
            </a: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385"/>
        <p:cNvGrpSpPr/>
        <p:nvPr/>
      </p:nvGrpSpPr>
      <p:grpSpPr>
        <a:xfrm>
          <a:off x="0" y="0"/>
          <a:ext cx="0" cy="0"/>
          <a:chOff x="0" y="0"/>
          <a:chExt cx="0" cy="0"/>
        </a:xfrm>
      </p:grpSpPr>
      <p:sp>
        <p:nvSpPr>
          <p:cNvPr id="386" name="Google Shape;386;p16"/>
          <p:cNvSpPr txBox="1"/>
          <p:nvPr/>
        </p:nvSpPr>
        <p:spPr>
          <a:xfrm>
            <a:off x="8467343" y="5398541"/>
            <a:ext cx="128270" cy="127000"/>
          </a:xfrm>
          <a:prstGeom prst="rect">
            <a:avLst/>
          </a:prstGeom>
          <a:noFill/>
          <a:ln>
            <a:noFill/>
          </a:ln>
        </p:spPr>
        <p:txBody>
          <a:bodyPr spcFirstLastPara="1" wrap="square" lIns="0" tIns="0" rIns="0" bIns="0" anchor="t" anchorCtr="0">
            <a:spAutoFit/>
          </a:bodyPr>
          <a:lstStyle/>
          <a:p>
            <a:pPr marL="0" marR="0" lvl="0" indent="0" algn="l" rtl="0">
              <a:lnSpc>
                <a:spcPct val="94400"/>
              </a:lnSpc>
              <a:spcBef>
                <a:spcPts val="0"/>
              </a:spcBef>
              <a:spcAft>
                <a:spcPts val="0"/>
              </a:spcAft>
              <a:buClr>
                <a:srgbClr val="000000"/>
              </a:buClr>
              <a:buSzPts val="1000"/>
              <a:buFont typeface="Arial"/>
              <a:buNone/>
            </a:pPr>
            <a:r>
              <a:rPr lang="en-US" sz="1000" b="0" i="0" u="none" strike="noStrike" cap="none">
                <a:solidFill>
                  <a:srgbClr val="888888"/>
                </a:solidFill>
                <a:latin typeface="Calibri"/>
                <a:ea typeface="Calibri"/>
                <a:cs typeface="Calibri"/>
                <a:sym typeface="Calibri"/>
              </a:rPr>
              <a:t>20</a:t>
            </a:r>
            <a:endParaRPr sz="1000" b="0" i="0" u="none" strike="noStrike" cap="none">
              <a:solidFill>
                <a:schemeClr val="dk1"/>
              </a:solidFill>
              <a:latin typeface="Calibri"/>
              <a:ea typeface="Calibri"/>
              <a:cs typeface="Calibri"/>
              <a:sym typeface="Calibri"/>
            </a:endParaRPr>
          </a:p>
        </p:txBody>
      </p:sp>
      <p:sp>
        <p:nvSpPr>
          <p:cNvPr id="387" name="Google Shape;387;p16"/>
          <p:cNvSpPr txBox="1">
            <a:spLocks noGrp="1"/>
          </p:cNvSpPr>
          <p:nvPr>
            <p:ph type="title"/>
          </p:nvPr>
        </p:nvSpPr>
        <p:spPr>
          <a:xfrm>
            <a:off x="1888616" y="35179"/>
            <a:ext cx="5547495" cy="6279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0"/>
              </a:spcBef>
              <a:spcAft>
                <a:spcPts val="0"/>
              </a:spcAft>
              <a:buClr>
                <a:srgbClr val="FFC000"/>
              </a:buClr>
              <a:buSzPts val="4000"/>
              <a:buFont typeface="Calibri"/>
              <a:buNone/>
            </a:pPr>
            <a:r>
              <a:rPr lang="en-US" sz="4000" b="1" dirty="0">
                <a:solidFill>
                  <a:srgbClr val="FFC000"/>
                </a:solidFill>
                <a:latin typeface="Calibri"/>
                <a:ea typeface="Calibri"/>
                <a:cs typeface="Calibri"/>
                <a:sym typeface="Calibri"/>
              </a:rPr>
              <a:t>Discover Taiwan - Alishan</a:t>
            </a:r>
            <a:endParaRPr sz="4000" dirty="0">
              <a:solidFill>
                <a:srgbClr val="FFC000"/>
              </a:solidFill>
              <a:latin typeface="Calibri"/>
              <a:ea typeface="Calibri"/>
              <a:cs typeface="Calibri"/>
              <a:sym typeface="Calibri"/>
            </a:endParaRPr>
          </a:p>
        </p:txBody>
      </p:sp>
      <p:sp>
        <p:nvSpPr>
          <p:cNvPr id="388" name="Google Shape;388;p16"/>
          <p:cNvSpPr txBox="1"/>
          <p:nvPr/>
        </p:nvSpPr>
        <p:spPr>
          <a:xfrm>
            <a:off x="31201" y="5056550"/>
            <a:ext cx="6795600" cy="5046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Microsoft JhengHei"/>
                <a:ea typeface="Microsoft JhengHei"/>
                <a:cs typeface="Microsoft JhengHei"/>
                <a:sym typeface="Microsoft JhengHei"/>
              </a:rPr>
              <a:t>‧</a:t>
            </a:r>
            <a:r>
              <a:rPr lang="en-US" sz="1600" b="0" i="0" u="none" strike="noStrike" cap="none">
                <a:solidFill>
                  <a:srgbClr val="FFFFFF"/>
                </a:solidFill>
                <a:latin typeface="Calibri"/>
                <a:ea typeface="Calibri"/>
                <a:cs typeface="Calibri"/>
                <a:sym typeface="Calibri"/>
              </a:rPr>
              <a:t>Mountain Sunrise Views</a:t>
            </a:r>
            <a:r>
              <a:rPr lang="en-US" sz="1600">
                <a:solidFill>
                  <a:srgbClr val="FFFFFF"/>
                </a:solidFill>
                <a:latin typeface="Calibri"/>
                <a:ea typeface="Calibri"/>
                <a:cs typeface="Calibri"/>
                <a:sym typeface="Calibri"/>
              </a:rPr>
              <a:t> </a:t>
            </a:r>
            <a:r>
              <a:rPr lang="en-US" sz="1600" b="0" i="0" u="none" strike="noStrike" cap="none">
                <a:solidFill>
                  <a:srgbClr val="FFFFFF"/>
                </a:solidFill>
                <a:latin typeface="Microsoft JhengHei"/>
                <a:ea typeface="Microsoft JhengHei"/>
                <a:cs typeface="Microsoft JhengHei"/>
                <a:sym typeface="Microsoft JhengHei"/>
              </a:rPr>
              <a:t>‧</a:t>
            </a:r>
            <a:r>
              <a:rPr lang="en-US" sz="1600" b="0" i="0" u="none" strike="noStrike" cap="none">
                <a:solidFill>
                  <a:srgbClr val="FFFFFF"/>
                </a:solidFill>
                <a:latin typeface="Calibri"/>
                <a:ea typeface="Calibri"/>
                <a:cs typeface="Calibri"/>
                <a:sym typeface="Calibri"/>
              </a:rPr>
              <a:t>World Renowned Mountain Railway</a:t>
            </a:r>
            <a:endParaRPr sz="1600" b="0" i="0" u="none" strike="noStrike" cap="none">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Microsoft JhengHei"/>
                <a:ea typeface="Microsoft JhengHei"/>
                <a:cs typeface="Microsoft JhengHei"/>
                <a:sym typeface="Microsoft JhengHei"/>
              </a:rPr>
              <a:t>‧</a:t>
            </a:r>
            <a:r>
              <a:rPr lang="en-US" sz="1600" b="0" i="0" u="none" strike="noStrike" cap="none">
                <a:solidFill>
                  <a:srgbClr val="FFFFFF"/>
                </a:solidFill>
                <a:latin typeface="Calibri"/>
                <a:ea typeface="Calibri"/>
                <a:cs typeface="Calibri"/>
                <a:sym typeface="Calibri"/>
              </a:rPr>
              <a:t>Sea of Clouds	</a:t>
            </a:r>
            <a:r>
              <a:rPr lang="en-US" sz="1600" b="0" i="0" u="none" strike="noStrike" cap="none">
                <a:solidFill>
                  <a:srgbClr val="FFFFFF"/>
                </a:solidFill>
                <a:latin typeface="Microsoft JhengHei"/>
                <a:ea typeface="Microsoft JhengHei"/>
                <a:cs typeface="Microsoft JhengHei"/>
                <a:sym typeface="Microsoft JhengHei"/>
              </a:rPr>
              <a:t>‧</a:t>
            </a:r>
            <a:r>
              <a:rPr lang="en-US" sz="1600" b="0" i="0" u="none" strike="noStrike" cap="none">
                <a:solidFill>
                  <a:srgbClr val="FFFFFF"/>
                </a:solidFill>
                <a:latin typeface="Calibri"/>
                <a:ea typeface="Calibri"/>
                <a:cs typeface="Calibri"/>
                <a:sym typeface="Calibri"/>
              </a:rPr>
              <a:t>Old Forests</a:t>
            </a:r>
            <a:endParaRPr sz="1600" b="0" i="0" u="none" strike="noStrike" cap="none">
              <a:solidFill>
                <a:schemeClr val="dk1"/>
              </a:solidFill>
              <a:latin typeface="Calibri"/>
              <a:ea typeface="Calibri"/>
              <a:cs typeface="Calibri"/>
              <a:sym typeface="Calibri"/>
            </a:endParaRPr>
          </a:p>
        </p:txBody>
      </p:sp>
      <p:pic>
        <p:nvPicPr>
          <p:cNvPr id="390" name="Google Shape;390;p16"/>
          <p:cNvPicPr preferRelativeResize="0"/>
          <p:nvPr/>
        </p:nvPicPr>
        <p:blipFill>
          <a:blip r:embed="rId3">
            <a:alphaModFix/>
          </a:blip>
          <a:stretch>
            <a:fillRect/>
          </a:stretch>
        </p:blipFill>
        <p:spPr>
          <a:xfrm>
            <a:off x="5275350" y="3722575"/>
            <a:ext cx="2503075" cy="1844900"/>
          </a:xfrm>
          <a:prstGeom prst="rect">
            <a:avLst/>
          </a:prstGeom>
          <a:noFill/>
          <a:ln>
            <a:noFill/>
          </a:ln>
        </p:spPr>
      </p:pic>
      <p:pic>
        <p:nvPicPr>
          <p:cNvPr id="391" name="Google Shape;391;p16"/>
          <p:cNvPicPr preferRelativeResize="0"/>
          <p:nvPr/>
        </p:nvPicPr>
        <p:blipFill>
          <a:blip r:embed="rId4">
            <a:alphaModFix/>
          </a:blip>
          <a:stretch>
            <a:fillRect/>
          </a:stretch>
        </p:blipFill>
        <p:spPr>
          <a:xfrm>
            <a:off x="72075" y="760475"/>
            <a:ext cx="5144925" cy="2903225"/>
          </a:xfrm>
          <a:prstGeom prst="rect">
            <a:avLst/>
          </a:prstGeom>
          <a:noFill/>
          <a:ln>
            <a:noFill/>
          </a:ln>
        </p:spPr>
      </p:pic>
      <p:pic>
        <p:nvPicPr>
          <p:cNvPr id="392" name="Google Shape;392;p16"/>
          <p:cNvPicPr preferRelativeResize="0"/>
          <p:nvPr/>
        </p:nvPicPr>
        <p:blipFill>
          <a:blip r:embed="rId5">
            <a:alphaModFix/>
          </a:blip>
          <a:stretch>
            <a:fillRect/>
          </a:stretch>
        </p:blipFill>
        <p:spPr>
          <a:xfrm>
            <a:off x="2250943" y="3722575"/>
            <a:ext cx="2966058" cy="1333974"/>
          </a:xfrm>
          <a:prstGeom prst="rect">
            <a:avLst/>
          </a:prstGeom>
          <a:noFill/>
          <a:ln>
            <a:noFill/>
          </a:ln>
        </p:spPr>
      </p:pic>
      <p:pic>
        <p:nvPicPr>
          <p:cNvPr id="3" name="圖片 2">
            <a:extLst>
              <a:ext uri="{FF2B5EF4-FFF2-40B4-BE49-F238E27FC236}">
                <a16:creationId xmlns:a16="http://schemas.microsoft.com/office/drawing/2014/main" id="{82FC67D2-5A6D-4C58-B98A-716C55A745D0}"/>
              </a:ext>
            </a:extLst>
          </p:cNvPr>
          <p:cNvPicPr>
            <a:picLocks noChangeAspect="1"/>
          </p:cNvPicPr>
          <p:nvPr/>
        </p:nvPicPr>
        <p:blipFill>
          <a:blip r:embed="rId6"/>
          <a:stretch>
            <a:fillRect/>
          </a:stretch>
        </p:blipFill>
        <p:spPr>
          <a:xfrm>
            <a:off x="5275349" y="1670499"/>
            <a:ext cx="3796575" cy="199320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377"/>
        <p:cNvGrpSpPr/>
        <p:nvPr/>
      </p:nvGrpSpPr>
      <p:grpSpPr>
        <a:xfrm>
          <a:off x="0" y="0"/>
          <a:ext cx="0" cy="0"/>
          <a:chOff x="0" y="0"/>
          <a:chExt cx="0" cy="0"/>
        </a:xfrm>
      </p:grpSpPr>
      <p:sp>
        <p:nvSpPr>
          <p:cNvPr id="379" name="Google Shape;379;p15"/>
          <p:cNvSpPr txBox="1"/>
          <p:nvPr/>
        </p:nvSpPr>
        <p:spPr>
          <a:xfrm>
            <a:off x="8454643" y="5354218"/>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888888"/>
                </a:solidFill>
                <a:latin typeface="Calibri"/>
                <a:ea typeface="Calibri"/>
                <a:cs typeface="Calibri"/>
                <a:sym typeface="Calibri"/>
              </a:rPr>
              <a:t>19</a:t>
            </a:r>
            <a:endParaRPr sz="1000" b="0" i="0" u="none" strike="noStrike" cap="none">
              <a:solidFill>
                <a:schemeClr val="dk1"/>
              </a:solidFill>
              <a:latin typeface="Calibri"/>
              <a:ea typeface="Calibri"/>
              <a:cs typeface="Calibri"/>
              <a:sym typeface="Calibri"/>
            </a:endParaRPr>
          </a:p>
        </p:txBody>
      </p:sp>
      <p:sp>
        <p:nvSpPr>
          <p:cNvPr id="380" name="Google Shape;380;p15"/>
          <p:cNvSpPr txBox="1">
            <a:spLocks noGrp="1"/>
          </p:cNvSpPr>
          <p:nvPr>
            <p:ph type="title"/>
          </p:nvPr>
        </p:nvSpPr>
        <p:spPr>
          <a:xfrm>
            <a:off x="1051966" y="57988"/>
            <a:ext cx="7192748" cy="6279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0"/>
              </a:spcBef>
              <a:spcAft>
                <a:spcPts val="0"/>
              </a:spcAft>
              <a:buClr>
                <a:srgbClr val="FFFF00"/>
              </a:buClr>
              <a:buSzPts val="4000"/>
              <a:buFont typeface="Calibri"/>
              <a:buNone/>
            </a:pPr>
            <a:r>
              <a:rPr lang="en-US" sz="4000" b="1" dirty="0">
                <a:solidFill>
                  <a:srgbClr val="FFC000"/>
                </a:solidFill>
                <a:latin typeface="Calibri"/>
                <a:ea typeface="Calibri"/>
                <a:cs typeface="Calibri"/>
                <a:sym typeface="Calibri"/>
              </a:rPr>
              <a:t>Discover Taiwan - </a:t>
            </a:r>
            <a:r>
              <a:rPr lang="en-US" sz="4000" b="1" dirty="0" err="1">
                <a:solidFill>
                  <a:srgbClr val="FFC000"/>
                </a:solidFill>
                <a:latin typeface="Calibri"/>
                <a:ea typeface="Calibri"/>
                <a:cs typeface="Calibri"/>
                <a:sym typeface="Calibri"/>
              </a:rPr>
              <a:t>Kenting</a:t>
            </a:r>
            <a:endParaRPr sz="4000" dirty="0">
              <a:solidFill>
                <a:srgbClr val="FFC000"/>
              </a:solidFill>
              <a:latin typeface="Calibri"/>
              <a:ea typeface="Calibri"/>
              <a:cs typeface="Calibri"/>
              <a:sym typeface="Calibri"/>
            </a:endParaRPr>
          </a:p>
        </p:txBody>
      </p:sp>
      <p:pic>
        <p:nvPicPr>
          <p:cNvPr id="8" name="圖片 7">
            <a:extLst>
              <a:ext uri="{FF2B5EF4-FFF2-40B4-BE49-F238E27FC236}">
                <a16:creationId xmlns:a16="http://schemas.microsoft.com/office/drawing/2014/main" id="{B59D0A6B-DCDF-41F6-8BA9-6D28E09BC7C2}"/>
              </a:ext>
            </a:extLst>
          </p:cNvPr>
          <p:cNvPicPr>
            <a:picLocks noChangeAspect="1"/>
          </p:cNvPicPr>
          <p:nvPr/>
        </p:nvPicPr>
        <p:blipFill>
          <a:blip r:embed="rId3"/>
          <a:stretch>
            <a:fillRect/>
          </a:stretch>
        </p:blipFill>
        <p:spPr>
          <a:xfrm>
            <a:off x="0" y="685888"/>
            <a:ext cx="9144000" cy="4114800"/>
          </a:xfrm>
          <a:prstGeom prst="rect">
            <a:avLst/>
          </a:prstGeom>
        </p:spPr>
      </p:pic>
      <p:sp>
        <p:nvSpPr>
          <p:cNvPr id="13" name="文字方塊 12">
            <a:extLst>
              <a:ext uri="{FF2B5EF4-FFF2-40B4-BE49-F238E27FC236}">
                <a16:creationId xmlns:a16="http://schemas.microsoft.com/office/drawing/2014/main" id="{C0EE93C6-FFFB-49BC-B101-612054D7F38D}"/>
              </a:ext>
            </a:extLst>
          </p:cNvPr>
          <p:cNvSpPr txBox="1"/>
          <p:nvPr/>
        </p:nvSpPr>
        <p:spPr>
          <a:xfrm>
            <a:off x="0" y="4919898"/>
            <a:ext cx="7812297" cy="523220"/>
          </a:xfrm>
          <a:prstGeom prst="rect">
            <a:avLst/>
          </a:prstGeom>
          <a:noFill/>
        </p:spPr>
        <p:txBody>
          <a:bodyPr wrap="square">
            <a:spAutoFit/>
          </a:bodyPr>
          <a:lstStyle/>
          <a:p>
            <a:r>
              <a:rPr lang="en-US" altLang="zh-TW" dirty="0">
                <a:solidFill>
                  <a:schemeClr val="bg1"/>
                </a:solidFill>
              </a:rPr>
              <a:t>It’s known for its white-sand beaches, caves, coral reefs &amp; northern mountains. The park’s main resort, </a:t>
            </a:r>
            <a:r>
              <a:rPr lang="en-US" altLang="zh-TW" dirty="0" err="1">
                <a:solidFill>
                  <a:schemeClr val="bg1"/>
                </a:solidFill>
              </a:rPr>
              <a:t>Kenting</a:t>
            </a:r>
            <a:r>
              <a:rPr lang="en-US" altLang="zh-TW" dirty="0">
                <a:solidFill>
                  <a:schemeClr val="bg1"/>
                </a:solidFill>
              </a:rPr>
              <a:t> Town, is home to restaurants, street-food stalls, bars and nightlife.</a:t>
            </a:r>
            <a:endParaRPr lang="zh-TW" altLang="en-US" dirty="0">
              <a:solidFill>
                <a:schemeClr val="bg1"/>
              </a:solidFill>
            </a:endParaRPr>
          </a:p>
        </p:txBody>
      </p:sp>
    </p:spTree>
    <p:extLst>
      <p:ext uri="{BB962C8B-B14F-4D97-AF65-F5344CB8AC3E}">
        <p14:creationId xmlns:p14="http://schemas.microsoft.com/office/powerpoint/2010/main" val="1571239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377"/>
        <p:cNvGrpSpPr/>
        <p:nvPr/>
      </p:nvGrpSpPr>
      <p:grpSpPr>
        <a:xfrm>
          <a:off x="0" y="0"/>
          <a:ext cx="0" cy="0"/>
          <a:chOff x="0" y="0"/>
          <a:chExt cx="0" cy="0"/>
        </a:xfrm>
      </p:grpSpPr>
      <p:sp>
        <p:nvSpPr>
          <p:cNvPr id="379" name="Google Shape;379;p15"/>
          <p:cNvSpPr txBox="1"/>
          <p:nvPr/>
        </p:nvSpPr>
        <p:spPr>
          <a:xfrm>
            <a:off x="8454643" y="5354218"/>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888888"/>
                </a:solidFill>
                <a:latin typeface="Calibri"/>
                <a:ea typeface="Calibri"/>
                <a:cs typeface="Calibri"/>
                <a:sym typeface="Calibri"/>
              </a:rPr>
              <a:t>19</a:t>
            </a:r>
            <a:endParaRPr sz="1000" b="0" i="0" u="none" strike="noStrike" cap="none">
              <a:solidFill>
                <a:schemeClr val="dk1"/>
              </a:solidFill>
              <a:latin typeface="Calibri"/>
              <a:ea typeface="Calibri"/>
              <a:cs typeface="Calibri"/>
              <a:sym typeface="Calibri"/>
            </a:endParaRPr>
          </a:p>
        </p:txBody>
      </p:sp>
      <p:sp>
        <p:nvSpPr>
          <p:cNvPr id="380" name="Google Shape;380;p15"/>
          <p:cNvSpPr txBox="1">
            <a:spLocks noGrp="1"/>
          </p:cNvSpPr>
          <p:nvPr>
            <p:ph type="title"/>
          </p:nvPr>
        </p:nvSpPr>
        <p:spPr>
          <a:xfrm>
            <a:off x="1059715" y="18482"/>
            <a:ext cx="7192748" cy="6279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0"/>
              </a:spcBef>
              <a:spcAft>
                <a:spcPts val="0"/>
              </a:spcAft>
              <a:buClr>
                <a:srgbClr val="FFFF00"/>
              </a:buClr>
              <a:buSzPts val="4000"/>
              <a:buFont typeface="Calibri"/>
              <a:buNone/>
            </a:pPr>
            <a:r>
              <a:rPr lang="en-US" sz="4000" b="1" dirty="0">
                <a:solidFill>
                  <a:srgbClr val="FFC000"/>
                </a:solidFill>
                <a:latin typeface="Calibri"/>
                <a:ea typeface="Calibri"/>
                <a:cs typeface="Calibri"/>
                <a:sym typeface="Calibri"/>
              </a:rPr>
              <a:t>Discover Taiwan – Hualien County</a:t>
            </a:r>
            <a:endParaRPr sz="4000" dirty="0">
              <a:solidFill>
                <a:srgbClr val="FFC000"/>
              </a:solidFill>
              <a:latin typeface="Calibri"/>
              <a:ea typeface="Calibri"/>
              <a:cs typeface="Calibri"/>
              <a:sym typeface="Calibri"/>
            </a:endParaRPr>
          </a:p>
        </p:txBody>
      </p:sp>
      <p:sp>
        <p:nvSpPr>
          <p:cNvPr id="13" name="文字方塊 12">
            <a:extLst>
              <a:ext uri="{FF2B5EF4-FFF2-40B4-BE49-F238E27FC236}">
                <a16:creationId xmlns:a16="http://schemas.microsoft.com/office/drawing/2014/main" id="{C0EE93C6-FFFB-49BC-B101-612054D7F38D}"/>
              </a:ext>
            </a:extLst>
          </p:cNvPr>
          <p:cNvSpPr txBox="1"/>
          <p:nvPr/>
        </p:nvSpPr>
        <p:spPr>
          <a:xfrm>
            <a:off x="3357069" y="3144010"/>
            <a:ext cx="2896676" cy="2123658"/>
          </a:xfrm>
          <a:prstGeom prst="rect">
            <a:avLst/>
          </a:prstGeom>
          <a:noFill/>
        </p:spPr>
        <p:txBody>
          <a:bodyPr wrap="square">
            <a:spAutoFit/>
          </a:bodyPr>
          <a:lstStyle/>
          <a:p>
            <a:pPr algn="just"/>
            <a:r>
              <a:rPr lang="en-US" altLang="zh-TW" sz="1200" b="0" i="0" dirty="0">
                <a:solidFill>
                  <a:schemeClr val="bg1"/>
                </a:solidFill>
                <a:effectLst/>
                <a:latin typeface="Oxygen" panose="020B0604020202020204" pitchFamily="2" charset="0"/>
              </a:rPr>
              <a:t>One of the most scenic and naturally beautiful areas in Taiwan, Hualien County sits like a green jewel nestled between the Pacific Ocean and the grandiose Central Mountain Range. Home to some of the most stunning locations in Taiwan with a rich, unique combination of traditional cultures, Hualien has become a must visit region for travelers looking to get away from the urban centers while in Taiwan.</a:t>
            </a:r>
            <a:endParaRPr lang="zh-TW" altLang="en-US" sz="1200" dirty="0">
              <a:solidFill>
                <a:schemeClr val="bg1"/>
              </a:solidFill>
            </a:endParaRPr>
          </a:p>
        </p:txBody>
      </p:sp>
      <p:pic>
        <p:nvPicPr>
          <p:cNvPr id="3" name="圖片 2">
            <a:extLst>
              <a:ext uri="{FF2B5EF4-FFF2-40B4-BE49-F238E27FC236}">
                <a16:creationId xmlns:a16="http://schemas.microsoft.com/office/drawing/2014/main" id="{77035B3C-F776-4CAA-8713-8254F0FE4140}"/>
              </a:ext>
            </a:extLst>
          </p:cNvPr>
          <p:cNvPicPr>
            <a:picLocks noChangeAspect="1"/>
          </p:cNvPicPr>
          <p:nvPr/>
        </p:nvPicPr>
        <p:blipFill>
          <a:blip r:embed="rId3"/>
          <a:stretch>
            <a:fillRect/>
          </a:stretch>
        </p:blipFill>
        <p:spPr>
          <a:xfrm>
            <a:off x="6311837" y="646382"/>
            <a:ext cx="2773268" cy="2172507"/>
          </a:xfrm>
          <a:prstGeom prst="rect">
            <a:avLst/>
          </a:prstGeom>
        </p:spPr>
      </p:pic>
      <p:pic>
        <p:nvPicPr>
          <p:cNvPr id="5" name="圖片 4">
            <a:extLst>
              <a:ext uri="{FF2B5EF4-FFF2-40B4-BE49-F238E27FC236}">
                <a16:creationId xmlns:a16="http://schemas.microsoft.com/office/drawing/2014/main" id="{C69FA27E-00D9-4807-9BED-49965A8061B6}"/>
              </a:ext>
            </a:extLst>
          </p:cNvPr>
          <p:cNvPicPr>
            <a:picLocks noChangeAspect="1"/>
          </p:cNvPicPr>
          <p:nvPr/>
        </p:nvPicPr>
        <p:blipFill>
          <a:blip r:embed="rId4"/>
          <a:stretch>
            <a:fillRect/>
          </a:stretch>
        </p:blipFill>
        <p:spPr>
          <a:xfrm>
            <a:off x="41844" y="646382"/>
            <a:ext cx="3257133" cy="2172507"/>
          </a:xfrm>
          <a:prstGeom prst="rect">
            <a:avLst/>
          </a:prstGeom>
        </p:spPr>
      </p:pic>
      <p:pic>
        <p:nvPicPr>
          <p:cNvPr id="7" name="圖片 6">
            <a:extLst>
              <a:ext uri="{FF2B5EF4-FFF2-40B4-BE49-F238E27FC236}">
                <a16:creationId xmlns:a16="http://schemas.microsoft.com/office/drawing/2014/main" id="{4B0E2DDA-1FA8-4673-8A11-150036E49E38}"/>
              </a:ext>
            </a:extLst>
          </p:cNvPr>
          <p:cNvPicPr>
            <a:picLocks noChangeAspect="1"/>
          </p:cNvPicPr>
          <p:nvPr/>
        </p:nvPicPr>
        <p:blipFill>
          <a:blip r:embed="rId5"/>
          <a:stretch>
            <a:fillRect/>
          </a:stretch>
        </p:blipFill>
        <p:spPr>
          <a:xfrm>
            <a:off x="3357069" y="646382"/>
            <a:ext cx="2896676" cy="2172507"/>
          </a:xfrm>
          <a:prstGeom prst="rect">
            <a:avLst/>
          </a:prstGeom>
        </p:spPr>
      </p:pic>
      <p:sp>
        <p:nvSpPr>
          <p:cNvPr id="9" name="文字方塊 8">
            <a:extLst>
              <a:ext uri="{FF2B5EF4-FFF2-40B4-BE49-F238E27FC236}">
                <a16:creationId xmlns:a16="http://schemas.microsoft.com/office/drawing/2014/main" id="{36C94637-FEC4-46E9-BA7E-7F59EA7354CB}"/>
              </a:ext>
            </a:extLst>
          </p:cNvPr>
          <p:cNvSpPr txBox="1"/>
          <p:nvPr/>
        </p:nvSpPr>
        <p:spPr>
          <a:xfrm>
            <a:off x="2429795" y="2549723"/>
            <a:ext cx="899605" cy="307777"/>
          </a:xfrm>
          <a:prstGeom prst="rect">
            <a:avLst/>
          </a:prstGeom>
          <a:noFill/>
        </p:spPr>
        <p:txBody>
          <a:bodyPr wrap="none" rtlCol="0">
            <a:spAutoFit/>
          </a:bodyPr>
          <a:lstStyle/>
          <a:p>
            <a:r>
              <a:rPr lang="en-US" altLang="zh-TW" b="0" i="0" dirty="0">
                <a:solidFill>
                  <a:srgbClr val="343434"/>
                </a:solidFill>
                <a:effectLst/>
                <a:latin typeface="Arial" panose="020B0604020202020204" pitchFamily="34" charset="0"/>
              </a:rPr>
              <a:t> </a:t>
            </a:r>
            <a:r>
              <a:rPr lang="en-US" altLang="zh-TW" sz="1200" b="0" i="0" dirty="0" err="1">
                <a:solidFill>
                  <a:schemeClr val="bg1"/>
                </a:solidFill>
                <a:effectLst/>
                <a:latin typeface="Arial" panose="020B0604020202020204" pitchFamily="34" charset="0"/>
              </a:rPr>
              <a:t>Fuli</a:t>
            </a:r>
            <a:r>
              <a:rPr lang="en-US" altLang="zh-TW" sz="1200" b="0" i="0" dirty="0">
                <a:solidFill>
                  <a:schemeClr val="bg1"/>
                </a:solidFill>
                <a:effectLst/>
                <a:latin typeface="Arial" panose="020B0604020202020204" pitchFamily="34" charset="0"/>
              </a:rPr>
              <a:t> Town</a:t>
            </a:r>
            <a:endParaRPr lang="zh-TW" altLang="en-US" sz="1200" dirty="0">
              <a:solidFill>
                <a:schemeClr val="bg1"/>
              </a:solidFill>
            </a:endParaRPr>
          </a:p>
        </p:txBody>
      </p:sp>
      <p:sp>
        <p:nvSpPr>
          <p:cNvPr id="10" name="文字方塊 9">
            <a:extLst>
              <a:ext uri="{FF2B5EF4-FFF2-40B4-BE49-F238E27FC236}">
                <a16:creationId xmlns:a16="http://schemas.microsoft.com/office/drawing/2014/main" id="{6C2FB537-7342-4368-B7F1-B680C35B678E}"/>
              </a:ext>
            </a:extLst>
          </p:cNvPr>
          <p:cNvSpPr txBox="1"/>
          <p:nvPr/>
        </p:nvSpPr>
        <p:spPr>
          <a:xfrm>
            <a:off x="6253745" y="2565111"/>
            <a:ext cx="857927" cy="276999"/>
          </a:xfrm>
          <a:prstGeom prst="rect">
            <a:avLst/>
          </a:prstGeom>
          <a:noFill/>
        </p:spPr>
        <p:txBody>
          <a:bodyPr wrap="none" rtlCol="0">
            <a:spAutoFit/>
          </a:bodyPr>
          <a:lstStyle/>
          <a:p>
            <a:r>
              <a:rPr lang="en-US" altLang="zh-TW" sz="1200" dirty="0" err="1">
                <a:solidFill>
                  <a:schemeClr val="bg1"/>
                </a:solidFill>
              </a:rPr>
              <a:t>Yuli</a:t>
            </a:r>
            <a:r>
              <a:rPr lang="en-US" altLang="zh-TW" sz="1200" dirty="0">
                <a:solidFill>
                  <a:schemeClr val="bg1"/>
                </a:solidFill>
              </a:rPr>
              <a:t> Town</a:t>
            </a:r>
            <a:endParaRPr lang="zh-TW" altLang="en-US" sz="1200" dirty="0">
              <a:solidFill>
                <a:schemeClr val="bg1"/>
              </a:solidFill>
            </a:endParaRPr>
          </a:p>
        </p:txBody>
      </p:sp>
      <p:sp>
        <p:nvSpPr>
          <p:cNvPr id="11" name="文字方塊 10">
            <a:extLst>
              <a:ext uri="{FF2B5EF4-FFF2-40B4-BE49-F238E27FC236}">
                <a16:creationId xmlns:a16="http://schemas.microsoft.com/office/drawing/2014/main" id="{3579F6E9-49B7-49D9-9A15-0BB0D1EA8818}"/>
              </a:ext>
            </a:extLst>
          </p:cNvPr>
          <p:cNvSpPr txBox="1"/>
          <p:nvPr/>
        </p:nvSpPr>
        <p:spPr>
          <a:xfrm>
            <a:off x="3444140" y="880503"/>
            <a:ext cx="1127860" cy="276999"/>
          </a:xfrm>
          <a:prstGeom prst="rect">
            <a:avLst/>
          </a:prstGeom>
          <a:noFill/>
        </p:spPr>
        <p:txBody>
          <a:bodyPr wrap="square" rtlCol="0">
            <a:spAutoFit/>
          </a:bodyPr>
          <a:lstStyle/>
          <a:p>
            <a:r>
              <a:rPr lang="en-US" altLang="zh-TW" sz="1200" dirty="0" err="1">
                <a:solidFill>
                  <a:schemeClr val="bg1"/>
                </a:solidFill>
                <a:latin typeface="Arial" panose="020B0604020202020204" pitchFamily="34" charset="0"/>
              </a:rPr>
              <a:t>Xiulin</a:t>
            </a:r>
            <a:r>
              <a:rPr lang="en-US" altLang="zh-TW" sz="1200" dirty="0">
                <a:solidFill>
                  <a:schemeClr val="bg1"/>
                </a:solidFill>
                <a:latin typeface="Arial" panose="020B0604020202020204" pitchFamily="34" charset="0"/>
              </a:rPr>
              <a:t> Town</a:t>
            </a:r>
            <a:endParaRPr lang="zh-TW" altLang="en-US" sz="1200" dirty="0">
              <a:solidFill>
                <a:schemeClr val="bg1"/>
              </a:solidFill>
              <a:latin typeface="Arial" panose="020B0604020202020204" pitchFamily="34" charset="0"/>
            </a:endParaRPr>
          </a:p>
        </p:txBody>
      </p:sp>
      <p:pic>
        <p:nvPicPr>
          <p:cNvPr id="16" name="圖片 15">
            <a:extLst>
              <a:ext uri="{FF2B5EF4-FFF2-40B4-BE49-F238E27FC236}">
                <a16:creationId xmlns:a16="http://schemas.microsoft.com/office/drawing/2014/main" id="{E2D6522A-CA9A-4587-A940-31A1AB305B9C}"/>
              </a:ext>
            </a:extLst>
          </p:cNvPr>
          <p:cNvPicPr>
            <a:picLocks noChangeAspect="1"/>
          </p:cNvPicPr>
          <p:nvPr/>
        </p:nvPicPr>
        <p:blipFill>
          <a:blip r:embed="rId6"/>
          <a:stretch>
            <a:fillRect/>
          </a:stretch>
        </p:blipFill>
        <p:spPr>
          <a:xfrm>
            <a:off x="6311837" y="3014420"/>
            <a:ext cx="2773268" cy="2283025"/>
          </a:xfrm>
          <a:prstGeom prst="rect">
            <a:avLst/>
          </a:prstGeom>
        </p:spPr>
      </p:pic>
      <p:pic>
        <p:nvPicPr>
          <p:cNvPr id="18" name="圖片 17">
            <a:extLst>
              <a:ext uri="{FF2B5EF4-FFF2-40B4-BE49-F238E27FC236}">
                <a16:creationId xmlns:a16="http://schemas.microsoft.com/office/drawing/2014/main" id="{8F6A6583-2BAD-4335-9AFC-09E646439121}"/>
              </a:ext>
            </a:extLst>
          </p:cNvPr>
          <p:cNvPicPr>
            <a:picLocks noChangeAspect="1"/>
          </p:cNvPicPr>
          <p:nvPr/>
        </p:nvPicPr>
        <p:blipFill>
          <a:blip r:embed="rId7"/>
          <a:stretch>
            <a:fillRect/>
          </a:stretch>
        </p:blipFill>
        <p:spPr>
          <a:xfrm>
            <a:off x="37733" y="3014420"/>
            <a:ext cx="3261244" cy="2344665"/>
          </a:xfrm>
          <a:prstGeom prst="rect">
            <a:avLst/>
          </a:prstGeom>
        </p:spPr>
      </p:pic>
      <p:sp>
        <p:nvSpPr>
          <p:cNvPr id="19" name="文字方塊 18">
            <a:extLst>
              <a:ext uri="{FF2B5EF4-FFF2-40B4-BE49-F238E27FC236}">
                <a16:creationId xmlns:a16="http://schemas.microsoft.com/office/drawing/2014/main" id="{826193D0-FDD9-457E-A399-67870E121182}"/>
              </a:ext>
            </a:extLst>
          </p:cNvPr>
          <p:cNvSpPr txBox="1"/>
          <p:nvPr/>
        </p:nvSpPr>
        <p:spPr>
          <a:xfrm>
            <a:off x="2183350" y="5084091"/>
            <a:ext cx="1173719" cy="276999"/>
          </a:xfrm>
          <a:prstGeom prst="rect">
            <a:avLst/>
          </a:prstGeom>
          <a:noFill/>
        </p:spPr>
        <p:txBody>
          <a:bodyPr wrap="none" rtlCol="0">
            <a:spAutoFit/>
          </a:bodyPr>
          <a:lstStyle/>
          <a:p>
            <a:r>
              <a:rPr lang="en-US" altLang="zh-TW" sz="1200" dirty="0" err="1">
                <a:solidFill>
                  <a:schemeClr val="bg1"/>
                </a:solidFill>
              </a:rPr>
              <a:t>Qingshui</a:t>
            </a:r>
            <a:r>
              <a:rPr lang="en-US" altLang="zh-TW" sz="1200" dirty="0">
                <a:solidFill>
                  <a:schemeClr val="bg1"/>
                </a:solidFill>
              </a:rPr>
              <a:t> Cliffs</a:t>
            </a:r>
            <a:endParaRPr lang="zh-TW" altLang="en-US" sz="1200" dirty="0">
              <a:solidFill>
                <a:schemeClr val="bg1"/>
              </a:solidFill>
            </a:endParaRPr>
          </a:p>
        </p:txBody>
      </p:sp>
      <p:sp>
        <p:nvSpPr>
          <p:cNvPr id="20" name="文字方塊 19">
            <a:extLst>
              <a:ext uri="{FF2B5EF4-FFF2-40B4-BE49-F238E27FC236}">
                <a16:creationId xmlns:a16="http://schemas.microsoft.com/office/drawing/2014/main" id="{F3B0D6E6-0F55-4CAD-A1A6-433CA09C53AA}"/>
              </a:ext>
            </a:extLst>
          </p:cNvPr>
          <p:cNvSpPr txBox="1"/>
          <p:nvPr/>
        </p:nvSpPr>
        <p:spPr>
          <a:xfrm>
            <a:off x="7354621" y="3470709"/>
            <a:ext cx="1795684" cy="276999"/>
          </a:xfrm>
          <a:prstGeom prst="rect">
            <a:avLst/>
          </a:prstGeom>
          <a:noFill/>
        </p:spPr>
        <p:txBody>
          <a:bodyPr wrap="none" rtlCol="0">
            <a:spAutoFit/>
          </a:bodyPr>
          <a:lstStyle/>
          <a:p>
            <a:r>
              <a:rPr lang="en-US" altLang="zh-TW" sz="1200" b="0" i="0" dirty="0" err="1">
                <a:solidFill>
                  <a:schemeClr val="bg1"/>
                </a:solidFill>
                <a:effectLst/>
                <a:latin typeface="Arial" panose="020B0604020202020204" pitchFamily="34" charset="0"/>
                <a:cs typeface="Arial" panose="020B0604020202020204" pitchFamily="34" charset="0"/>
              </a:rPr>
              <a:t>Marasan</a:t>
            </a:r>
            <a:r>
              <a:rPr lang="en-US" altLang="zh-TW" sz="1200" b="0" i="0" dirty="0">
                <a:solidFill>
                  <a:schemeClr val="bg1"/>
                </a:solidFill>
                <a:effectLst/>
                <a:latin typeface="Arial" panose="020B0604020202020204" pitchFamily="34" charset="0"/>
                <a:cs typeface="Arial" panose="020B0604020202020204" pitchFamily="34" charset="0"/>
              </a:rPr>
              <a:t> Hunter School</a:t>
            </a:r>
            <a:endParaRPr lang="zh-TW" alt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9706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665" y="1260348"/>
            <a:ext cx="7036307" cy="370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圖片 2" descr="1000px-Asia_(orthographic_projection)_sv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3000" y="1399338"/>
            <a:ext cx="1619846"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0" name="群組 6"/>
          <p:cNvGrpSpPr>
            <a:grpSpLocks/>
          </p:cNvGrpSpPr>
          <p:nvPr/>
        </p:nvGrpSpPr>
        <p:grpSpPr bwMode="auto">
          <a:xfrm>
            <a:off x="3620097" y="2290464"/>
            <a:ext cx="911722" cy="358009"/>
            <a:chOff x="2699792" y="2432501"/>
            <a:chExt cx="1620000" cy="635754"/>
          </a:xfrm>
        </p:grpSpPr>
        <p:sp>
          <p:nvSpPr>
            <p:cNvPr id="34822" name="文字方塊 4"/>
            <p:cNvSpPr txBox="1">
              <a:spLocks noChangeArrowheads="1"/>
            </p:cNvSpPr>
            <p:nvPr/>
          </p:nvSpPr>
          <p:spPr bwMode="auto">
            <a:xfrm>
              <a:off x="2699792" y="2432501"/>
              <a:ext cx="1620000" cy="49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dist" defTabSz="514330" eaLnBrk="1" fontAlgn="base" hangingPunct="1">
                <a:spcBef>
                  <a:spcPct val="0"/>
                </a:spcBef>
                <a:spcAft>
                  <a:spcPct val="0"/>
                </a:spcAft>
                <a:defRPr/>
              </a:pPr>
              <a:r>
                <a:rPr kumimoji="0" lang="en-US" altLang="zh-TW" sz="1800">
                  <a:solidFill>
                    <a:srgbClr val="000000"/>
                  </a:solidFill>
                  <a:latin typeface="Imprint MT Shadow" panose="04020605060303030202" pitchFamily="82" charset="0"/>
                </a:rPr>
                <a:t>ASIA</a:t>
              </a:r>
              <a:endParaRPr kumimoji="0" lang="zh-TW" altLang="en-US" sz="1800">
                <a:solidFill>
                  <a:srgbClr val="000000"/>
                </a:solidFill>
                <a:latin typeface="Imprint MT Shadow" panose="04020605060303030202" pitchFamily="82" charset="0"/>
              </a:endParaRPr>
            </a:p>
          </p:txBody>
        </p:sp>
        <p:sp>
          <p:nvSpPr>
            <p:cNvPr id="34823" name="文字方塊 5"/>
            <p:cNvSpPr txBox="1">
              <a:spLocks noChangeArrowheads="1"/>
            </p:cNvSpPr>
            <p:nvPr/>
          </p:nvSpPr>
          <p:spPr bwMode="auto">
            <a:xfrm>
              <a:off x="2699792" y="2852935"/>
              <a:ext cx="1620000" cy="21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dist" defTabSz="514330" eaLnBrk="1" fontAlgn="base" hangingPunct="1">
                <a:spcBef>
                  <a:spcPct val="0"/>
                </a:spcBef>
                <a:spcAft>
                  <a:spcPct val="0"/>
                </a:spcAft>
                <a:defRPr/>
              </a:pPr>
              <a:r>
                <a:rPr kumimoji="0" lang="en-US" altLang="zh-TW" sz="788">
                  <a:solidFill>
                    <a:srgbClr val="000000"/>
                  </a:solidFill>
                  <a:latin typeface="Calibri" panose="020F0502020204030204" pitchFamily="34" charset="0"/>
                </a:rPr>
                <a:t>UNIVERSITY</a:t>
              </a:r>
              <a:endParaRPr kumimoji="0" lang="zh-TW" altLang="en-US" sz="788">
                <a:solidFill>
                  <a:srgbClr val="000000"/>
                </a:solidFill>
                <a:latin typeface="Calibri" panose="020F0502020204030204" pitchFamily="34" charset="0"/>
              </a:endParaRPr>
            </a:p>
          </p:txBody>
        </p:sp>
      </p:grpSp>
      <p:sp>
        <p:nvSpPr>
          <p:cNvPr id="2" name="文字方塊 1"/>
          <p:cNvSpPr txBox="1"/>
          <p:nvPr/>
        </p:nvSpPr>
        <p:spPr>
          <a:xfrm>
            <a:off x="1844697" y="447930"/>
            <a:ext cx="5454606" cy="781432"/>
          </a:xfrm>
          <a:prstGeom prst="rect">
            <a:avLst/>
          </a:prstGeom>
          <a:noFill/>
        </p:spPr>
        <p:txBody>
          <a:bodyPr wrap="square" rtlCol="0">
            <a:spAutoFit/>
          </a:bodyPr>
          <a:lstStyle/>
          <a:p>
            <a:endParaRPr lang="en-US" altLang="zh-TW" sz="1050" dirty="0">
              <a:solidFill>
                <a:prstClr val="black"/>
              </a:solidFill>
              <a:latin typeface="Calibri"/>
              <a:ea typeface="新細明體" panose="02020500000000000000" pitchFamily="18" charset="-120"/>
            </a:endParaRPr>
          </a:p>
          <a:p>
            <a:r>
              <a:rPr lang="en-US" altLang="zh-TW" sz="3428" b="1" dirty="0">
                <a:solidFill>
                  <a:srgbClr val="FFC000"/>
                </a:solidFill>
                <a:latin typeface="Calibri" panose="020F0502020204030204" pitchFamily="34" charset="0"/>
                <a:ea typeface="Calibri" panose="020F0502020204030204" pitchFamily="34" charset="0"/>
                <a:cs typeface="Calibri" panose="020F0502020204030204" pitchFamily="34" charset="0"/>
              </a:rPr>
              <a:t>Where Is Asia U. Located?</a:t>
            </a:r>
            <a:endParaRPr lang="zh-TW" altLang="en-US" sz="3428" b="1" dirty="0">
              <a:solidFill>
                <a:srgbClr val="FFC000"/>
              </a:solidFill>
              <a:latin typeface="Calibri" panose="020F0502020204030204" pitchFamily="34" charset="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1816292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377"/>
        <p:cNvGrpSpPr/>
        <p:nvPr/>
      </p:nvGrpSpPr>
      <p:grpSpPr>
        <a:xfrm>
          <a:off x="0" y="0"/>
          <a:ext cx="0" cy="0"/>
          <a:chOff x="0" y="0"/>
          <a:chExt cx="0" cy="0"/>
        </a:xfrm>
      </p:grpSpPr>
      <p:pic>
        <p:nvPicPr>
          <p:cNvPr id="14" name="圖片 13">
            <a:extLst>
              <a:ext uri="{FF2B5EF4-FFF2-40B4-BE49-F238E27FC236}">
                <a16:creationId xmlns:a16="http://schemas.microsoft.com/office/drawing/2014/main" id="{56F24955-CE3F-4D05-AC4E-A18564813C53}"/>
              </a:ext>
            </a:extLst>
          </p:cNvPr>
          <p:cNvPicPr>
            <a:picLocks noChangeAspect="1"/>
          </p:cNvPicPr>
          <p:nvPr/>
        </p:nvPicPr>
        <p:blipFill>
          <a:blip r:embed="rId3"/>
          <a:stretch>
            <a:fillRect/>
          </a:stretch>
        </p:blipFill>
        <p:spPr>
          <a:xfrm>
            <a:off x="0" y="525282"/>
            <a:ext cx="9152145" cy="5189718"/>
          </a:xfrm>
          <a:prstGeom prst="rect">
            <a:avLst/>
          </a:prstGeom>
        </p:spPr>
      </p:pic>
      <p:sp>
        <p:nvSpPr>
          <p:cNvPr id="379" name="Google Shape;379;p15"/>
          <p:cNvSpPr txBox="1"/>
          <p:nvPr/>
        </p:nvSpPr>
        <p:spPr>
          <a:xfrm>
            <a:off x="8454643" y="5354218"/>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888888"/>
                </a:solidFill>
                <a:latin typeface="Calibri"/>
                <a:ea typeface="Calibri"/>
                <a:cs typeface="Calibri"/>
                <a:sym typeface="Calibri"/>
              </a:rPr>
              <a:t>19</a:t>
            </a:r>
            <a:endParaRPr sz="1000" b="0" i="0" u="none" strike="noStrike" cap="none">
              <a:solidFill>
                <a:schemeClr val="dk1"/>
              </a:solidFill>
              <a:latin typeface="Calibri"/>
              <a:ea typeface="Calibri"/>
              <a:cs typeface="Calibri"/>
              <a:sym typeface="Calibri"/>
            </a:endParaRPr>
          </a:p>
        </p:txBody>
      </p:sp>
      <p:sp>
        <p:nvSpPr>
          <p:cNvPr id="380" name="Google Shape;380;p15"/>
          <p:cNvSpPr txBox="1">
            <a:spLocks noGrp="1"/>
          </p:cNvSpPr>
          <p:nvPr>
            <p:ph type="title"/>
          </p:nvPr>
        </p:nvSpPr>
        <p:spPr>
          <a:xfrm>
            <a:off x="971553" y="-79371"/>
            <a:ext cx="7192748" cy="6279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0"/>
              </a:spcBef>
              <a:spcAft>
                <a:spcPts val="0"/>
              </a:spcAft>
              <a:buClr>
                <a:srgbClr val="FFFF00"/>
              </a:buClr>
              <a:buSzPts val="4000"/>
              <a:buFont typeface="Calibri"/>
              <a:buNone/>
            </a:pPr>
            <a:r>
              <a:rPr lang="en-US" sz="4000" b="1" dirty="0">
                <a:solidFill>
                  <a:srgbClr val="FFC000"/>
                </a:solidFill>
                <a:latin typeface="Calibri"/>
                <a:ea typeface="Calibri"/>
                <a:cs typeface="Calibri"/>
                <a:sym typeface="Calibri"/>
              </a:rPr>
              <a:t>Discover Taiwan – </a:t>
            </a:r>
            <a:r>
              <a:rPr lang="en-US" altLang="zh-TW" sz="4000" b="1" dirty="0">
                <a:solidFill>
                  <a:srgbClr val="FFC000"/>
                </a:solidFill>
                <a:latin typeface="Calibri"/>
                <a:ea typeface="Calibri"/>
                <a:cs typeface="Calibri"/>
                <a:sym typeface="Calibri"/>
              </a:rPr>
              <a:t>Taitung</a:t>
            </a:r>
            <a:r>
              <a:rPr lang="en-US" sz="4000" b="1" dirty="0">
                <a:solidFill>
                  <a:srgbClr val="FFC000"/>
                </a:solidFill>
                <a:latin typeface="Calibri"/>
                <a:ea typeface="Calibri"/>
                <a:cs typeface="Calibri"/>
                <a:sym typeface="Calibri"/>
              </a:rPr>
              <a:t> County</a:t>
            </a:r>
            <a:endParaRPr sz="4000" dirty="0">
              <a:solidFill>
                <a:srgbClr val="FFC000"/>
              </a:solidFill>
              <a:latin typeface="Calibri"/>
              <a:ea typeface="Calibri"/>
              <a:cs typeface="Calibri"/>
              <a:sym typeface="Calibri"/>
            </a:endParaRPr>
          </a:p>
        </p:txBody>
      </p:sp>
      <p:sp>
        <p:nvSpPr>
          <p:cNvPr id="13" name="文字方塊 12">
            <a:extLst>
              <a:ext uri="{FF2B5EF4-FFF2-40B4-BE49-F238E27FC236}">
                <a16:creationId xmlns:a16="http://schemas.microsoft.com/office/drawing/2014/main" id="{C0EE93C6-FFFB-49BC-B101-612054D7F38D}"/>
              </a:ext>
            </a:extLst>
          </p:cNvPr>
          <p:cNvSpPr txBox="1"/>
          <p:nvPr/>
        </p:nvSpPr>
        <p:spPr>
          <a:xfrm>
            <a:off x="-8145" y="4774219"/>
            <a:ext cx="9152145" cy="830997"/>
          </a:xfrm>
          <a:prstGeom prst="rect">
            <a:avLst/>
          </a:prstGeom>
          <a:noFill/>
        </p:spPr>
        <p:txBody>
          <a:bodyPr wrap="square">
            <a:spAutoFit/>
          </a:bodyPr>
          <a:lstStyle/>
          <a:p>
            <a:pPr algn="just"/>
            <a:r>
              <a:rPr lang="en-US" altLang="zh-TW" sz="16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Hot air balloons rising into the sky is an enjoyable experience for spectators. The moment the hot air balloon slowly lifts off, all hopes, dreams and freedom soar together with it. All cultural barriers are broken and the joyous and exciting atmosphere prevails in the crowd composed of different nationalities.</a:t>
            </a:r>
            <a:endParaRPr lang="zh-TW" alt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903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Shape 396"/>
        <p:cNvGrpSpPr/>
        <p:nvPr/>
      </p:nvGrpSpPr>
      <p:grpSpPr>
        <a:xfrm>
          <a:off x="0" y="0"/>
          <a:ext cx="0" cy="0"/>
          <a:chOff x="0" y="0"/>
          <a:chExt cx="0" cy="0"/>
        </a:xfrm>
      </p:grpSpPr>
      <p:pic>
        <p:nvPicPr>
          <p:cNvPr id="3" name="圖片 2">
            <a:extLst>
              <a:ext uri="{FF2B5EF4-FFF2-40B4-BE49-F238E27FC236}">
                <a16:creationId xmlns:a16="http://schemas.microsoft.com/office/drawing/2014/main" id="{2616B2C3-ED67-418E-8155-DDC5CB6FC967}"/>
              </a:ext>
            </a:extLst>
          </p:cNvPr>
          <p:cNvPicPr>
            <a:picLocks noChangeAspect="1"/>
          </p:cNvPicPr>
          <p:nvPr/>
        </p:nvPicPr>
        <p:blipFill>
          <a:blip r:embed="rId3"/>
          <a:stretch>
            <a:fillRect/>
          </a:stretch>
        </p:blipFill>
        <p:spPr>
          <a:xfrm>
            <a:off x="0" y="22426"/>
            <a:ext cx="9144000" cy="5692574"/>
          </a:xfrm>
          <a:prstGeom prst="rect">
            <a:avLst/>
          </a:prstGeom>
        </p:spPr>
      </p:pic>
      <p:pic>
        <p:nvPicPr>
          <p:cNvPr id="398" name="Google Shape;398;p17"/>
          <p:cNvPicPr preferRelativeResize="0"/>
          <p:nvPr/>
        </p:nvPicPr>
        <p:blipFill rotWithShape="1">
          <a:blip r:embed="rId4">
            <a:alphaModFix/>
          </a:blip>
          <a:srcRect/>
          <a:stretch/>
        </p:blipFill>
        <p:spPr>
          <a:xfrm>
            <a:off x="8150107" y="3656219"/>
            <a:ext cx="899137" cy="900736"/>
          </a:xfrm>
          <a:prstGeom prst="rect">
            <a:avLst/>
          </a:prstGeom>
          <a:noFill/>
          <a:ln>
            <a:noFill/>
          </a:ln>
        </p:spPr>
      </p:pic>
      <p:sp>
        <p:nvSpPr>
          <p:cNvPr id="400" name="Google Shape;400;p17"/>
          <p:cNvSpPr/>
          <p:nvPr/>
        </p:nvSpPr>
        <p:spPr>
          <a:xfrm>
            <a:off x="0" y="1085325"/>
            <a:ext cx="9144000" cy="1130542"/>
          </a:xfrm>
          <a:custGeom>
            <a:avLst/>
            <a:gdLst/>
            <a:ahLst/>
            <a:cxnLst/>
            <a:rect l="l" t="t" r="r" b="b"/>
            <a:pathLst>
              <a:path w="9144000" h="1199514" extrusionOk="0">
                <a:moveTo>
                  <a:pt x="9144000" y="0"/>
                </a:moveTo>
                <a:lnTo>
                  <a:pt x="0" y="0"/>
                </a:lnTo>
                <a:lnTo>
                  <a:pt x="0" y="1199388"/>
                </a:lnTo>
                <a:lnTo>
                  <a:pt x="9144000" y="1199388"/>
                </a:lnTo>
                <a:lnTo>
                  <a:pt x="9144000" y="0"/>
                </a:lnTo>
                <a:close/>
              </a:path>
            </a:pathLst>
          </a:custGeom>
          <a:solidFill>
            <a:schemeClr val="accent1">
              <a:lumMod val="60000"/>
              <a:lumOff val="40000"/>
              <a:alpha val="35294"/>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p17"/>
          <p:cNvSpPr txBox="1">
            <a:spLocks noGrp="1"/>
          </p:cNvSpPr>
          <p:nvPr>
            <p:ph type="title"/>
          </p:nvPr>
        </p:nvSpPr>
        <p:spPr>
          <a:xfrm>
            <a:off x="51500" y="1103163"/>
            <a:ext cx="4898700" cy="1001100"/>
          </a:xfrm>
          <a:prstGeom prst="rect">
            <a:avLst/>
          </a:prstGeom>
          <a:noFill/>
          <a:ln>
            <a:noFill/>
          </a:ln>
        </p:spPr>
        <p:txBody>
          <a:bodyPr spcFirstLastPara="1" wrap="square" lIns="0" tIns="15875" rIns="0" bIns="0" anchor="ctr" anchorCtr="0">
            <a:spAutoFit/>
          </a:bodyPr>
          <a:lstStyle/>
          <a:p>
            <a:pPr marL="18415" lvl="0" indent="0" algn="l" rtl="0">
              <a:lnSpc>
                <a:spcPct val="100000"/>
              </a:lnSpc>
              <a:spcBef>
                <a:spcPts val="0"/>
              </a:spcBef>
              <a:spcAft>
                <a:spcPts val="0"/>
              </a:spcAft>
              <a:buClr>
                <a:schemeClr val="lt1"/>
              </a:buClr>
              <a:buSzPts val="6000"/>
              <a:buFont typeface="Libre Baskerville"/>
              <a:buNone/>
            </a:pPr>
            <a:r>
              <a:rPr lang="en-US" sz="3200" dirty="0">
                <a:solidFill>
                  <a:srgbClr val="FFC000"/>
                </a:solidFill>
                <a:latin typeface="Libre Baskerville"/>
                <a:ea typeface="Libre Baskerville"/>
                <a:cs typeface="Libre Baskerville"/>
                <a:sym typeface="Libre Baskerville"/>
              </a:rPr>
              <a:t>Welcome to </a:t>
            </a:r>
            <a:br>
              <a:rPr lang="en-US" sz="3200" dirty="0">
                <a:solidFill>
                  <a:srgbClr val="FFC000"/>
                </a:solidFill>
                <a:latin typeface="Libre Baskerville"/>
                <a:ea typeface="Libre Baskerville"/>
                <a:cs typeface="Libre Baskerville"/>
                <a:sym typeface="Libre Baskerville"/>
              </a:rPr>
            </a:br>
            <a:r>
              <a:rPr lang="en-US" sz="3200" dirty="0">
                <a:solidFill>
                  <a:srgbClr val="FFC000"/>
                </a:solidFill>
                <a:latin typeface="Libre Baskerville"/>
                <a:ea typeface="Libre Baskerville"/>
                <a:cs typeface="Libre Baskerville"/>
                <a:sym typeface="Libre Baskerville"/>
              </a:rPr>
              <a:t>Asia University</a:t>
            </a:r>
            <a:endParaRPr sz="3200" dirty="0">
              <a:solidFill>
                <a:srgbClr val="FFC000"/>
              </a:solidFill>
              <a:latin typeface="Libre Baskerville"/>
              <a:ea typeface="Libre Baskerville"/>
              <a:cs typeface="Libre Baskerville"/>
              <a:sym typeface="Libre Baskerville"/>
            </a:endParaRPr>
          </a:p>
        </p:txBody>
      </p:sp>
      <p:grpSp>
        <p:nvGrpSpPr>
          <p:cNvPr id="7" name="群組 6">
            <a:extLst>
              <a:ext uri="{FF2B5EF4-FFF2-40B4-BE49-F238E27FC236}">
                <a16:creationId xmlns:a16="http://schemas.microsoft.com/office/drawing/2014/main" id="{FD1900EB-1D89-470E-AED1-009CE63107AC}"/>
              </a:ext>
            </a:extLst>
          </p:cNvPr>
          <p:cNvGrpSpPr/>
          <p:nvPr/>
        </p:nvGrpSpPr>
        <p:grpSpPr>
          <a:xfrm>
            <a:off x="6359384" y="4556981"/>
            <a:ext cx="2689860" cy="1158019"/>
            <a:chOff x="3457130" y="5075850"/>
            <a:chExt cx="2241550" cy="965015"/>
          </a:xfrm>
        </p:grpSpPr>
        <p:sp>
          <p:nvSpPr>
            <p:cNvPr id="8" name="object 6">
              <a:extLst>
                <a:ext uri="{FF2B5EF4-FFF2-40B4-BE49-F238E27FC236}">
                  <a16:creationId xmlns:a16="http://schemas.microsoft.com/office/drawing/2014/main" id="{AF812CF2-FEFF-4323-9561-B1F2602032F1}"/>
                </a:ext>
              </a:extLst>
            </p:cNvPr>
            <p:cNvSpPr txBox="1"/>
            <p:nvPr/>
          </p:nvSpPr>
          <p:spPr>
            <a:xfrm>
              <a:off x="3457765" y="5075850"/>
              <a:ext cx="2240915" cy="705321"/>
            </a:xfrm>
            <a:prstGeom prst="rect">
              <a:avLst/>
            </a:prstGeom>
          </p:spPr>
          <p:txBody>
            <a:bodyPr vert="horz" wrap="square" lIns="0" tIns="15240" rIns="0" bIns="0" rtlCol="0">
              <a:spAutoFit/>
            </a:bodyPr>
            <a:lstStyle/>
            <a:p>
              <a:pPr marL="15240" defTabSz="1097280">
                <a:spcBef>
                  <a:spcPts val="120"/>
                </a:spcBef>
                <a:tabLst>
                  <a:tab pos="835906" algn="l"/>
                  <a:tab pos="1571990" algn="l"/>
                  <a:tab pos="2173202" algn="l"/>
                </a:tabLst>
              </a:pPr>
              <a:r>
                <a:rPr sz="5400" spc="570" dirty="0">
                  <a:solidFill>
                    <a:srgbClr val="FFFFFF"/>
                  </a:solidFill>
                  <a:latin typeface="Cambria"/>
                  <a:cs typeface="Cambria"/>
                </a:rPr>
                <a:t>A	</a:t>
              </a:r>
              <a:r>
                <a:rPr sz="5400" spc="581" dirty="0">
                  <a:solidFill>
                    <a:srgbClr val="FFFFFF"/>
                  </a:solidFill>
                  <a:latin typeface="Cambria"/>
                  <a:cs typeface="Cambria"/>
                </a:rPr>
                <a:t>S	</a:t>
              </a:r>
              <a:r>
                <a:rPr sz="5400" spc="438" dirty="0">
                  <a:solidFill>
                    <a:srgbClr val="FFFFFF"/>
                  </a:solidFill>
                  <a:latin typeface="Cambria"/>
                  <a:cs typeface="Cambria"/>
                </a:rPr>
                <a:t>I	</a:t>
              </a:r>
              <a:r>
                <a:rPr sz="5400" spc="570" dirty="0">
                  <a:solidFill>
                    <a:srgbClr val="FFFFFF"/>
                  </a:solidFill>
                  <a:latin typeface="Cambria"/>
                  <a:cs typeface="Cambria"/>
                </a:rPr>
                <a:t>A</a:t>
              </a:r>
              <a:endParaRPr sz="5400" dirty="0">
                <a:solidFill>
                  <a:prstClr val="black"/>
                </a:solidFill>
                <a:latin typeface="Cambria"/>
                <a:cs typeface="Cambria"/>
              </a:endParaRPr>
            </a:p>
          </p:txBody>
        </p:sp>
        <p:sp>
          <p:nvSpPr>
            <p:cNvPr id="9" name="object 7">
              <a:extLst>
                <a:ext uri="{FF2B5EF4-FFF2-40B4-BE49-F238E27FC236}">
                  <a16:creationId xmlns:a16="http://schemas.microsoft.com/office/drawing/2014/main" id="{C5CFCED7-DA6A-4D65-9233-E27C0A085B4E}"/>
                </a:ext>
              </a:extLst>
            </p:cNvPr>
            <p:cNvSpPr txBox="1"/>
            <p:nvPr/>
          </p:nvSpPr>
          <p:spPr>
            <a:xfrm>
              <a:off x="3457130" y="5797209"/>
              <a:ext cx="2241550" cy="243656"/>
            </a:xfrm>
            <a:prstGeom prst="rect">
              <a:avLst/>
            </a:prstGeom>
          </p:spPr>
          <p:txBody>
            <a:bodyPr vert="horz" wrap="square" lIns="0" tIns="15240" rIns="0" bIns="0" rtlCol="0">
              <a:spAutoFit/>
            </a:bodyPr>
            <a:lstStyle/>
            <a:p>
              <a:pPr marL="15240" defTabSz="1097280">
                <a:spcBef>
                  <a:spcPts val="120"/>
                </a:spcBef>
                <a:tabLst>
                  <a:tab pos="334514" algn="l"/>
                  <a:tab pos="656075" algn="l"/>
                  <a:tab pos="886198" algn="l"/>
                  <a:tab pos="1189470" algn="l"/>
                  <a:tab pos="1475218" algn="l"/>
                  <a:tab pos="1769347" algn="l"/>
                  <a:tab pos="2046712" algn="l"/>
                  <a:tab pos="2279119" algn="l"/>
                  <a:tab pos="2561819" algn="l"/>
                </a:tabLst>
              </a:pPr>
              <a:r>
                <a:rPr dirty="0">
                  <a:solidFill>
                    <a:srgbClr val="FFFFFF"/>
                  </a:solidFill>
                  <a:latin typeface="Calibri"/>
                  <a:cs typeface="Calibri"/>
                </a:rPr>
                <a:t>U	N	I	V	E	R	S	I	T	Y</a:t>
              </a:r>
              <a:endParaRPr dirty="0">
                <a:solidFill>
                  <a:prstClr val="black"/>
                </a:solidFill>
                <a:latin typeface="Calibri"/>
                <a:cs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6" name="object 6"/>
          <p:cNvSpPr txBox="1">
            <a:spLocks noGrp="1"/>
          </p:cNvSpPr>
          <p:nvPr>
            <p:ph type="title"/>
          </p:nvPr>
        </p:nvSpPr>
        <p:spPr>
          <a:xfrm>
            <a:off x="1780413" y="88900"/>
            <a:ext cx="5582285" cy="635000"/>
          </a:xfrm>
          <a:prstGeom prst="rect">
            <a:avLst/>
          </a:prstGeom>
        </p:spPr>
        <p:txBody>
          <a:bodyPr vert="horz" wrap="square" lIns="0" tIns="12065" rIns="0" bIns="0" rtlCol="0">
            <a:spAutoFit/>
          </a:bodyPr>
          <a:lstStyle/>
          <a:p>
            <a:pPr marL="12700">
              <a:lnSpc>
                <a:spcPct val="100000"/>
              </a:lnSpc>
              <a:spcBef>
                <a:spcPts val="95"/>
              </a:spcBef>
            </a:pPr>
            <a:r>
              <a:rPr sz="4000" b="1" spc="-35" dirty="0">
                <a:solidFill>
                  <a:srgbClr val="FFC000"/>
                </a:solidFill>
                <a:latin typeface="Calibri"/>
                <a:cs typeface="Calibri"/>
              </a:rPr>
              <a:t>World </a:t>
            </a:r>
            <a:r>
              <a:rPr sz="4000" b="1" spc="-10" dirty="0">
                <a:solidFill>
                  <a:srgbClr val="FFC000"/>
                </a:solidFill>
                <a:latin typeface="Calibri"/>
                <a:cs typeface="Calibri"/>
              </a:rPr>
              <a:t>University</a:t>
            </a:r>
            <a:r>
              <a:rPr sz="4000" b="1" spc="-15" dirty="0">
                <a:solidFill>
                  <a:srgbClr val="FFC000"/>
                </a:solidFill>
                <a:latin typeface="Calibri"/>
                <a:cs typeface="Calibri"/>
              </a:rPr>
              <a:t> </a:t>
            </a:r>
            <a:r>
              <a:rPr sz="4000" b="1" spc="-5" dirty="0">
                <a:solidFill>
                  <a:srgbClr val="FFC000"/>
                </a:solidFill>
                <a:latin typeface="Calibri"/>
                <a:cs typeface="Calibri"/>
              </a:rPr>
              <a:t>Rankings</a:t>
            </a:r>
            <a:endParaRPr sz="4000" dirty="0">
              <a:solidFill>
                <a:srgbClr val="FFC000"/>
              </a:solidFill>
              <a:latin typeface="Calibri"/>
              <a:cs typeface="Calibri"/>
            </a:endParaRPr>
          </a:p>
        </p:txBody>
      </p:sp>
      <p:graphicFrame>
        <p:nvGraphicFramePr>
          <p:cNvPr id="8" name="表格 7">
            <a:extLst>
              <a:ext uri="{FF2B5EF4-FFF2-40B4-BE49-F238E27FC236}">
                <a16:creationId xmlns:a16="http://schemas.microsoft.com/office/drawing/2014/main" id="{0C4C8F0E-AAE2-49EF-9171-656E1C4A6B09}"/>
              </a:ext>
            </a:extLst>
          </p:cNvPr>
          <p:cNvGraphicFramePr>
            <a:graphicFrameLocks noGrp="1"/>
          </p:cNvGraphicFramePr>
          <p:nvPr>
            <p:extLst>
              <p:ext uri="{D42A27DB-BD31-4B8C-83A1-F6EECF244321}">
                <p14:modId xmlns:p14="http://schemas.microsoft.com/office/powerpoint/2010/main" val="1298503144"/>
              </p:ext>
            </p:extLst>
          </p:nvPr>
        </p:nvGraphicFramePr>
        <p:xfrm>
          <a:off x="697711" y="723900"/>
          <a:ext cx="8001005" cy="4823460"/>
        </p:xfrm>
        <a:graphic>
          <a:graphicData uri="http://schemas.openxmlformats.org/drawingml/2006/table">
            <a:tbl>
              <a:tblPr firstRow="1" bandRow="1">
                <a:tableStyleId>{2D5ABB26-0587-4C30-8999-92F81FD0307C}</a:tableStyleId>
              </a:tblPr>
              <a:tblGrid>
                <a:gridCol w="1600201">
                  <a:extLst>
                    <a:ext uri="{9D8B030D-6E8A-4147-A177-3AD203B41FA5}">
                      <a16:colId xmlns:a16="http://schemas.microsoft.com/office/drawing/2014/main" val="442094280"/>
                    </a:ext>
                  </a:extLst>
                </a:gridCol>
                <a:gridCol w="1600201">
                  <a:extLst>
                    <a:ext uri="{9D8B030D-6E8A-4147-A177-3AD203B41FA5}">
                      <a16:colId xmlns:a16="http://schemas.microsoft.com/office/drawing/2014/main" val="3941724484"/>
                    </a:ext>
                  </a:extLst>
                </a:gridCol>
                <a:gridCol w="1600201">
                  <a:extLst>
                    <a:ext uri="{9D8B030D-6E8A-4147-A177-3AD203B41FA5}">
                      <a16:colId xmlns:a16="http://schemas.microsoft.com/office/drawing/2014/main" val="3844214321"/>
                    </a:ext>
                  </a:extLst>
                </a:gridCol>
                <a:gridCol w="1600201">
                  <a:extLst>
                    <a:ext uri="{9D8B030D-6E8A-4147-A177-3AD203B41FA5}">
                      <a16:colId xmlns:a16="http://schemas.microsoft.com/office/drawing/2014/main" val="1542436421"/>
                    </a:ext>
                  </a:extLst>
                </a:gridCol>
                <a:gridCol w="1600201">
                  <a:extLst>
                    <a:ext uri="{9D8B030D-6E8A-4147-A177-3AD203B41FA5}">
                      <a16:colId xmlns:a16="http://schemas.microsoft.com/office/drawing/2014/main" val="1386550666"/>
                    </a:ext>
                  </a:extLst>
                </a:gridCol>
              </a:tblGrid>
              <a:tr h="900436">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38100" cap="flat" cmpd="sng" algn="ctr">
                      <a:solidFill>
                        <a:schemeClr val="bg1"/>
                      </a:solidFill>
                      <a:prstDash val="solid"/>
                      <a:round/>
                      <a:headEnd type="none" w="med" len="med"/>
                      <a:tailEnd type="none" w="med" len="med"/>
                    </a:lnTlToBr>
                    <a:noFill/>
                  </a:tcPr>
                </a:tc>
                <a:tc>
                  <a:txBody>
                    <a:bodyPr/>
                    <a:lstStyle/>
                    <a:p>
                      <a:endParaRPr lang="zh-TW" alt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38100" cap="flat" cmpd="sng" algn="ctr">
                      <a:solidFill>
                        <a:schemeClr val="bg1"/>
                      </a:solidFill>
                      <a:prstDash val="solid"/>
                      <a:round/>
                      <a:headEnd type="none" w="med" len="med"/>
                      <a:tailEnd type="none" w="med" len="med"/>
                    </a:lnTlToBr>
                    <a:noFill/>
                  </a:tcPr>
                </a:tc>
                <a:tc>
                  <a:txBody>
                    <a:bodyPr/>
                    <a:lstStyle/>
                    <a:p>
                      <a:pPr algn="l"/>
                      <a:r>
                        <a:rPr lang="en-US" altLang="zh-TW" sz="1800" dirty="0">
                          <a:solidFill>
                            <a:schemeClr val="bg1"/>
                          </a:solidFill>
                        </a:rPr>
                        <a:t>Ranking in the World</a:t>
                      </a:r>
                      <a:endParaRPr lang="zh-TW" altLang="en-US" sz="180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l"/>
                      <a:r>
                        <a:rPr lang="en-US" altLang="zh-TW" sz="1800" dirty="0">
                          <a:solidFill>
                            <a:schemeClr val="bg1"/>
                          </a:solidFill>
                        </a:rPr>
                        <a:t>Ranking in Taiwan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l"/>
                      <a:r>
                        <a:rPr lang="en-US" altLang="zh-TW" sz="1800" dirty="0">
                          <a:solidFill>
                            <a:schemeClr val="bg1"/>
                          </a:solidFill>
                        </a:rPr>
                        <a:t>Ranking in Private Univ. in Taiwan</a:t>
                      </a:r>
                      <a:endParaRPr lang="zh-TW" altLang="en-US" sz="1800" dirty="0">
                        <a:solidFill>
                          <a:schemeClr val="bg1"/>
                        </a:solidFill>
                      </a:endParaRPr>
                    </a:p>
                  </a:txBody>
                  <a:tcP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62136734"/>
                  </a:ext>
                </a:extLst>
              </a:tr>
              <a:tr h="2059902">
                <a:tc>
                  <a:txBody>
                    <a:bodyPr/>
                    <a:lstStyle/>
                    <a:p>
                      <a:endParaRPr lang="zh-TW" altLang="en-US" dirty="0"/>
                    </a:p>
                  </a:txBody>
                  <a:tcP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TW" altLang="en-US" sz="1350" b="0" i="0" u="none" strike="noStrike" kern="1200" baseline="0" dirty="0">
                        <a:solidFill>
                          <a:schemeClr val="bg1"/>
                        </a:solidFill>
                        <a:latin typeface="+mn-lt"/>
                        <a:ea typeface="+mn-ea"/>
                        <a:cs typeface="+mn-cs"/>
                      </a:endParaRPr>
                    </a:p>
                    <a:p>
                      <a:r>
                        <a:rPr lang="en-US" altLang="zh-TW" sz="1600" b="0" i="0" u="none" strike="noStrike" kern="1200" baseline="0" dirty="0">
                          <a:solidFill>
                            <a:schemeClr val="bg1"/>
                          </a:solidFill>
                          <a:latin typeface="+mn-lt"/>
                          <a:ea typeface="+mn-ea"/>
                          <a:cs typeface="+mn-cs"/>
                        </a:rPr>
                        <a:t>2023 </a:t>
                      </a:r>
                    </a:p>
                    <a:p>
                      <a:r>
                        <a:rPr lang="es-ES" altLang="zh-TW" sz="1600" b="0" i="0" u="none" strike="noStrike" kern="1200" baseline="0" dirty="0">
                          <a:solidFill>
                            <a:schemeClr val="bg1"/>
                          </a:solidFill>
                          <a:latin typeface="+mn-lt"/>
                          <a:ea typeface="+mn-ea"/>
                          <a:cs typeface="+mn-cs"/>
                        </a:rPr>
                        <a:t>Shanghai ARWU </a:t>
                      </a:r>
                    </a:p>
                    <a:p>
                      <a:r>
                        <a:rPr lang="en-US" altLang="zh-TW" sz="1600" b="0" i="0" u="none" strike="noStrike" kern="1200" baseline="0" dirty="0">
                          <a:solidFill>
                            <a:schemeClr val="bg1"/>
                          </a:solidFill>
                          <a:latin typeface="+mn-lt"/>
                          <a:ea typeface="+mn-ea"/>
                          <a:cs typeface="+mn-cs"/>
                        </a:rPr>
                        <a:t>Ranking - Academic Rankings of World University</a:t>
                      </a:r>
                      <a:r>
                        <a:rPr lang="en-US" altLang="zh-TW" sz="1350" b="0" i="0" u="none" strike="noStrike" kern="1200" baseline="0" dirty="0">
                          <a:solidFill>
                            <a:schemeClr val="bg1"/>
                          </a:solidFill>
                          <a:latin typeface="+mn-lt"/>
                          <a:ea typeface="+mn-ea"/>
                          <a:cs typeface="+mn-cs"/>
                        </a:rPr>
                        <a:t>	</a:t>
                      </a:r>
                    </a:p>
                    <a:p>
                      <a:endParaRPr lang="zh-TW" altLang="en-US"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altLang="zh-TW" sz="2800" dirty="0">
                          <a:solidFill>
                            <a:schemeClr val="accent2">
                              <a:lumMod val="40000"/>
                              <a:lumOff val="60000"/>
                            </a:schemeClr>
                          </a:solidFill>
                        </a:rPr>
                        <a:t>701-800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altLang="zh-TW" sz="3600" dirty="0">
                          <a:solidFill>
                            <a:schemeClr val="accent2">
                              <a:lumMod val="40000"/>
                              <a:lumOff val="60000"/>
                            </a:schemeClr>
                          </a:solidFill>
                        </a:rPr>
                        <a:t>4</a:t>
                      </a:r>
                      <a:endParaRPr lang="zh-TW" altLang="en-US" sz="3600" dirty="0">
                        <a:solidFill>
                          <a:schemeClr val="accent2">
                            <a:lumMod val="40000"/>
                            <a:lumOff val="60000"/>
                          </a:schemeClr>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altLang="zh-TW" sz="3600" dirty="0">
                          <a:solidFill>
                            <a:schemeClr val="accent2">
                              <a:lumMod val="40000"/>
                              <a:lumOff val="60000"/>
                            </a:schemeClr>
                          </a:solidFill>
                        </a:rPr>
                        <a:t>3</a:t>
                      </a:r>
                      <a:endParaRPr lang="zh-TW" altLang="en-US" sz="3600" dirty="0">
                        <a:solidFill>
                          <a:schemeClr val="accent2">
                            <a:lumMod val="40000"/>
                            <a:lumOff val="60000"/>
                          </a:schemeClr>
                        </a:solidFill>
                      </a:endParaRP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19111350"/>
                  </a:ext>
                </a:extLst>
              </a:tr>
              <a:tr h="1425690">
                <a:tc>
                  <a:txBody>
                    <a:bodyPr/>
                    <a:lstStyle/>
                    <a:p>
                      <a:endParaRPr lang="zh-TW" altLang="en-US" dirty="0"/>
                    </a:p>
                  </a:txBody>
                  <a:tcP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1350" b="0" i="0" u="none" strike="noStrike" kern="1200" baseline="0" dirty="0">
                        <a:solidFill>
                          <a:schemeClr val="bg1"/>
                        </a:solidFill>
                        <a:latin typeface="+mn-lt"/>
                        <a:ea typeface="+mn-ea"/>
                        <a:cs typeface="+mn-cs"/>
                      </a:endParaRPr>
                    </a:p>
                    <a:p>
                      <a:r>
                        <a:rPr lang="es-ES" altLang="zh-TW" sz="1600" b="0" i="0" u="none" strike="noStrike" kern="1200" baseline="0" dirty="0">
                          <a:solidFill>
                            <a:schemeClr val="bg1"/>
                          </a:solidFill>
                          <a:latin typeface="+mn-lt"/>
                          <a:ea typeface="+mn-ea"/>
                          <a:cs typeface="+mn-cs"/>
                        </a:rPr>
                        <a:t>2024 (THE) </a:t>
                      </a:r>
                    </a:p>
                    <a:p>
                      <a:r>
                        <a:rPr lang="es-ES" altLang="zh-TW" sz="1600" b="0" i="0" u="none" strike="noStrike" kern="1200" baseline="0" dirty="0">
                          <a:solidFill>
                            <a:schemeClr val="bg1"/>
                          </a:solidFill>
                          <a:latin typeface="+mn-lt"/>
                          <a:ea typeface="+mn-ea"/>
                          <a:cs typeface="+mn-cs"/>
                        </a:rPr>
                        <a:t>Times Higher Education </a:t>
                      </a:r>
                      <a:r>
                        <a:rPr lang="es-ES" altLang="zh-TW" sz="1350" b="0" i="0" u="none" strike="noStrike" kern="1200" baseline="0" dirty="0">
                          <a:solidFill>
                            <a:schemeClr val="bg1"/>
                          </a:solidFill>
                          <a:latin typeface="+mn-lt"/>
                          <a:ea typeface="+mn-ea"/>
                          <a:cs typeface="+mn-cs"/>
                        </a:rPr>
                        <a:t>	</a:t>
                      </a:r>
                    </a:p>
                    <a:p>
                      <a:endParaRPr lang="zh-TW" altLang="en-US"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dirty="0">
                          <a:solidFill>
                            <a:schemeClr val="accent2">
                              <a:lumMod val="40000"/>
                              <a:lumOff val="60000"/>
                            </a:schemeClr>
                          </a:solidFill>
                        </a:rPr>
                        <a:t>401-600</a:t>
                      </a:r>
                      <a:endParaRPr lang="zh-TW" altLang="en-US" sz="2800" dirty="0">
                        <a:solidFill>
                          <a:schemeClr val="accent2">
                            <a:lumMod val="40000"/>
                            <a:lumOff val="60000"/>
                          </a:schemeClr>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3600" dirty="0">
                          <a:solidFill>
                            <a:schemeClr val="accent2">
                              <a:lumMod val="40000"/>
                              <a:lumOff val="60000"/>
                            </a:schemeClr>
                          </a:solidFill>
                        </a:rPr>
                        <a:t>8</a:t>
                      </a:r>
                      <a:endParaRPr lang="zh-TW" altLang="en-US" sz="3600" dirty="0">
                        <a:solidFill>
                          <a:schemeClr val="accent2">
                            <a:lumMod val="40000"/>
                            <a:lumOff val="60000"/>
                          </a:schemeClr>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3600" dirty="0">
                          <a:solidFill>
                            <a:schemeClr val="accent2">
                              <a:lumMod val="40000"/>
                              <a:lumOff val="60000"/>
                            </a:schemeClr>
                          </a:solidFill>
                        </a:rPr>
                        <a:t>5</a:t>
                      </a:r>
                      <a:endParaRPr lang="zh-TW" altLang="en-US" sz="3600" dirty="0">
                        <a:solidFill>
                          <a:schemeClr val="accent2">
                            <a:lumMod val="40000"/>
                            <a:lumOff val="60000"/>
                          </a:schemeClr>
                        </a:solidFill>
                      </a:endParaRP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2905373"/>
                  </a:ext>
                </a:extLst>
              </a:tr>
            </a:tbl>
          </a:graphicData>
        </a:graphic>
      </p:graphicFrame>
      <p:pic>
        <p:nvPicPr>
          <p:cNvPr id="9" name="圖片 8">
            <a:extLst>
              <a:ext uri="{FF2B5EF4-FFF2-40B4-BE49-F238E27FC236}">
                <a16:creationId xmlns:a16="http://schemas.microsoft.com/office/drawing/2014/main" id="{7341F439-AAFE-469F-B7A3-36F768FCF38E}"/>
              </a:ext>
            </a:extLst>
          </p:cNvPr>
          <p:cNvPicPr>
            <a:picLocks noChangeAspect="1"/>
          </p:cNvPicPr>
          <p:nvPr/>
        </p:nvPicPr>
        <p:blipFill>
          <a:blip r:embed="rId2"/>
          <a:stretch>
            <a:fillRect/>
          </a:stretch>
        </p:blipFill>
        <p:spPr>
          <a:xfrm>
            <a:off x="956582" y="2171700"/>
            <a:ext cx="1039906" cy="1021976"/>
          </a:xfrm>
          <a:prstGeom prst="rect">
            <a:avLst/>
          </a:prstGeom>
        </p:spPr>
      </p:pic>
      <p:pic>
        <p:nvPicPr>
          <p:cNvPr id="10" name="圖片 9">
            <a:extLst>
              <a:ext uri="{FF2B5EF4-FFF2-40B4-BE49-F238E27FC236}">
                <a16:creationId xmlns:a16="http://schemas.microsoft.com/office/drawing/2014/main" id="{FD1BB726-08EE-4DFA-AF4A-42ED524FF45D}"/>
              </a:ext>
            </a:extLst>
          </p:cNvPr>
          <p:cNvPicPr>
            <a:picLocks noChangeAspect="1"/>
          </p:cNvPicPr>
          <p:nvPr/>
        </p:nvPicPr>
        <p:blipFill>
          <a:blip r:embed="rId3"/>
          <a:stretch>
            <a:fillRect/>
          </a:stretch>
        </p:blipFill>
        <p:spPr>
          <a:xfrm>
            <a:off x="874059" y="3314700"/>
            <a:ext cx="1183341" cy="502024"/>
          </a:xfrm>
          <a:prstGeom prst="rect">
            <a:avLst/>
          </a:prstGeom>
        </p:spPr>
      </p:pic>
      <p:pic>
        <p:nvPicPr>
          <p:cNvPr id="11" name="圖片 10">
            <a:extLst>
              <a:ext uri="{FF2B5EF4-FFF2-40B4-BE49-F238E27FC236}">
                <a16:creationId xmlns:a16="http://schemas.microsoft.com/office/drawing/2014/main" id="{2272CF65-320B-4EC5-B400-18058D92CE1C}"/>
              </a:ext>
            </a:extLst>
          </p:cNvPr>
          <p:cNvPicPr>
            <a:picLocks noChangeAspect="1"/>
          </p:cNvPicPr>
          <p:nvPr/>
        </p:nvPicPr>
        <p:blipFill>
          <a:blip r:embed="rId4"/>
          <a:stretch>
            <a:fillRect/>
          </a:stretch>
        </p:blipFill>
        <p:spPr>
          <a:xfrm>
            <a:off x="956582" y="4489076"/>
            <a:ext cx="1021976" cy="1031101"/>
          </a:xfrm>
          <a:prstGeom prst="rect">
            <a:avLst/>
          </a:prstGeom>
        </p:spPr>
      </p:pic>
      <p:sp>
        <p:nvSpPr>
          <p:cNvPr id="12" name="矩形 11">
            <a:extLst>
              <a:ext uri="{FF2B5EF4-FFF2-40B4-BE49-F238E27FC236}">
                <a16:creationId xmlns:a16="http://schemas.microsoft.com/office/drawing/2014/main" id="{EED7DFC1-46E9-494D-8764-9F430414FB51}"/>
              </a:ext>
            </a:extLst>
          </p:cNvPr>
          <p:cNvSpPr/>
          <p:nvPr/>
        </p:nvSpPr>
        <p:spPr>
          <a:xfrm>
            <a:off x="685795" y="723900"/>
            <a:ext cx="8001005" cy="48234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DE5D16F1-DABA-45BB-9B64-F435B77DE437}"/>
              </a:ext>
            </a:extLst>
          </p:cNvPr>
          <p:cNvSpPr txBox="1"/>
          <p:nvPr/>
        </p:nvSpPr>
        <p:spPr>
          <a:xfrm>
            <a:off x="999640" y="210872"/>
            <a:ext cx="7144719" cy="707886"/>
          </a:xfrm>
          <a:prstGeom prst="rect">
            <a:avLst/>
          </a:prstGeom>
          <a:noFill/>
        </p:spPr>
        <p:txBody>
          <a:bodyPr wrap="square" rtlCol="0">
            <a:spAutoFit/>
          </a:bodyPr>
          <a:lstStyle/>
          <a:p>
            <a:pPr algn="ctr"/>
            <a:r>
              <a:rPr lang="en-US" altLang="zh-TW" sz="4000" b="1" spc="-35" dirty="0">
                <a:solidFill>
                  <a:srgbClr val="FFC000"/>
                </a:solidFill>
                <a:latin typeface="Calibri"/>
                <a:ea typeface="Calibri"/>
                <a:cs typeface="Calibri"/>
                <a:sym typeface="Calibri"/>
              </a:rPr>
              <a:t>Colleges and Departments</a:t>
            </a:r>
            <a:endParaRPr lang="zh-TW" altLang="en-US" sz="4000" b="1" spc="-35" dirty="0">
              <a:solidFill>
                <a:srgbClr val="FFC000"/>
              </a:solidFill>
              <a:latin typeface="Calibri"/>
              <a:cs typeface="Calibri"/>
              <a:sym typeface="Calibri"/>
            </a:endParaRPr>
          </a:p>
        </p:txBody>
      </p:sp>
      <p:sp>
        <p:nvSpPr>
          <p:cNvPr id="6" name="矩形: 圓角 5">
            <a:extLst>
              <a:ext uri="{FF2B5EF4-FFF2-40B4-BE49-F238E27FC236}">
                <a16:creationId xmlns:a16="http://schemas.microsoft.com/office/drawing/2014/main" id="{3B022ECA-2C2D-4506-94FA-A23D2880AAA7}"/>
              </a:ext>
            </a:extLst>
          </p:cNvPr>
          <p:cNvSpPr/>
          <p:nvPr/>
        </p:nvSpPr>
        <p:spPr>
          <a:xfrm>
            <a:off x="132307" y="1024570"/>
            <a:ext cx="1352910" cy="5811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000" b="1" i="0" dirty="0">
              <a:solidFill>
                <a:srgbClr val="0563C1"/>
              </a:solidFill>
              <a:effectLst/>
              <a:latin typeface="Calibri" panose="020F0502020204030204" pitchFamily="34" charset="0"/>
              <a:hlinkClick r:id="rId2" tooltip="College of Medical and Health Science Website">
                <a:extLst>
                  <a:ext uri="{A12FA001-AC4F-418D-AE19-62706E023703}">
                    <ahyp:hlinkClr xmlns:ahyp="http://schemas.microsoft.com/office/drawing/2018/hyperlinkcolor" val="tx"/>
                  </a:ext>
                </a:extLst>
              </a:hlinkClick>
            </a:endParaRPr>
          </a:p>
          <a:p>
            <a:pPr algn="ctr"/>
            <a:r>
              <a:rPr lang="en-US" altLang="zh-TW" sz="1000" b="1" i="0" dirty="0">
                <a:solidFill>
                  <a:schemeClr val="tx1"/>
                </a:solidFill>
                <a:effectLst/>
                <a:latin typeface="Calibri" panose="020F0502020204030204" pitchFamily="34" charset="0"/>
                <a:hlinkClick r:id="rId2" tooltip="College of Medical and Health Science Website">
                  <a:extLst>
                    <a:ext uri="{A12FA001-AC4F-418D-AE19-62706E023703}">
                      <ahyp:hlinkClr xmlns:ahyp="http://schemas.microsoft.com/office/drawing/2018/hyperlinkcolor" val="tx"/>
                    </a:ext>
                  </a:extLst>
                </a:hlinkClick>
              </a:rPr>
              <a:t>College of Medical and Health Science</a:t>
            </a:r>
            <a:endParaRPr lang="en-US" altLang="zh-TW" sz="1000" b="1" i="0" dirty="0">
              <a:solidFill>
                <a:schemeClr val="tx1"/>
              </a:solidFill>
              <a:effectLst/>
              <a:latin typeface="Calibri" panose="020F0502020204030204" pitchFamily="34" charset="0"/>
            </a:endParaRPr>
          </a:p>
          <a:p>
            <a:pPr algn="ctr"/>
            <a:endParaRPr lang="zh-TW" altLang="en-US" dirty="0"/>
          </a:p>
        </p:txBody>
      </p:sp>
      <p:sp>
        <p:nvSpPr>
          <p:cNvPr id="7" name="矩形: 圓角 6">
            <a:extLst>
              <a:ext uri="{FF2B5EF4-FFF2-40B4-BE49-F238E27FC236}">
                <a16:creationId xmlns:a16="http://schemas.microsoft.com/office/drawing/2014/main" id="{7BEE400E-484E-49EF-824B-12E4B2D5FED1}"/>
              </a:ext>
            </a:extLst>
          </p:cNvPr>
          <p:cNvSpPr/>
          <p:nvPr/>
        </p:nvSpPr>
        <p:spPr>
          <a:xfrm>
            <a:off x="1644434" y="1024570"/>
            <a:ext cx="1642369" cy="5811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000" b="1" i="0" dirty="0">
              <a:solidFill>
                <a:srgbClr val="0563C1"/>
              </a:solidFill>
              <a:effectLst/>
              <a:latin typeface="Calibri" panose="020F0502020204030204" pitchFamily="34" charset="0"/>
              <a:hlinkClick r:id="rId3" tooltip="Open Website in new tab">
                <a:extLst>
                  <a:ext uri="{A12FA001-AC4F-418D-AE19-62706E023703}">
                    <ahyp:hlinkClr xmlns:ahyp="http://schemas.microsoft.com/office/drawing/2018/hyperlinkcolor" val="tx"/>
                  </a:ext>
                </a:extLst>
              </a:hlinkClick>
            </a:endParaRPr>
          </a:p>
          <a:p>
            <a:pPr algn="ctr"/>
            <a:r>
              <a:rPr lang="en-US" altLang="zh-TW" sz="1000" b="1" i="0" dirty="0">
                <a:solidFill>
                  <a:schemeClr val="tx1"/>
                </a:solidFill>
                <a:effectLst/>
                <a:latin typeface="Calibri" panose="020F0502020204030204" pitchFamily="34" charset="0"/>
                <a:hlinkClick r:id="rId3" tooltip="Open Website in new tab">
                  <a:extLst>
                    <a:ext uri="{A12FA001-AC4F-418D-AE19-62706E023703}">
                      <ahyp:hlinkClr xmlns:ahyp="http://schemas.microsoft.com/office/drawing/2018/hyperlinkcolor" val="tx"/>
                    </a:ext>
                  </a:extLst>
                </a:hlinkClick>
              </a:rPr>
              <a:t>College of Information and Electrical Engineering</a:t>
            </a:r>
            <a:endParaRPr lang="en-US" altLang="zh-TW" sz="1000" b="1" i="0" dirty="0">
              <a:solidFill>
                <a:schemeClr val="tx1"/>
              </a:solidFill>
              <a:effectLst/>
              <a:latin typeface="Calibri" panose="020F0502020204030204" pitchFamily="34" charset="0"/>
            </a:endParaRPr>
          </a:p>
          <a:p>
            <a:pPr algn="ctr"/>
            <a:endParaRPr lang="zh-TW" altLang="en-US" dirty="0"/>
          </a:p>
        </p:txBody>
      </p:sp>
      <p:sp>
        <p:nvSpPr>
          <p:cNvPr id="8" name="矩形: 圓角 7">
            <a:extLst>
              <a:ext uri="{FF2B5EF4-FFF2-40B4-BE49-F238E27FC236}">
                <a16:creationId xmlns:a16="http://schemas.microsoft.com/office/drawing/2014/main" id="{1DFCFF64-E0C2-4CFB-92A9-88BCED7E5759}"/>
              </a:ext>
            </a:extLst>
          </p:cNvPr>
          <p:cNvSpPr/>
          <p:nvPr/>
        </p:nvSpPr>
        <p:spPr>
          <a:xfrm>
            <a:off x="3484420" y="1026638"/>
            <a:ext cx="1197244" cy="5811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i="0" dirty="0">
                <a:solidFill>
                  <a:schemeClr val="tx1"/>
                </a:solidFill>
                <a:effectLst/>
                <a:latin typeface="Calibri" panose="020F0502020204030204" pitchFamily="34" charset="0"/>
                <a:hlinkClick r:id="rId4" tooltip="Open Website in new tab">
                  <a:extLst>
                    <a:ext uri="{A12FA001-AC4F-418D-AE19-62706E023703}">
                      <ahyp:hlinkClr xmlns:ahyp="http://schemas.microsoft.com/office/drawing/2018/hyperlinkcolor" val="tx"/>
                    </a:ext>
                  </a:extLst>
                </a:hlinkClick>
              </a:rPr>
              <a:t>College of</a:t>
            </a:r>
            <a:r>
              <a:rPr lang="en-US" altLang="zh-TW" sz="1000" b="1" i="0" dirty="0">
                <a:solidFill>
                  <a:srgbClr val="0563C1"/>
                </a:solidFill>
                <a:effectLst/>
                <a:latin typeface="Calibri" panose="020F0502020204030204" pitchFamily="34" charset="0"/>
                <a:hlinkClick r:id="rId5" tooltip="Open Website in new tab">
                  <a:extLst>
                    <a:ext uri="{A12FA001-AC4F-418D-AE19-62706E023703}">
                      <ahyp:hlinkClr xmlns:ahyp="http://schemas.microsoft.com/office/drawing/2018/hyperlinkcolor" val="tx"/>
                    </a:ext>
                  </a:extLst>
                </a:hlinkClick>
              </a:rPr>
              <a:t> </a:t>
            </a:r>
            <a:r>
              <a:rPr lang="en-US" altLang="zh-TW" sz="1050" b="1" i="0" u="sng" dirty="0">
                <a:solidFill>
                  <a:schemeClr val="tx1"/>
                </a:solidFill>
                <a:effectLst/>
                <a:latin typeface="Calibri" panose="020F0502020204030204" pitchFamily="34" charset="0"/>
                <a:hlinkClick r:id="rId5" tooltip="Open Website in new tab">
                  <a:extLst>
                    <a:ext uri="{A12FA001-AC4F-418D-AE19-62706E023703}">
                      <ahyp:hlinkClr xmlns:ahyp="http://schemas.microsoft.com/office/drawing/2018/hyperlinkcolor" val="tx"/>
                    </a:ext>
                  </a:extLst>
                </a:hlinkClick>
              </a:rPr>
              <a:t>Management</a:t>
            </a:r>
            <a:endParaRPr lang="en-US" altLang="zh-TW" sz="1050" b="1" i="0" u="sng" dirty="0">
              <a:solidFill>
                <a:schemeClr val="tx1"/>
              </a:solidFill>
              <a:effectLst/>
              <a:latin typeface="Calibri" panose="020F0502020204030204" pitchFamily="34" charset="0"/>
            </a:endParaRPr>
          </a:p>
          <a:p>
            <a:pPr algn="ctr"/>
            <a:endParaRPr lang="zh-TW" altLang="en-US" sz="900" u="sng" dirty="0">
              <a:solidFill>
                <a:schemeClr val="tx1"/>
              </a:solidFill>
            </a:endParaRPr>
          </a:p>
        </p:txBody>
      </p:sp>
      <p:sp>
        <p:nvSpPr>
          <p:cNvPr id="9" name="矩形: 圓角 8">
            <a:extLst>
              <a:ext uri="{FF2B5EF4-FFF2-40B4-BE49-F238E27FC236}">
                <a16:creationId xmlns:a16="http://schemas.microsoft.com/office/drawing/2014/main" id="{ABFDBD8F-2417-474E-B8EF-85710C0805F8}"/>
              </a:ext>
            </a:extLst>
          </p:cNvPr>
          <p:cNvSpPr/>
          <p:nvPr/>
        </p:nvSpPr>
        <p:spPr>
          <a:xfrm>
            <a:off x="4879281" y="1018725"/>
            <a:ext cx="1197243" cy="5811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Co</a:t>
            </a:r>
            <a:endParaRPr lang="zh-TW" altLang="en-US" dirty="0"/>
          </a:p>
        </p:txBody>
      </p:sp>
      <p:sp>
        <p:nvSpPr>
          <p:cNvPr id="10" name="矩形: 圓角 9">
            <a:extLst>
              <a:ext uri="{FF2B5EF4-FFF2-40B4-BE49-F238E27FC236}">
                <a16:creationId xmlns:a16="http://schemas.microsoft.com/office/drawing/2014/main" id="{CA9D18EC-784A-4DB5-84D5-3DCEE812F2DA}"/>
              </a:ext>
            </a:extLst>
          </p:cNvPr>
          <p:cNvSpPr/>
          <p:nvPr/>
        </p:nvSpPr>
        <p:spPr>
          <a:xfrm>
            <a:off x="6274095" y="1018725"/>
            <a:ext cx="1195821" cy="5811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000" b="1" i="0" dirty="0">
              <a:solidFill>
                <a:srgbClr val="0563C1"/>
              </a:solidFill>
              <a:effectLst/>
              <a:latin typeface="Calibri" panose="020F0502020204030204" pitchFamily="34" charset="0"/>
              <a:hlinkClick r:id="rId6" tooltip="Open Website in new tab">
                <a:extLst>
                  <a:ext uri="{A12FA001-AC4F-418D-AE19-62706E023703}">
                    <ahyp:hlinkClr xmlns:ahyp="http://schemas.microsoft.com/office/drawing/2018/hyperlinkcolor" val="tx"/>
                  </a:ext>
                </a:extLst>
              </a:hlinkClick>
            </a:endParaRPr>
          </a:p>
          <a:p>
            <a:pPr algn="ctr"/>
            <a:r>
              <a:rPr lang="en-US" altLang="zh-TW" sz="1000" b="1" i="0" dirty="0">
                <a:solidFill>
                  <a:schemeClr val="tx1"/>
                </a:solidFill>
                <a:effectLst/>
                <a:latin typeface="Calibri" panose="020F0502020204030204" pitchFamily="34" charset="0"/>
                <a:hlinkClick r:id="rId6" tooltip="Open Website in new tab">
                  <a:extLst>
                    <a:ext uri="{A12FA001-AC4F-418D-AE19-62706E023703}">
                      <ahyp:hlinkClr xmlns:ahyp="http://schemas.microsoft.com/office/drawing/2018/hyperlinkcolor" val="tx"/>
                    </a:ext>
                  </a:extLst>
                </a:hlinkClick>
              </a:rPr>
              <a:t>College of Creative Design</a:t>
            </a:r>
            <a:endParaRPr lang="en-US" altLang="zh-TW" sz="1000" b="1" i="0" dirty="0">
              <a:solidFill>
                <a:schemeClr val="tx1"/>
              </a:solidFill>
              <a:effectLst/>
              <a:latin typeface="Calibri" panose="020F0502020204030204" pitchFamily="34" charset="0"/>
            </a:endParaRPr>
          </a:p>
          <a:p>
            <a:pPr algn="ctr"/>
            <a:endParaRPr lang="zh-TW" altLang="en-US" dirty="0"/>
          </a:p>
        </p:txBody>
      </p:sp>
      <p:sp>
        <p:nvSpPr>
          <p:cNvPr id="11" name="矩形: 圓角 10">
            <a:extLst>
              <a:ext uri="{FF2B5EF4-FFF2-40B4-BE49-F238E27FC236}">
                <a16:creationId xmlns:a16="http://schemas.microsoft.com/office/drawing/2014/main" id="{65A15F12-9F78-45A3-85B8-A09542491A13}"/>
              </a:ext>
            </a:extLst>
          </p:cNvPr>
          <p:cNvSpPr/>
          <p:nvPr/>
        </p:nvSpPr>
        <p:spPr>
          <a:xfrm>
            <a:off x="7603613" y="1018725"/>
            <a:ext cx="1131414" cy="5811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000" b="1" i="0" dirty="0">
              <a:solidFill>
                <a:srgbClr val="0563C1"/>
              </a:solidFill>
              <a:effectLst/>
              <a:latin typeface="Calibri" panose="020F0502020204030204" pitchFamily="34" charset="0"/>
              <a:hlinkClick r:id="rId7" tooltip="Open Website in new tab">
                <a:extLst>
                  <a:ext uri="{A12FA001-AC4F-418D-AE19-62706E023703}">
                    <ahyp:hlinkClr xmlns:ahyp="http://schemas.microsoft.com/office/drawing/2018/hyperlinkcolor" val="tx"/>
                  </a:ext>
                </a:extLst>
              </a:hlinkClick>
            </a:endParaRPr>
          </a:p>
          <a:p>
            <a:pPr algn="ctr"/>
            <a:endParaRPr lang="en-US" altLang="zh-TW" sz="1000" b="1" dirty="0">
              <a:solidFill>
                <a:srgbClr val="0563C1"/>
              </a:solidFill>
              <a:latin typeface="Calibri" panose="020F0502020204030204" pitchFamily="34" charset="0"/>
              <a:hlinkClick r:id="rId7" tooltip="Open Website in new tab">
                <a:extLst>
                  <a:ext uri="{A12FA001-AC4F-418D-AE19-62706E023703}">
                    <ahyp:hlinkClr xmlns:ahyp="http://schemas.microsoft.com/office/drawing/2018/hyperlinkcolor" val="tx"/>
                  </a:ext>
                </a:extLst>
              </a:hlinkClick>
            </a:endParaRPr>
          </a:p>
          <a:p>
            <a:pPr algn="ctr"/>
            <a:r>
              <a:rPr lang="en-US" altLang="zh-TW" sz="1000" b="1" i="0" dirty="0">
                <a:solidFill>
                  <a:schemeClr val="tx1"/>
                </a:solidFill>
                <a:effectLst/>
                <a:latin typeface="Calibri" panose="020F0502020204030204" pitchFamily="34" charset="0"/>
                <a:hlinkClick r:id="rId7" tooltip="Open Website in new tab">
                  <a:extLst>
                    <a:ext uri="{A12FA001-AC4F-418D-AE19-62706E023703}">
                      <ahyp:hlinkClr xmlns:ahyp="http://schemas.microsoft.com/office/drawing/2018/hyperlinkcolor" val="tx"/>
                    </a:ext>
                  </a:extLst>
                </a:hlinkClick>
              </a:rPr>
              <a:t>College of Nursing</a:t>
            </a:r>
            <a:endParaRPr lang="en-US" altLang="zh-TW" sz="1000" b="1" i="0" dirty="0">
              <a:solidFill>
                <a:schemeClr val="tx1"/>
              </a:solidFill>
              <a:effectLst/>
              <a:latin typeface="Calibri" panose="020F0502020204030204" pitchFamily="34" charset="0"/>
            </a:endParaRPr>
          </a:p>
          <a:p>
            <a:br>
              <a:rPr lang="en-US" altLang="zh-TW" dirty="0"/>
            </a:br>
            <a:endParaRPr lang="zh-TW" altLang="en-US" dirty="0"/>
          </a:p>
        </p:txBody>
      </p:sp>
      <p:sp>
        <p:nvSpPr>
          <p:cNvPr id="12" name="矩形: 圓角 11">
            <a:extLst>
              <a:ext uri="{FF2B5EF4-FFF2-40B4-BE49-F238E27FC236}">
                <a16:creationId xmlns:a16="http://schemas.microsoft.com/office/drawing/2014/main" id="{03863B49-E84A-4AA5-93EB-9E443F01CBEB}"/>
              </a:ext>
            </a:extLst>
          </p:cNvPr>
          <p:cNvSpPr/>
          <p:nvPr/>
        </p:nvSpPr>
        <p:spPr>
          <a:xfrm>
            <a:off x="157093" y="1780421"/>
            <a:ext cx="1321228" cy="3461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800" b="0" i="0" u="none" strike="noStrike" dirty="0">
                <a:solidFill>
                  <a:srgbClr val="288E8E"/>
                </a:solidFill>
                <a:effectLst/>
                <a:latin typeface="Calibri" panose="020F0502020204030204" pitchFamily="34" charset="0"/>
                <a:hlinkClick r:id="rId8" tooltip="Department of Healthcare Administration Website"/>
              </a:rPr>
              <a:t>Department of Healthcare Administration</a:t>
            </a:r>
            <a:endParaRPr lang="zh-TW" altLang="en-US" sz="800" dirty="0"/>
          </a:p>
        </p:txBody>
      </p:sp>
      <p:sp>
        <p:nvSpPr>
          <p:cNvPr id="13" name="矩形: 圓角 12">
            <a:extLst>
              <a:ext uri="{FF2B5EF4-FFF2-40B4-BE49-F238E27FC236}">
                <a16:creationId xmlns:a16="http://schemas.microsoft.com/office/drawing/2014/main" id="{8B3CB5F9-2573-4405-93CB-1ADFB33A733C}"/>
              </a:ext>
            </a:extLst>
          </p:cNvPr>
          <p:cNvSpPr/>
          <p:nvPr/>
        </p:nvSpPr>
        <p:spPr>
          <a:xfrm>
            <a:off x="143801" y="2213255"/>
            <a:ext cx="1321228" cy="3461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1800" dirty="0">
                <a:effectLst/>
                <a:ea typeface="標楷體" panose="03000509000000000000" pitchFamily="65" charset="-120"/>
                <a:cs typeface="新細明體" panose="02020500000000000000" pitchFamily="18" charset="-120"/>
              </a:rPr>
              <a:t>，</a:t>
            </a:r>
            <a:endParaRPr lang="zh-TW" altLang="en-US" dirty="0"/>
          </a:p>
        </p:txBody>
      </p:sp>
      <p:sp>
        <p:nvSpPr>
          <p:cNvPr id="15" name="矩形: 圓角 14">
            <a:extLst>
              <a:ext uri="{FF2B5EF4-FFF2-40B4-BE49-F238E27FC236}">
                <a16:creationId xmlns:a16="http://schemas.microsoft.com/office/drawing/2014/main" id="{F768C259-5F59-408B-A835-F7D6D68FB7A5}"/>
              </a:ext>
            </a:extLst>
          </p:cNvPr>
          <p:cNvSpPr/>
          <p:nvPr/>
        </p:nvSpPr>
        <p:spPr>
          <a:xfrm>
            <a:off x="182972" y="3092318"/>
            <a:ext cx="1198700" cy="3921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9" tooltip="Open Department of Psychology Website in new tab"/>
              </a:rPr>
              <a:t>Department of Psychology</a:t>
            </a:r>
            <a:endParaRPr lang="zh-TW" altLang="en-US" sz="800" dirty="0"/>
          </a:p>
        </p:txBody>
      </p:sp>
      <p:sp>
        <p:nvSpPr>
          <p:cNvPr id="16" name="矩形: 圓角 15">
            <a:extLst>
              <a:ext uri="{FF2B5EF4-FFF2-40B4-BE49-F238E27FC236}">
                <a16:creationId xmlns:a16="http://schemas.microsoft.com/office/drawing/2014/main" id="{29A7D3EC-91C0-4710-82FF-7788A6DF1066}"/>
              </a:ext>
            </a:extLst>
          </p:cNvPr>
          <p:cNvSpPr/>
          <p:nvPr/>
        </p:nvSpPr>
        <p:spPr>
          <a:xfrm>
            <a:off x="184431" y="3539234"/>
            <a:ext cx="1197241" cy="3461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10" tooltip="Open Department of Optometry Website in new tab"/>
              </a:rPr>
              <a:t>Department of Optometry</a:t>
            </a:r>
            <a:endParaRPr lang="zh-TW" altLang="en-US" sz="800" dirty="0"/>
          </a:p>
        </p:txBody>
      </p:sp>
      <p:sp>
        <p:nvSpPr>
          <p:cNvPr id="17" name="矩形: 圓角 16">
            <a:extLst>
              <a:ext uri="{FF2B5EF4-FFF2-40B4-BE49-F238E27FC236}">
                <a16:creationId xmlns:a16="http://schemas.microsoft.com/office/drawing/2014/main" id="{D33CA40D-101D-4EB8-9523-0C1C691581A9}"/>
              </a:ext>
            </a:extLst>
          </p:cNvPr>
          <p:cNvSpPr/>
          <p:nvPr/>
        </p:nvSpPr>
        <p:spPr>
          <a:xfrm>
            <a:off x="182972" y="3932792"/>
            <a:ext cx="1188844" cy="3795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11" tooltip="Open Department of Audiology and Speech Pathology Website in new tab"/>
              </a:rPr>
              <a:t>Department of Audiology and Speech Pathology</a:t>
            </a:r>
            <a:endParaRPr lang="zh-TW" altLang="en-US" sz="800" dirty="0"/>
          </a:p>
        </p:txBody>
      </p:sp>
      <p:sp>
        <p:nvSpPr>
          <p:cNvPr id="18" name="矩形: 圓角 17">
            <a:extLst>
              <a:ext uri="{FF2B5EF4-FFF2-40B4-BE49-F238E27FC236}">
                <a16:creationId xmlns:a16="http://schemas.microsoft.com/office/drawing/2014/main" id="{915FD1D7-4B91-4FB4-8610-FC7480D2EC7C}"/>
              </a:ext>
            </a:extLst>
          </p:cNvPr>
          <p:cNvSpPr/>
          <p:nvPr/>
        </p:nvSpPr>
        <p:spPr>
          <a:xfrm>
            <a:off x="184431" y="4366660"/>
            <a:ext cx="1197241" cy="3461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12" tooltip="Open Department of Occupational Therapy Website in new tab"/>
              </a:rPr>
              <a:t>Department of Occupational Therapy</a:t>
            </a:r>
            <a:endParaRPr lang="zh-TW" altLang="en-US" sz="800" dirty="0"/>
          </a:p>
        </p:txBody>
      </p:sp>
      <p:sp>
        <p:nvSpPr>
          <p:cNvPr id="19" name="矩形: 圓角 18">
            <a:extLst>
              <a:ext uri="{FF2B5EF4-FFF2-40B4-BE49-F238E27FC236}">
                <a16:creationId xmlns:a16="http://schemas.microsoft.com/office/drawing/2014/main" id="{C65021F4-79CB-4C18-A9CA-B4F221FA3CA3}"/>
              </a:ext>
            </a:extLst>
          </p:cNvPr>
          <p:cNvSpPr/>
          <p:nvPr/>
        </p:nvSpPr>
        <p:spPr>
          <a:xfrm>
            <a:off x="184432" y="4767527"/>
            <a:ext cx="1197240" cy="3666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13" tooltip="Open Department of Physical Therapy Website in new tab"/>
              </a:rPr>
              <a:t>Department of Physical Therapy</a:t>
            </a:r>
            <a:endParaRPr lang="zh-TW" altLang="en-US" sz="800" dirty="0"/>
          </a:p>
        </p:txBody>
      </p:sp>
      <p:sp>
        <p:nvSpPr>
          <p:cNvPr id="20" name="矩形: 圓角 19">
            <a:extLst>
              <a:ext uri="{FF2B5EF4-FFF2-40B4-BE49-F238E27FC236}">
                <a16:creationId xmlns:a16="http://schemas.microsoft.com/office/drawing/2014/main" id="{F9471403-2C19-487A-B9A9-D25BCC357FF5}"/>
              </a:ext>
            </a:extLst>
          </p:cNvPr>
          <p:cNvSpPr/>
          <p:nvPr/>
        </p:nvSpPr>
        <p:spPr>
          <a:xfrm>
            <a:off x="174575" y="5188950"/>
            <a:ext cx="1197241" cy="4182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14" tooltip="Open Department of Post-Baccalaureate Veterinary Medicine Website in new tab"/>
              </a:rPr>
              <a:t>Department of Post-Baccalaureate Veterinary Medicine</a:t>
            </a:r>
            <a:endParaRPr lang="zh-TW" altLang="en-US" sz="800" dirty="0"/>
          </a:p>
        </p:txBody>
      </p:sp>
      <p:sp>
        <p:nvSpPr>
          <p:cNvPr id="22" name="文字方塊 21">
            <a:extLst>
              <a:ext uri="{FF2B5EF4-FFF2-40B4-BE49-F238E27FC236}">
                <a16:creationId xmlns:a16="http://schemas.microsoft.com/office/drawing/2014/main" id="{E6B82E80-77C8-48F4-B9F0-A324407DF610}"/>
              </a:ext>
            </a:extLst>
          </p:cNvPr>
          <p:cNvSpPr txBox="1"/>
          <p:nvPr/>
        </p:nvSpPr>
        <p:spPr>
          <a:xfrm>
            <a:off x="103053" y="2144090"/>
            <a:ext cx="1534273" cy="553998"/>
          </a:xfrm>
          <a:prstGeom prst="rect">
            <a:avLst/>
          </a:prstGeom>
          <a:noFill/>
        </p:spPr>
        <p:txBody>
          <a:bodyPr wrap="square" rtlCol="0">
            <a:spAutoFit/>
          </a:bodyPr>
          <a:lstStyle/>
          <a:p>
            <a:r>
              <a:rPr lang="en-US" altLang="zh-TW"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15" tooltip="Open Department of Food Nutrition &amp; Health Biotechnology Website in new tab"/>
              </a:rPr>
              <a:t>Department of Food Nutrition &amp; Health Biotechnology</a:t>
            </a:r>
            <a:endParaRPr lang="en-US" altLang="zh-TW" sz="800" b="0" i="0" u="none" strike="noStrike" dirty="0">
              <a:solidFill>
                <a:srgbClr val="288E8E"/>
              </a:solidFill>
              <a:effectLst/>
              <a:latin typeface="Calibri" panose="020F0502020204030204" pitchFamily="34" charset="0"/>
            </a:endParaRPr>
          </a:p>
          <a:p>
            <a:endParaRPr lang="zh-TW" altLang="en-US" sz="800" dirty="0"/>
          </a:p>
        </p:txBody>
      </p:sp>
      <p:sp>
        <p:nvSpPr>
          <p:cNvPr id="25" name="文字方塊 24">
            <a:extLst>
              <a:ext uri="{FF2B5EF4-FFF2-40B4-BE49-F238E27FC236}">
                <a16:creationId xmlns:a16="http://schemas.microsoft.com/office/drawing/2014/main" id="{36B15ECB-82D1-4D82-9F02-6AC5733405F5}"/>
              </a:ext>
            </a:extLst>
          </p:cNvPr>
          <p:cNvSpPr txBox="1"/>
          <p:nvPr/>
        </p:nvSpPr>
        <p:spPr>
          <a:xfrm>
            <a:off x="4931586" y="1024570"/>
            <a:ext cx="1092631" cy="557584"/>
          </a:xfrm>
          <a:prstGeom prst="rect">
            <a:avLst/>
          </a:prstGeom>
          <a:noFill/>
        </p:spPr>
        <p:txBody>
          <a:bodyPr wrap="square" rtlCol="0">
            <a:spAutoFit/>
          </a:bodyPr>
          <a:lstStyle/>
          <a:p>
            <a:pPr algn="ctr"/>
            <a:r>
              <a:rPr lang="en-US" altLang="zh-TW" sz="1000" b="1" dirty="0">
                <a:latin typeface="Calibri" panose="020F0502020204030204" pitchFamily="34" charset="0"/>
                <a:ea typeface="+mn-ea"/>
                <a:cs typeface="+mn-cs"/>
                <a:hlinkClick r:id="rId4" tooltip="Open Website in new tab">
                  <a:extLst>
                    <a:ext uri="{A12FA001-AC4F-418D-AE19-62706E023703}">
                      <ahyp:hlinkClr xmlns:ahyp="http://schemas.microsoft.com/office/drawing/2018/hyperlinkcolor" val="tx"/>
                    </a:ext>
                  </a:extLst>
                </a:hlinkClick>
              </a:rPr>
              <a:t>College of Humanities and Social Sciences</a:t>
            </a:r>
            <a:endParaRPr lang="en-US" altLang="zh-TW" sz="1000" b="1" dirty="0">
              <a:latin typeface="Calibri" panose="020F0502020204030204" pitchFamily="34" charset="0"/>
              <a:ea typeface="+mn-ea"/>
              <a:cs typeface="+mn-cs"/>
            </a:endParaRPr>
          </a:p>
        </p:txBody>
      </p:sp>
      <p:sp>
        <p:nvSpPr>
          <p:cNvPr id="26" name="矩形: 圓角 25">
            <a:extLst>
              <a:ext uri="{FF2B5EF4-FFF2-40B4-BE49-F238E27FC236}">
                <a16:creationId xmlns:a16="http://schemas.microsoft.com/office/drawing/2014/main" id="{660EC12B-639A-4D63-A967-F5F4AF3CDCB3}"/>
              </a:ext>
            </a:extLst>
          </p:cNvPr>
          <p:cNvSpPr/>
          <p:nvPr/>
        </p:nvSpPr>
        <p:spPr>
          <a:xfrm>
            <a:off x="1703750" y="1784944"/>
            <a:ext cx="1479502"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16" tooltip="Open Website in new tab"/>
              </a:rPr>
              <a:t>Department of Bioinformatics and Medical Engineering</a:t>
            </a:r>
            <a:r>
              <a:rPr lang="en-US" altLang="zh-TW" sz="800" b="0" i="0" dirty="0">
                <a:solidFill>
                  <a:srgbClr val="000000"/>
                </a:solidFill>
                <a:effectLst/>
                <a:latin typeface="Calibri" panose="020F0502020204030204" pitchFamily="34" charset="0"/>
              </a:rPr>
              <a:t> </a:t>
            </a:r>
            <a:endParaRPr lang="zh-TW" altLang="en-US" sz="800" dirty="0"/>
          </a:p>
        </p:txBody>
      </p:sp>
      <p:sp>
        <p:nvSpPr>
          <p:cNvPr id="27" name="矩形: 圓角 26">
            <a:extLst>
              <a:ext uri="{FF2B5EF4-FFF2-40B4-BE49-F238E27FC236}">
                <a16:creationId xmlns:a16="http://schemas.microsoft.com/office/drawing/2014/main" id="{E519CDAE-8398-4B68-BFCB-54C8C76B2578}"/>
              </a:ext>
            </a:extLst>
          </p:cNvPr>
          <p:cNvSpPr/>
          <p:nvPr/>
        </p:nvSpPr>
        <p:spPr>
          <a:xfrm>
            <a:off x="1653890" y="2223647"/>
            <a:ext cx="1622163"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17" tooltip="Open Website in new tab"/>
              </a:rPr>
              <a:t>Department of Computer Science &amp; Information Engineering</a:t>
            </a:r>
            <a:endParaRPr lang="zh-TW" altLang="en-US" sz="800" dirty="0"/>
          </a:p>
        </p:txBody>
      </p:sp>
      <p:sp>
        <p:nvSpPr>
          <p:cNvPr id="28" name="矩形: 圓角 27">
            <a:extLst>
              <a:ext uri="{FF2B5EF4-FFF2-40B4-BE49-F238E27FC236}">
                <a16:creationId xmlns:a16="http://schemas.microsoft.com/office/drawing/2014/main" id="{EA6D0330-CF16-46D9-9C2A-E1238832281A}"/>
              </a:ext>
            </a:extLst>
          </p:cNvPr>
          <p:cNvSpPr/>
          <p:nvPr/>
        </p:nvSpPr>
        <p:spPr>
          <a:xfrm>
            <a:off x="1725746" y="2662494"/>
            <a:ext cx="1478234" cy="3794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18" tooltip="Open Website in new tab"/>
              </a:rPr>
              <a:t>Department of M-Commerce and Multimedia Applications</a:t>
            </a:r>
            <a:endParaRPr lang="zh-TW" altLang="en-US" sz="800" dirty="0"/>
          </a:p>
        </p:txBody>
      </p:sp>
      <p:sp>
        <p:nvSpPr>
          <p:cNvPr id="29" name="矩形: 圓角 28">
            <a:extLst>
              <a:ext uri="{FF2B5EF4-FFF2-40B4-BE49-F238E27FC236}">
                <a16:creationId xmlns:a16="http://schemas.microsoft.com/office/drawing/2014/main" id="{C6F9204D-A365-4EA4-8939-BF875DA5ACEF}"/>
              </a:ext>
            </a:extLst>
          </p:cNvPr>
          <p:cNvSpPr/>
          <p:nvPr/>
        </p:nvSpPr>
        <p:spPr>
          <a:xfrm>
            <a:off x="1745301" y="3085873"/>
            <a:ext cx="1418927"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19" tooltip="Open Website in new tab"/>
              </a:rPr>
              <a:t>Department of Information Communication</a:t>
            </a:r>
            <a:r>
              <a:rPr lang="en-US" altLang="zh-TW" sz="800" b="0" i="0" dirty="0">
                <a:solidFill>
                  <a:srgbClr val="000000"/>
                </a:solidFill>
                <a:effectLst/>
                <a:latin typeface="Calibri" panose="020F0502020204030204" pitchFamily="34" charset="0"/>
              </a:rPr>
              <a:t> </a:t>
            </a:r>
            <a:endParaRPr lang="zh-TW" altLang="en-US" sz="800" dirty="0"/>
          </a:p>
        </p:txBody>
      </p:sp>
      <p:sp>
        <p:nvSpPr>
          <p:cNvPr id="30" name="矩形: 圓角 29">
            <a:extLst>
              <a:ext uri="{FF2B5EF4-FFF2-40B4-BE49-F238E27FC236}">
                <a16:creationId xmlns:a16="http://schemas.microsoft.com/office/drawing/2014/main" id="{28C66841-FBEE-43AC-AEA3-21514202BD69}"/>
              </a:ext>
            </a:extLst>
          </p:cNvPr>
          <p:cNvSpPr/>
          <p:nvPr/>
        </p:nvSpPr>
        <p:spPr>
          <a:xfrm>
            <a:off x="1789349" y="3527280"/>
            <a:ext cx="1295758" cy="3461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TW" sz="1000" b="0" i="0" dirty="0">
                <a:solidFill>
                  <a:srgbClr val="000000"/>
                </a:solidFill>
                <a:effectLst/>
                <a:latin typeface="Calibri" panose="020F0502020204030204" pitchFamily="34" charset="0"/>
              </a:rPr>
              <a:t> </a:t>
            </a:r>
            <a:r>
              <a:rPr lang="it-IT" altLang="zh-TW" sz="800" b="0" i="0" u="none" strike="noStrike" dirty="0">
                <a:solidFill>
                  <a:srgbClr val="288E8E"/>
                </a:solidFill>
                <a:effectLst/>
                <a:latin typeface="Calibri" panose="020F0502020204030204" pitchFamily="34" charset="0"/>
                <a:hlinkClick r:id="rId20" tooltip="Open Website in new tab"/>
              </a:rPr>
              <a:t>AI Ph. D. Degree Program</a:t>
            </a:r>
            <a:endParaRPr lang="zh-TW" altLang="en-US" sz="800" dirty="0"/>
          </a:p>
        </p:txBody>
      </p:sp>
      <p:sp>
        <p:nvSpPr>
          <p:cNvPr id="35" name="矩形: 圓角 34">
            <a:extLst>
              <a:ext uri="{FF2B5EF4-FFF2-40B4-BE49-F238E27FC236}">
                <a16:creationId xmlns:a16="http://schemas.microsoft.com/office/drawing/2014/main" id="{8D7BDE77-698C-475F-8DE6-D51D9348C64A}"/>
              </a:ext>
            </a:extLst>
          </p:cNvPr>
          <p:cNvSpPr/>
          <p:nvPr/>
        </p:nvSpPr>
        <p:spPr>
          <a:xfrm>
            <a:off x="3513719" y="1784944"/>
            <a:ext cx="1197244" cy="4059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21" tooltip="Open Website in new tab"/>
              </a:rPr>
              <a:t>Department of Business Administration</a:t>
            </a:r>
            <a:endParaRPr lang="zh-TW" altLang="en-US" sz="800" dirty="0"/>
          </a:p>
        </p:txBody>
      </p:sp>
      <p:sp>
        <p:nvSpPr>
          <p:cNvPr id="36" name="矩形: 圓角 35">
            <a:extLst>
              <a:ext uri="{FF2B5EF4-FFF2-40B4-BE49-F238E27FC236}">
                <a16:creationId xmlns:a16="http://schemas.microsoft.com/office/drawing/2014/main" id="{432211E7-B71A-41B6-9780-DF6876FAC4A1}"/>
              </a:ext>
            </a:extLst>
          </p:cNvPr>
          <p:cNvSpPr/>
          <p:nvPr/>
        </p:nvSpPr>
        <p:spPr>
          <a:xfrm>
            <a:off x="3510200" y="2259663"/>
            <a:ext cx="1197242"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22" tooltip="Open Website in new tab"/>
              </a:rPr>
              <a:t>Department of Accounting and Information Systems</a:t>
            </a:r>
            <a:endParaRPr lang="zh-TW" altLang="en-US" sz="800" dirty="0"/>
          </a:p>
        </p:txBody>
      </p:sp>
      <p:sp>
        <p:nvSpPr>
          <p:cNvPr id="37" name="矩形: 圓角 36">
            <a:extLst>
              <a:ext uri="{FF2B5EF4-FFF2-40B4-BE49-F238E27FC236}">
                <a16:creationId xmlns:a16="http://schemas.microsoft.com/office/drawing/2014/main" id="{AC9F214C-ACB4-4413-829D-0D3ED800DF2E}"/>
              </a:ext>
            </a:extLst>
          </p:cNvPr>
          <p:cNvSpPr/>
          <p:nvPr/>
        </p:nvSpPr>
        <p:spPr>
          <a:xfrm>
            <a:off x="3510201" y="2723364"/>
            <a:ext cx="1197241"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TW" sz="8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23" tooltip="Open Website in new tab"/>
              </a:rPr>
              <a:t>Department of Finance</a:t>
            </a:r>
            <a:endParaRPr lang="zh-TW" altLang="en-US" sz="800" dirty="0"/>
          </a:p>
        </p:txBody>
      </p:sp>
      <p:sp>
        <p:nvSpPr>
          <p:cNvPr id="38" name="矩形: 圓角 37">
            <a:extLst>
              <a:ext uri="{FF2B5EF4-FFF2-40B4-BE49-F238E27FC236}">
                <a16:creationId xmlns:a16="http://schemas.microsoft.com/office/drawing/2014/main" id="{F8324737-920C-421A-9294-A2BCDC4F4843}"/>
              </a:ext>
            </a:extLst>
          </p:cNvPr>
          <p:cNvSpPr/>
          <p:nvPr/>
        </p:nvSpPr>
        <p:spPr>
          <a:xfrm>
            <a:off x="3510200" y="3173984"/>
            <a:ext cx="1197241" cy="4059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TW" sz="8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24" tooltip="Open Website in new tab"/>
              </a:rPr>
              <a:t>Department of Financial and Economic Law</a:t>
            </a:r>
            <a:endParaRPr lang="zh-TW" altLang="en-US" sz="800" dirty="0"/>
          </a:p>
        </p:txBody>
      </p:sp>
      <p:sp>
        <p:nvSpPr>
          <p:cNvPr id="39" name="矩形: 圓角 38">
            <a:extLst>
              <a:ext uri="{FF2B5EF4-FFF2-40B4-BE49-F238E27FC236}">
                <a16:creationId xmlns:a16="http://schemas.microsoft.com/office/drawing/2014/main" id="{9CEAE46F-547F-4FDB-AB8A-13F6DD5DA0D2}"/>
              </a:ext>
            </a:extLst>
          </p:cNvPr>
          <p:cNvSpPr/>
          <p:nvPr/>
        </p:nvSpPr>
        <p:spPr>
          <a:xfrm>
            <a:off x="3510199" y="3637685"/>
            <a:ext cx="1197241"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25" tooltip="Open Website in new tab"/>
              </a:rPr>
              <a:t>Asia University Dual Degree Programs</a:t>
            </a:r>
            <a:endParaRPr lang="zh-TW" altLang="en-US" sz="800" dirty="0"/>
          </a:p>
        </p:txBody>
      </p:sp>
      <p:sp>
        <p:nvSpPr>
          <p:cNvPr id="41" name="矩形: 圓角 40">
            <a:extLst>
              <a:ext uri="{FF2B5EF4-FFF2-40B4-BE49-F238E27FC236}">
                <a16:creationId xmlns:a16="http://schemas.microsoft.com/office/drawing/2014/main" id="{A0B8EFC5-175F-4B6A-AAEE-314879BAB64B}"/>
              </a:ext>
            </a:extLst>
          </p:cNvPr>
          <p:cNvSpPr/>
          <p:nvPr/>
        </p:nvSpPr>
        <p:spPr>
          <a:xfrm>
            <a:off x="4944487" y="1783547"/>
            <a:ext cx="1131415"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26" tooltip="Open Website in new tab"/>
              </a:rPr>
              <a:t>Department of Foreign Languages and Literatures</a:t>
            </a:r>
            <a:endParaRPr lang="zh-TW" altLang="en-US" sz="800" dirty="0"/>
          </a:p>
        </p:txBody>
      </p:sp>
      <p:sp>
        <p:nvSpPr>
          <p:cNvPr id="42" name="矩形: 圓角 41">
            <a:extLst>
              <a:ext uri="{FF2B5EF4-FFF2-40B4-BE49-F238E27FC236}">
                <a16:creationId xmlns:a16="http://schemas.microsoft.com/office/drawing/2014/main" id="{B4835C9F-FB70-4540-9C3B-4B68AE059358}"/>
              </a:ext>
            </a:extLst>
          </p:cNvPr>
          <p:cNvSpPr/>
          <p:nvPr/>
        </p:nvSpPr>
        <p:spPr>
          <a:xfrm>
            <a:off x="4969574" y="2258803"/>
            <a:ext cx="1079108"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27" tooltip="Open Website in new tab"/>
              </a:rPr>
              <a:t>Department of Social Work</a:t>
            </a:r>
            <a:endParaRPr lang="zh-TW" altLang="en-US" sz="800" dirty="0"/>
          </a:p>
        </p:txBody>
      </p:sp>
      <p:sp>
        <p:nvSpPr>
          <p:cNvPr id="43" name="矩形: 圓角 42">
            <a:extLst>
              <a:ext uri="{FF2B5EF4-FFF2-40B4-BE49-F238E27FC236}">
                <a16:creationId xmlns:a16="http://schemas.microsoft.com/office/drawing/2014/main" id="{CE76028D-2EE2-4AC8-B245-C6687738B0FD}"/>
              </a:ext>
            </a:extLst>
          </p:cNvPr>
          <p:cNvSpPr/>
          <p:nvPr/>
        </p:nvSpPr>
        <p:spPr>
          <a:xfrm>
            <a:off x="4971262" y="2723363"/>
            <a:ext cx="1079108"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28" tooltip="Open Website in new tab"/>
              </a:rPr>
              <a:t>Department of Early Childhood Education</a:t>
            </a:r>
            <a:endParaRPr lang="zh-TW" altLang="en-US" sz="800" dirty="0"/>
          </a:p>
        </p:txBody>
      </p:sp>
      <p:sp>
        <p:nvSpPr>
          <p:cNvPr id="44" name="矩形: 圓角 43">
            <a:extLst>
              <a:ext uri="{FF2B5EF4-FFF2-40B4-BE49-F238E27FC236}">
                <a16:creationId xmlns:a16="http://schemas.microsoft.com/office/drawing/2014/main" id="{B8F25542-C7C2-4B5C-9664-B9EEBF6E9AD4}"/>
              </a:ext>
            </a:extLst>
          </p:cNvPr>
          <p:cNvSpPr/>
          <p:nvPr/>
        </p:nvSpPr>
        <p:spPr>
          <a:xfrm>
            <a:off x="6265894" y="1780421"/>
            <a:ext cx="1197244" cy="4059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29" tooltip="Open Website in new tab"/>
              </a:rPr>
              <a:t>Department of Digital Media Design</a:t>
            </a:r>
            <a:endParaRPr lang="zh-TW" altLang="en-US" sz="800" dirty="0"/>
          </a:p>
        </p:txBody>
      </p:sp>
      <p:sp>
        <p:nvSpPr>
          <p:cNvPr id="45" name="矩形: 圓角 44">
            <a:extLst>
              <a:ext uri="{FF2B5EF4-FFF2-40B4-BE49-F238E27FC236}">
                <a16:creationId xmlns:a16="http://schemas.microsoft.com/office/drawing/2014/main" id="{FE435937-1CB2-4CE9-A3C7-E5CCA47182A6}"/>
              </a:ext>
            </a:extLst>
          </p:cNvPr>
          <p:cNvSpPr/>
          <p:nvPr/>
        </p:nvSpPr>
        <p:spPr>
          <a:xfrm>
            <a:off x="6274095" y="2253293"/>
            <a:ext cx="1197244" cy="4059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30" tooltip="Open Website in new tab"/>
              </a:rPr>
              <a:t>Department of Creative Product Design</a:t>
            </a:r>
            <a:endParaRPr lang="zh-TW" altLang="en-US" sz="800" dirty="0"/>
          </a:p>
        </p:txBody>
      </p:sp>
      <p:sp>
        <p:nvSpPr>
          <p:cNvPr id="46" name="矩形: 圓角 45">
            <a:extLst>
              <a:ext uri="{FF2B5EF4-FFF2-40B4-BE49-F238E27FC236}">
                <a16:creationId xmlns:a16="http://schemas.microsoft.com/office/drawing/2014/main" id="{12F86A58-3BBC-4C43-A557-238EA11F586E}"/>
              </a:ext>
            </a:extLst>
          </p:cNvPr>
          <p:cNvSpPr/>
          <p:nvPr/>
        </p:nvSpPr>
        <p:spPr>
          <a:xfrm>
            <a:off x="6274095" y="2717853"/>
            <a:ext cx="1197244" cy="4059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0" i="0" dirty="0">
                <a:solidFill>
                  <a:srgbClr val="000000"/>
                </a:solidFill>
                <a:effectLst/>
                <a:latin typeface="Calibri" panose="020F0502020204030204" pitchFamily="34" charset="0"/>
              </a:rPr>
              <a:t> </a:t>
            </a:r>
            <a:r>
              <a:rPr lang="en-US" altLang="zh-TW" sz="10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31" tooltip="Open Website in new tab"/>
              </a:rPr>
              <a:t>Department of Interior Design</a:t>
            </a:r>
            <a:endParaRPr lang="zh-TW" altLang="en-US" sz="800" dirty="0"/>
          </a:p>
        </p:txBody>
      </p:sp>
      <p:sp>
        <p:nvSpPr>
          <p:cNvPr id="47" name="矩形: 圓角 46">
            <a:extLst>
              <a:ext uri="{FF2B5EF4-FFF2-40B4-BE49-F238E27FC236}">
                <a16:creationId xmlns:a16="http://schemas.microsoft.com/office/drawing/2014/main" id="{A166A885-9EAA-412C-B7C7-E58FB71F3E95}"/>
              </a:ext>
            </a:extLst>
          </p:cNvPr>
          <p:cNvSpPr/>
          <p:nvPr/>
        </p:nvSpPr>
        <p:spPr>
          <a:xfrm>
            <a:off x="6265894" y="3632175"/>
            <a:ext cx="1197244" cy="4059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32" tooltip="Open Website in new tab"/>
              </a:rPr>
              <a:t>Creative Design and Invention Center</a:t>
            </a:r>
            <a:endParaRPr lang="zh-TW" altLang="en-US" sz="800" dirty="0"/>
          </a:p>
        </p:txBody>
      </p:sp>
      <p:sp>
        <p:nvSpPr>
          <p:cNvPr id="48" name="矩形: 圓角 47">
            <a:extLst>
              <a:ext uri="{FF2B5EF4-FFF2-40B4-BE49-F238E27FC236}">
                <a16:creationId xmlns:a16="http://schemas.microsoft.com/office/drawing/2014/main" id="{8209BE0E-1408-4D49-A5F1-A1098E7C8474}"/>
              </a:ext>
            </a:extLst>
          </p:cNvPr>
          <p:cNvSpPr/>
          <p:nvPr/>
        </p:nvSpPr>
        <p:spPr>
          <a:xfrm>
            <a:off x="6274095" y="3174977"/>
            <a:ext cx="1197244" cy="4059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33" tooltip="Open Website in new tab"/>
              </a:rPr>
              <a:t>Department of Visual Communication Design</a:t>
            </a:r>
            <a:endParaRPr lang="zh-TW" altLang="en-US" sz="800" dirty="0"/>
          </a:p>
        </p:txBody>
      </p:sp>
      <p:sp>
        <p:nvSpPr>
          <p:cNvPr id="51" name="矩形: 圓角 50">
            <a:extLst>
              <a:ext uri="{FF2B5EF4-FFF2-40B4-BE49-F238E27FC236}">
                <a16:creationId xmlns:a16="http://schemas.microsoft.com/office/drawing/2014/main" id="{01A26263-EBA6-4542-90FE-6EE7A3B8BF8F}"/>
              </a:ext>
            </a:extLst>
          </p:cNvPr>
          <p:cNvSpPr/>
          <p:nvPr/>
        </p:nvSpPr>
        <p:spPr>
          <a:xfrm>
            <a:off x="7603613" y="1780421"/>
            <a:ext cx="1131415"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00" b="0" i="0" dirty="0">
                <a:solidFill>
                  <a:srgbClr val="000000"/>
                </a:solidFill>
                <a:effectLst/>
                <a:latin typeface="Calibri" panose="020F0502020204030204" pitchFamily="34" charset="0"/>
              </a:rPr>
              <a:t> </a:t>
            </a:r>
            <a:r>
              <a:rPr lang="en-US" altLang="zh-TW" sz="900" b="0" i="0" u="none" strike="noStrike" dirty="0">
                <a:solidFill>
                  <a:srgbClr val="288E8E"/>
                </a:solidFill>
                <a:effectLst/>
                <a:latin typeface="Calibri" panose="020F0502020204030204" pitchFamily="34" charset="0"/>
                <a:hlinkClick r:id="rId34" tooltip="Open Website in new tab"/>
              </a:rPr>
              <a:t>Department of Nursing</a:t>
            </a:r>
            <a:endParaRPr lang="zh-TW" altLang="en-US" sz="900" dirty="0"/>
          </a:p>
        </p:txBody>
      </p:sp>
      <p:sp>
        <p:nvSpPr>
          <p:cNvPr id="52" name="矩形: 圓角 51">
            <a:extLst>
              <a:ext uri="{FF2B5EF4-FFF2-40B4-BE49-F238E27FC236}">
                <a16:creationId xmlns:a16="http://schemas.microsoft.com/office/drawing/2014/main" id="{7CB8DFB6-7051-4B51-BDFB-C941B066643A}"/>
              </a:ext>
            </a:extLst>
          </p:cNvPr>
          <p:cNvSpPr/>
          <p:nvPr/>
        </p:nvSpPr>
        <p:spPr>
          <a:xfrm>
            <a:off x="7615335" y="2237376"/>
            <a:ext cx="1133458"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35" tooltip="Open Website in new tab"/>
              </a:rPr>
              <a:t>Department of Long-Term Care</a:t>
            </a:r>
            <a:r>
              <a:rPr lang="en-US" altLang="zh-TW" sz="800" b="0" i="0" dirty="0">
                <a:solidFill>
                  <a:srgbClr val="000000"/>
                </a:solidFill>
                <a:effectLst/>
                <a:latin typeface="Calibri" panose="020F0502020204030204" pitchFamily="34" charset="0"/>
              </a:rPr>
              <a:t> </a:t>
            </a:r>
            <a:endParaRPr lang="zh-TW" altLang="en-US" sz="800" dirty="0"/>
          </a:p>
        </p:txBody>
      </p:sp>
      <p:sp>
        <p:nvSpPr>
          <p:cNvPr id="53" name="矩形: 圓角 52">
            <a:extLst>
              <a:ext uri="{FF2B5EF4-FFF2-40B4-BE49-F238E27FC236}">
                <a16:creationId xmlns:a16="http://schemas.microsoft.com/office/drawing/2014/main" id="{E584414F-F756-480B-9125-5DEBE014F806}"/>
              </a:ext>
            </a:extLst>
          </p:cNvPr>
          <p:cNvSpPr/>
          <p:nvPr/>
        </p:nvSpPr>
        <p:spPr>
          <a:xfrm>
            <a:off x="7617023" y="2709451"/>
            <a:ext cx="1131415" cy="394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dirty="0">
                <a:solidFill>
                  <a:srgbClr val="000000"/>
                </a:solidFill>
                <a:effectLst/>
                <a:latin typeface="Calibri" panose="020F0502020204030204" pitchFamily="34" charset="0"/>
              </a:rPr>
              <a:t> </a:t>
            </a:r>
            <a:r>
              <a:rPr lang="en-US" altLang="zh-TW" sz="800" b="0" i="0" u="none" strike="noStrike" dirty="0">
                <a:solidFill>
                  <a:srgbClr val="288E8E"/>
                </a:solidFill>
                <a:effectLst/>
                <a:latin typeface="Calibri" panose="020F0502020204030204" pitchFamily="34" charset="0"/>
                <a:hlinkClick r:id="rId36" tooltip="Open Website in new tab"/>
              </a:rPr>
              <a:t>Post-Baccalaureate Program in Nursing</a:t>
            </a:r>
            <a:endParaRPr lang="zh-TW" altLang="en-US" sz="800" dirty="0"/>
          </a:p>
        </p:txBody>
      </p:sp>
      <p:sp>
        <p:nvSpPr>
          <p:cNvPr id="54" name="箭號: 向右 53">
            <a:extLst>
              <a:ext uri="{FF2B5EF4-FFF2-40B4-BE49-F238E27FC236}">
                <a16:creationId xmlns:a16="http://schemas.microsoft.com/office/drawing/2014/main" id="{258D5073-7F36-4292-A641-A49202711FC9}"/>
              </a:ext>
            </a:extLst>
          </p:cNvPr>
          <p:cNvSpPr/>
          <p:nvPr/>
        </p:nvSpPr>
        <p:spPr>
          <a:xfrm rot="5400000">
            <a:off x="626307" y="1592301"/>
            <a:ext cx="224725" cy="1876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55" name="箭號: 向右 54">
            <a:extLst>
              <a:ext uri="{FF2B5EF4-FFF2-40B4-BE49-F238E27FC236}">
                <a16:creationId xmlns:a16="http://schemas.microsoft.com/office/drawing/2014/main" id="{465BD2D8-84A6-4159-93C9-B74BCA8AAB3E}"/>
              </a:ext>
            </a:extLst>
          </p:cNvPr>
          <p:cNvSpPr/>
          <p:nvPr/>
        </p:nvSpPr>
        <p:spPr>
          <a:xfrm rot="5400000">
            <a:off x="2340053" y="1601157"/>
            <a:ext cx="224725" cy="1876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56" name="箭號: 向右 55">
            <a:extLst>
              <a:ext uri="{FF2B5EF4-FFF2-40B4-BE49-F238E27FC236}">
                <a16:creationId xmlns:a16="http://schemas.microsoft.com/office/drawing/2014/main" id="{51AF7052-E13E-4E67-A101-069EE72F270C}"/>
              </a:ext>
            </a:extLst>
          </p:cNvPr>
          <p:cNvSpPr/>
          <p:nvPr/>
        </p:nvSpPr>
        <p:spPr>
          <a:xfrm rot="5400000">
            <a:off x="3970679" y="1603864"/>
            <a:ext cx="224725" cy="1876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57" name="箭號: 向右 56">
            <a:extLst>
              <a:ext uri="{FF2B5EF4-FFF2-40B4-BE49-F238E27FC236}">
                <a16:creationId xmlns:a16="http://schemas.microsoft.com/office/drawing/2014/main" id="{25B87A33-C9A9-4D85-BC63-D2226E875F7A}"/>
              </a:ext>
            </a:extLst>
          </p:cNvPr>
          <p:cNvSpPr/>
          <p:nvPr/>
        </p:nvSpPr>
        <p:spPr>
          <a:xfrm rot="5400000">
            <a:off x="5365538" y="1583600"/>
            <a:ext cx="224725" cy="1876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58" name="箭號: 向右 57">
            <a:extLst>
              <a:ext uri="{FF2B5EF4-FFF2-40B4-BE49-F238E27FC236}">
                <a16:creationId xmlns:a16="http://schemas.microsoft.com/office/drawing/2014/main" id="{6F95A057-2845-4E83-ABC6-0DEC4B3F1DA4}"/>
              </a:ext>
            </a:extLst>
          </p:cNvPr>
          <p:cNvSpPr/>
          <p:nvPr/>
        </p:nvSpPr>
        <p:spPr>
          <a:xfrm rot="5400000">
            <a:off x="6759776" y="1574251"/>
            <a:ext cx="224725" cy="1876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59" name="箭號: 向右 58">
            <a:extLst>
              <a:ext uri="{FF2B5EF4-FFF2-40B4-BE49-F238E27FC236}">
                <a16:creationId xmlns:a16="http://schemas.microsoft.com/office/drawing/2014/main" id="{21AD5534-B8EF-4BD0-ADBC-421654A04B07}"/>
              </a:ext>
            </a:extLst>
          </p:cNvPr>
          <p:cNvSpPr/>
          <p:nvPr/>
        </p:nvSpPr>
        <p:spPr>
          <a:xfrm rot="5400000">
            <a:off x="8057173" y="1592300"/>
            <a:ext cx="224725" cy="1876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60" name="矩形: 圓角 59">
            <a:extLst>
              <a:ext uri="{FF2B5EF4-FFF2-40B4-BE49-F238E27FC236}">
                <a16:creationId xmlns:a16="http://schemas.microsoft.com/office/drawing/2014/main" id="{777F9A67-E1D6-40B2-AF84-9C62FFA3E210}"/>
              </a:ext>
            </a:extLst>
          </p:cNvPr>
          <p:cNvSpPr/>
          <p:nvPr/>
        </p:nvSpPr>
        <p:spPr>
          <a:xfrm>
            <a:off x="142636" y="2611023"/>
            <a:ext cx="1328987" cy="430888"/>
          </a:xfrm>
          <a:prstGeom prst="roundRect">
            <a:avLst>
              <a:gd name="adj" fmla="val 156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0" i="0" u="none" strike="noStrike" dirty="0">
                <a:solidFill>
                  <a:srgbClr val="288E8E"/>
                </a:solidFill>
                <a:effectLst/>
                <a:latin typeface="Calibri" panose="020F0502020204030204" pitchFamily="34" charset="0"/>
                <a:hlinkClick r:id="rId37" tooltip="Open Department of Medical Laboratory Science and Biotechnology Website in new tab"/>
              </a:rPr>
              <a:t>Department of Medical Laboratory Science and Biotechnology</a:t>
            </a:r>
            <a:endParaRPr lang="zh-TW" altLang="en-US" sz="800" u="sng" dirty="0"/>
          </a:p>
        </p:txBody>
      </p:sp>
    </p:spTree>
    <p:extLst>
      <p:ext uri="{BB962C8B-B14F-4D97-AF65-F5344CB8AC3E}">
        <p14:creationId xmlns:p14="http://schemas.microsoft.com/office/powerpoint/2010/main" val="242582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161"/>
        <p:cNvGrpSpPr/>
        <p:nvPr/>
      </p:nvGrpSpPr>
      <p:grpSpPr>
        <a:xfrm>
          <a:off x="0" y="0"/>
          <a:ext cx="0" cy="0"/>
          <a:chOff x="0" y="0"/>
          <a:chExt cx="0" cy="0"/>
        </a:xfrm>
      </p:grpSpPr>
      <p:sp>
        <p:nvSpPr>
          <p:cNvPr id="162" name="Google Shape;162;p4"/>
          <p:cNvSpPr txBox="1">
            <a:spLocks noGrp="1"/>
          </p:cNvSpPr>
          <p:nvPr>
            <p:ph type="title"/>
          </p:nvPr>
        </p:nvSpPr>
        <p:spPr>
          <a:xfrm>
            <a:off x="624941" y="38100"/>
            <a:ext cx="8519059" cy="382156"/>
          </a:xfrm>
          <a:prstGeom prst="rect">
            <a:avLst/>
          </a:prstGeom>
          <a:noFill/>
          <a:ln>
            <a:noFill/>
          </a:ln>
        </p:spPr>
        <p:txBody>
          <a:bodyPr spcFirstLastPara="1" wrap="square" lIns="0" tIns="12700" rIns="0" bIns="0" anchor="ctr" anchorCtr="0">
            <a:spAutoFit/>
          </a:bodyPr>
          <a:lstStyle/>
          <a:p>
            <a:pPr marL="12700" lvl="0" indent="0" algn="ctr" rtl="0">
              <a:lnSpc>
                <a:spcPct val="100000"/>
              </a:lnSpc>
              <a:spcBef>
                <a:spcPts val="0"/>
              </a:spcBef>
              <a:spcAft>
                <a:spcPts val="0"/>
              </a:spcAft>
              <a:buClr>
                <a:srgbClr val="FFC000"/>
              </a:buClr>
              <a:buSzPts val="2400"/>
              <a:buFont typeface="Calibri"/>
              <a:buNone/>
            </a:pPr>
            <a:r>
              <a:rPr lang="en-US" sz="2400" b="1" dirty="0">
                <a:solidFill>
                  <a:srgbClr val="FFC000"/>
                </a:solidFill>
              </a:rPr>
              <a:t>14</a:t>
            </a:r>
            <a:r>
              <a:rPr lang="en-US" sz="2400" b="1" dirty="0">
                <a:solidFill>
                  <a:srgbClr val="FFC000"/>
                </a:solidFill>
                <a:latin typeface="Calibri"/>
                <a:ea typeface="Calibri"/>
                <a:cs typeface="Calibri"/>
                <a:sym typeface="Calibri"/>
              </a:rPr>
              <a:t> International Programs (English-taught)</a:t>
            </a:r>
            <a:endParaRPr sz="2400" b="1" dirty="0">
              <a:solidFill>
                <a:srgbClr val="FFC000"/>
              </a:solidFill>
              <a:latin typeface="Calibri"/>
              <a:ea typeface="Calibri"/>
              <a:cs typeface="Calibri"/>
              <a:sym typeface="Calibri"/>
            </a:endParaRPr>
          </a:p>
        </p:txBody>
      </p:sp>
      <p:sp>
        <p:nvSpPr>
          <p:cNvPr id="163" name="Google Shape;163;p4"/>
          <p:cNvSpPr txBox="1"/>
          <p:nvPr/>
        </p:nvSpPr>
        <p:spPr>
          <a:xfrm>
            <a:off x="160065" y="5295900"/>
            <a:ext cx="822193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Calibri"/>
                <a:ea typeface="Calibri"/>
                <a:cs typeface="Calibri"/>
                <a:sym typeface="Calibri"/>
              </a:rPr>
              <a:t>*Students can take courses in different departments.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Calibri"/>
                <a:ea typeface="Calibri"/>
                <a:cs typeface="Calibri"/>
                <a:sym typeface="Calibri"/>
              </a:rPr>
              <a:t>*For other BA, MA, MS, PhD programs taught in Chinese and for any other information, please contact us.</a:t>
            </a:r>
            <a:endParaRPr sz="900" b="0" i="0" u="none" strike="noStrike" cap="none">
              <a:solidFill>
                <a:schemeClr val="lt1"/>
              </a:solidFill>
              <a:latin typeface="Calibri"/>
              <a:ea typeface="Calibri"/>
              <a:cs typeface="Calibri"/>
              <a:sym typeface="Calibri"/>
            </a:endParaRPr>
          </a:p>
        </p:txBody>
      </p:sp>
      <p:pic>
        <p:nvPicPr>
          <p:cNvPr id="164" name="Google Shape;164;p4"/>
          <p:cNvPicPr preferRelativeResize="0"/>
          <p:nvPr/>
        </p:nvPicPr>
        <p:blipFill>
          <a:blip r:embed="rId3">
            <a:alphaModFix/>
          </a:blip>
          <a:stretch>
            <a:fillRect/>
          </a:stretch>
        </p:blipFill>
        <p:spPr>
          <a:xfrm>
            <a:off x="312000" y="4164825"/>
            <a:ext cx="5796849" cy="1131075"/>
          </a:xfrm>
          <a:prstGeom prst="rect">
            <a:avLst/>
          </a:prstGeom>
          <a:noFill/>
          <a:ln>
            <a:noFill/>
          </a:ln>
        </p:spPr>
      </p:pic>
      <p:graphicFrame>
        <p:nvGraphicFramePr>
          <p:cNvPr id="165" name="Google Shape;165;p4"/>
          <p:cNvGraphicFramePr/>
          <p:nvPr>
            <p:extLst>
              <p:ext uri="{D42A27DB-BD31-4B8C-83A1-F6EECF244321}">
                <p14:modId xmlns:p14="http://schemas.microsoft.com/office/powerpoint/2010/main" val="2445874126"/>
              </p:ext>
            </p:extLst>
          </p:nvPr>
        </p:nvGraphicFramePr>
        <p:xfrm>
          <a:off x="6325900" y="516025"/>
          <a:ext cx="2506100" cy="4779800"/>
        </p:xfrm>
        <a:graphic>
          <a:graphicData uri="http://schemas.openxmlformats.org/drawingml/2006/table">
            <a:tbl>
              <a:tblPr>
                <a:noFill/>
                <a:tableStyleId>{DA80BAC1-8A6D-469A-BBE5-615B83D82A74}</a:tableStyleId>
              </a:tblPr>
              <a:tblGrid>
                <a:gridCol w="2506100">
                  <a:extLst>
                    <a:ext uri="{9D8B030D-6E8A-4147-A177-3AD203B41FA5}">
                      <a16:colId xmlns:a16="http://schemas.microsoft.com/office/drawing/2014/main" val="20000"/>
                    </a:ext>
                  </a:extLst>
                </a:gridCol>
              </a:tblGrid>
              <a:tr h="430175">
                <a:tc>
                  <a:txBody>
                    <a:bodyPr/>
                    <a:lstStyle/>
                    <a:p>
                      <a:pPr marL="0" lvl="0" indent="0" algn="l" rtl="0">
                        <a:spcBef>
                          <a:spcPts val="0"/>
                        </a:spcBef>
                        <a:spcAft>
                          <a:spcPts val="0"/>
                        </a:spcAft>
                        <a:buNone/>
                      </a:pPr>
                      <a:r>
                        <a:rPr lang="en-US" sz="1500" b="1">
                          <a:highlight>
                            <a:schemeClr val="lt1"/>
                          </a:highlight>
                        </a:rPr>
                        <a:t>Webpage Link</a:t>
                      </a:r>
                      <a:endParaRPr sz="1500" b="1">
                        <a:highlight>
                          <a:schemeClr val="lt1"/>
                        </a:highligh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30175">
                <a:tc>
                  <a:txBody>
                    <a:bodyPr/>
                    <a:lstStyle/>
                    <a:p>
                      <a:pPr marL="0" lvl="0" indent="0" algn="l" rtl="0">
                        <a:spcBef>
                          <a:spcPts val="0"/>
                        </a:spcBef>
                        <a:spcAft>
                          <a:spcPts val="0"/>
                        </a:spcAft>
                        <a:buNone/>
                      </a:pPr>
                      <a:r>
                        <a:rPr lang="en-US" sz="1500" u="sng" dirty="0">
                          <a:solidFill>
                            <a:schemeClr val="hlink"/>
                          </a:solidFill>
                          <a:highlight>
                            <a:srgbClr val="F1C232"/>
                          </a:highlight>
                          <a:hlinkClick r:id="rId4"/>
                        </a:rPr>
                        <a:t>Healthcare Link</a:t>
                      </a:r>
                      <a:endParaRPr sz="1500" dirty="0">
                        <a:highlight>
                          <a:srgbClr val="F1C232"/>
                        </a:highligh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bg1">
                        <a:lumMod val="50000"/>
                      </a:schemeClr>
                    </a:solidFill>
                  </a:tcPr>
                </a:tc>
                <a:extLst>
                  <a:ext uri="{0D108BD9-81ED-4DB2-BD59-A6C34878D82A}">
                    <a16:rowId xmlns:a16="http://schemas.microsoft.com/office/drawing/2014/main" val="10001"/>
                  </a:ext>
                </a:extLst>
              </a:tr>
              <a:tr h="430175">
                <a:tc>
                  <a:txBody>
                    <a:bodyPr/>
                    <a:lstStyle/>
                    <a:p>
                      <a:pPr marL="0" lvl="0" indent="0" algn="l" rtl="0">
                        <a:spcBef>
                          <a:spcPts val="0"/>
                        </a:spcBef>
                        <a:spcAft>
                          <a:spcPts val="0"/>
                        </a:spcAft>
                        <a:buNone/>
                      </a:pPr>
                      <a:r>
                        <a:rPr lang="en-US" sz="1500" u="sng" dirty="0">
                          <a:solidFill>
                            <a:schemeClr val="hlink"/>
                          </a:solidFill>
                          <a:highlight>
                            <a:srgbClr val="F1C232"/>
                          </a:highlight>
                          <a:hlinkClick r:id="rId5"/>
                        </a:rPr>
                        <a:t>Healthcare-Psychology link</a:t>
                      </a:r>
                      <a:endParaRPr sz="1500" dirty="0">
                        <a:highlight>
                          <a:srgbClr val="F1C232"/>
                        </a:highligh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bg1">
                        <a:lumMod val="50000"/>
                      </a:schemeClr>
                    </a:solidFill>
                  </a:tcPr>
                </a:tc>
                <a:extLst>
                  <a:ext uri="{0D108BD9-81ED-4DB2-BD59-A6C34878D82A}">
                    <a16:rowId xmlns:a16="http://schemas.microsoft.com/office/drawing/2014/main" val="10002"/>
                  </a:ext>
                </a:extLst>
              </a:tr>
              <a:tr h="430175">
                <a:tc>
                  <a:txBody>
                    <a:bodyPr/>
                    <a:lstStyle/>
                    <a:p>
                      <a:pPr marL="0" lvl="0" indent="0" algn="l" rtl="0">
                        <a:spcBef>
                          <a:spcPts val="0"/>
                        </a:spcBef>
                        <a:spcAft>
                          <a:spcPts val="0"/>
                        </a:spcAft>
                        <a:buNone/>
                      </a:pPr>
                      <a:r>
                        <a:rPr lang="en-US" sz="1500" u="sng" dirty="0">
                          <a:solidFill>
                            <a:schemeClr val="hlink"/>
                          </a:solidFill>
                          <a:highlight>
                            <a:srgbClr val="F1C232"/>
                          </a:highlight>
                          <a:hlinkClick r:id="rId5"/>
                        </a:rPr>
                        <a:t>Psychology link</a:t>
                      </a:r>
                      <a:endParaRPr sz="1500" dirty="0">
                        <a:highlight>
                          <a:srgbClr val="F1C232"/>
                        </a:highligh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bg1">
                        <a:lumMod val="50000"/>
                      </a:schemeClr>
                    </a:solidFill>
                  </a:tcPr>
                </a:tc>
                <a:extLst>
                  <a:ext uri="{0D108BD9-81ED-4DB2-BD59-A6C34878D82A}">
                    <a16:rowId xmlns:a16="http://schemas.microsoft.com/office/drawing/2014/main" val="10003"/>
                  </a:ext>
                </a:extLst>
              </a:tr>
              <a:tr h="430175">
                <a:tc>
                  <a:txBody>
                    <a:bodyPr/>
                    <a:lstStyle/>
                    <a:p>
                      <a:pPr marL="0" lvl="0" indent="0" algn="l" rtl="0">
                        <a:spcBef>
                          <a:spcPts val="0"/>
                        </a:spcBef>
                        <a:spcAft>
                          <a:spcPts val="0"/>
                        </a:spcAft>
                        <a:buNone/>
                      </a:pPr>
                      <a:r>
                        <a:rPr lang="en-US" sz="1500" u="sng" dirty="0">
                          <a:solidFill>
                            <a:schemeClr val="hlink"/>
                          </a:solidFill>
                          <a:highlight>
                            <a:srgbClr val="F1C232"/>
                          </a:highlight>
                          <a:hlinkClick r:id="rId6"/>
                        </a:rPr>
                        <a:t>Computer Science link</a:t>
                      </a:r>
                      <a:endParaRPr sz="1500" dirty="0">
                        <a:highlight>
                          <a:srgbClr val="F1C232"/>
                        </a:highligh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bg1">
                        <a:lumMod val="50000"/>
                      </a:schemeClr>
                    </a:solidFill>
                  </a:tcPr>
                </a:tc>
                <a:extLst>
                  <a:ext uri="{0D108BD9-81ED-4DB2-BD59-A6C34878D82A}">
                    <a16:rowId xmlns:a16="http://schemas.microsoft.com/office/drawing/2014/main" val="10004"/>
                  </a:ext>
                </a:extLst>
              </a:tr>
              <a:tr h="669200">
                <a:tc>
                  <a:txBody>
                    <a:bodyPr/>
                    <a:lstStyle/>
                    <a:p>
                      <a:pPr marL="0" lvl="0" indent="0" algn="l" rtl="0">
                        <a:spcBef>
                          <a:spcPts val="0"/>
                        </a:spcBef>
                        <a:spcAft>
                          <a:spcPts val="0"/>
                        </a:spcAft>
                        <a:buNone/>
                      </a:pPr>
                      <a:r>
                        <a:rPr lang="en-US" sz="1500" u="sng" dirty="0">
                          <a:solidFill>
                            <a:schemeClr val="hlink"/>
                          </a:solidFill>
                          <a:highlight>
                            <a:srgbClr val="F1C232"/>
                          </a:highlight>
                          <a:hlinkClick r:id="rId7"/>
                        </a:rPr>
                        <a:t>Business Administration link</a:t>
                      </a:r>
                      <a:endParaRPr sz="1500" dirty="0">
                        <a:highlight>
                          <a:srgbClr val="F1C232"/>
                        </a:highligh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bg1">
                        <a:lumMod val="50000"/>
                      </a:schemeClr>
                    </a:solidFill>
                  </a:tcPr>
                </a:tc>
                <a:extLst>
                  <a:ext uri="{0D108BD9-81ED-4DB2-BD59-A6C34878D82A}">
                    <a16:rowId xmlns:a16="http://schemas.microsoft.com/office/drawing/2014/main" val="10005"/>
                  </a:ext>
                </a:extLst>
              </a:tr>
              <a:tr h="430175">
                <a:tc>
                  <a:txBody>
                    <a:bodyPr/>
                    <a:lstStyle/>
                    <a:p>
                      <a:pPr marL="0" lvl="0" indent="0" algn="l" rtl="0">
                        <a:spcBef>
                          <a:spcPts val="0"/>
                        </a:spcBef>
                        <a:spcAft>
                          <a:spcPts val="0"/>
                        </a:spcAft>
                        <a:buNone/>
                      </a:pPr>
                      <a:r>
                        <a:rPr lang="en-US" sz="1500" u="sng" dirty="0">
                          <a:solidFill>
                            <a:schemeClr val="hlink"/>
                          </a:solidFill>
                          <a:highlight>
                            <a:srgbClr val="F1C232"/>
                          </a:highlight>
                          <a:hlinkClick r:id="rId8"/>
                        </a:rPr>
                        <a:t>Finance link</a:t>
                      </a:r>
                      <a:endParaRPr sz="1500" dirty="0">
                        <a:highlight>
                          <a:srgbClr val="F1C232"/>
                        </a:highligh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bg1">
                        <a:lumMod val="50000"/>
                      </a:schemeClr>
                    </a:solidFill>
                  </a:tcPr>
                </a:tc>
                <a:extLst>
                  <a:ext uri="{0D108BD9-81ED-4DB2-BD59-A6C34878D82A}">
                    <a16:rowId xmlns:a16="http://schemas.microsoft.com/office/drawing/2014/main" val="10006"/>
                  </a:ext>
                </a:extLst>
              </a:tr>
              <a:tr h="669200">
                <a:tc>
                  <a:txBody>
                    <a:bodyPr/>
                    <a:lstStyle/>
                    <a:p>
                      <a:pPr marL="0" lvl="0" indent="0" algn="l" rtl="0">
                        <a:spcBef>
                          <a:spcPts val="0"/>
                        </a:spcBef>
                        <a:spcAft>
                          <a:spcPts val="0"/>
                        </a:spcAft>
                        <a:buNone/>
                      </a:pPr>
                      <a:r>
                        <a:rPr lang="en-US" sz="1500" u="sng" dirty="0">
                          <a:solidFill>
                            <a:schemeClr val="hlink"/>
                          </a:solidFill>
                          <a:highlight>
                            <a:srgbClr val="F1C232"/>
                          </a:highlight>
                          <a:hlinkClick r:id="rId9"/>
                        </a:rPr>
                        <a:t>Accounting and Information Systems link</a:t>
                      </a:r>
                      <a:endParaRPr sz="1500" dirty="0">
                        <a:highlight>
                          <a:srgbClr val="F1C232"/>
                        </a:highligh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bg1">
                        <a:lumMod val="50000"/>
                      </a:schemeClr>
                    </a:solidFill>
                  </a:tcPr>
                </a:tc>
                <a:extLst>
                  <a:ext uri="{0D108BD9-81ED-4DB2-BD59-A6C34878D82A}">
                    <a16:rowId xmlns:a16="http://schemas.microsoft.com/office/drawing/2014/main" val="10007"/>
                  </a:ext>
                </a:extLst>
              </a:tr>
              <a:tr h="430175">
                <a:tc>
                  <a:txBody>
                    <a:bodyPr/>
                    <a:lstStyle/>
                    <a:p>
                      <a:pPr marL="0" lvl="0" indent="0" algn="l" rtl="0">
                        <a:spcBef>
                          <a:spcPts val="0"/>
                        </a:spcBef>
                        <a:spcAft>
                          <a:spcPts val="0"/>
                        </a:spcAft>
                        <a:buNone/>
                      </a:pPr>
                      <a:r>
                        <a:rPr lang="en-US" sz="1500" u="sng" dirty="0">
                          <a:solidFill>
                            <a:schemeClr val="hlink"/>
                          </a:solidFill>
                          <a:highlight>
                            <a:srgbClr val="F1C232"/>
                          </a:highlight>
                          <a:hlinkClick r:id="rId10"/>
                        </a:rPr>
                        <a:t>Foreign Languages link</a:t>
                      </a:r>
                      <a:endParaRPr sz="1500" dirty="0">
                        <a:highlight>
                          <a:srgbClr val="F1C232"/>
                        </a:highligh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bg1">
                        <a:lumMod val="50000"/>
                      </a:schemeClr>
                    </a:solidFill>
                  </a:tcPr>
                </a:tc>
                <a:extLst>
                  <a:ext uri="{0D108BD9-81ED-4DB2-BD59-A6C34878D82A}">
                    <a16:rowId xmlns:a16="http://schemas.microsoft.com/office/drawing/2014/main" val="10008"/>
                  </a:ext>
                </a:extLst>
              </a:tr>
              <a:tr h="430175">
                <a:tc>
                  <a:txBody>
                    <a:bodyPr/>
                    <a:lstStyle/>
                    <a:p>
                      <a:pPr marL="0" lvl="0" indent="0" algn="l" rtl="0">
                        <a:spcBef>
                          <a:spcPts val="0"/>
                        </a:spcBef>
                        <a:spcAft>
                          <a:spcPts val="0"/>
                        </a:spcAft>
                        <a:buNone/>
                      </a:pPr>
                      <a:r>
                        <a:rPr lang="en-US" sz="1500" u="sng" dirty="0">
                          <a:solidFill>
                            <a:schemeClr val="hlink"/>
                          </a:solidFill>
                          <a:highlight>
                            <a:srgbClr val="F1C232"/>
                          </a:highlight>
                          <a:hlinkClick r:id="rId11"/>
                        </a:rPr>
                        <a:t>Digital Media Design link</a:t>
                      </a:r>
                      <a:endParaRPr sz="1500" dirty="0">
                        <a:highlight>
                          <a:srgbClr val="F1C232"/>
                        </a:highligh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bg1">
                        <a:lumMod val="50000"/>
                      </a:schemeClr>
                    </a:solidFill>
                  </a:tcPr>
                </a:tc>
                <a:extLst>
                  <a:ext uri="{0D108BD9-81ED-4DB2-BD59-A6C34878D82A}">
                    <a16:rowId xmlns:a16="http://schemas.microsoft.com/office/drawing/2014/main" val="10009"/>
                  </a:ext>
                </a:extLst>
              </a:tr>
            </a:tbl>
          </a:graphicData>
        </a:graphic>
      </p:graphicFrame>
      <p:pic>
        <p:nvPicPr>
          <p:cNvPr id="166" name="Google Shape;166;p4"/>
          <p:cNvPicPr preferRelativeResize="0"/>
          <p:nvPr/>
        </p:nvPicPr>
        <p:blipFill>
          <a:blip r:embed="rId12">
            <a:alphaModFix/>
          </a:blip>
          <a:stretch>
            <a:fillRect/>
          </a:stretch>
        </p:blipFill>
        <p:spPr>
          <a:xfrm>
            <a:off x="312000" y="516025"/>
            <a:ext cx="5796849" cy="3648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170"/>
        <p:cNvGrpSpPr/>
        <p:nvPr/>
      </p:nvGrpSpPr>
      <p:grpSpPr>
        <a:xfrm>
          <a:off x="0" y="0"/>
          <a:ext cx="0" cy="0"/>
          <a:chOff x="0" y="0"/>
          <a:chExt cx="0" cy="0"/>
        </a:xfrm>
      </p:grpSpPr>
      <p:sp>
        <p:nvSpPr>
          <p:cNvPr id="171" name="Google Shape;171;p5"/>
          <p:cNvSpPr txBox="1">
            <a:spLocks noGrp="1"/>
          </p:cNvSpPr>
          <p:nvPr>
            <p:ph type="title"/>
          </p:nvPr>
        </p:nvSpPr>
        <p:spPr>
          <a:xfrm>
            <a:off x="2041651" y="122374"/>
            <a:ext cx="5893434" cy="628377"/>
          </a:xfrm>
          <a:prstGeom prst="rect">
            <a:avLst/>
          </a:prstGeom>
          <a:noFill/>
          <a:ln>
            <a:noFill/>
          </a:ln>
        </p:spPr>
        <p:txBody>
          <a:bodyPr spcFirstLastPara="1" wrap="square" lIns="0" tIns="12700" rIns="0" bIns="0" anchor="ctr" anchorCtr="0">
            <a:spAutoFit/>
          </a:bodyPr>
          <a:lstStyle/>
          <a:p>
            <a:pPr marL="12700" lvl="0" indent="0" algn="l" rtl="0">
              <a:lnSpc>
                <a:spcPct val="100000"/>
              </a:lnSpc>
              <a:spcBef>
                <a:spcPts val="0"/>
              </a:spcBef>
              <a:spcAft>
                <a:spcPts val="0"/>
              </a:spcAft>
              <a:buClr>
                <a:srgbClr val="FFC000"/>
              </a:buClr>
              <a:buSzPts val="4000"/>
              <a:buFont typeface="Calibri"/>
              <a:buNone/>
            </a:pPr>
            <a:r>
              <a:rPr lang="en-US" sz="4000" b="1" dirty="0">
                <a:solidFill>
                  <a:srgbClr val="FFC000"/>
                </a:solidFill>
                <a:latin typeface="Calibri"/>
                <a:ea typeface="Calibri"/>
                <a:cs typeface="Calibri"/>
                <a:sym typeface="Calibri"/>
              </a:rPr>
              <a:t>Facts of Asia University</a:t>
            </a:r>
            <a:endParaRPr sz="4000" dirty="0">
              <a:solidFill>
                <a:srgbClr val="FFC000"/>
              </a:solidFill>
              <a:latin typeface="Calibri"/>
              <a:ea typeface="Calibri"/>
              <a:cs typeface="Calibri"/>
              <a:sym typeface="Calibri"/>
            </a:endParaRPr>
          </a:p>
        </p:txBody>
      </p:sp>
      <p:sp>
        <p:nvSpPr>
          <p:cNvPr id="177" name="Google Shape;177;p5"/>
          <p:cNvSpPr/>
          <p:nvPr/>
        </p:nvSpPr>
        <p:spPr>
          <a:xfrm>
            <a:off x="1396590" y="3988682"/>
            <a:ext cx="2853812" cy="307712"/>
          </a:xfrm>
          <a:prstGeom prst="rect">
            <a:avLst/>
          </a:prstGeom>
          <a:noFill/>
          <a:ln>
            <a:noFill/>
          </a:ln>
        </p:spPr>
        <p:txBody>
          <a:bodyPr spcFirstLastPara="1" wrap="square" lIns="91425" tIns="45700" rIns="91425" bIns="45700" anchor="t" anchorCtr="0">
            <a:spAutoFit/>
          </a:bodyPr>
          <a:lstStyle/>
          <a:p>
            <a:pPr marL="0" marR="0" lvl="1" indent="0" algn="l" rtl="0">
              <a:lnSpc>
                <a:spcPct val="114000"/>
              </a:lnSpc>
              <a:spcBef>
                <a:spcPts val="0"/>
              </a:spcBef>
              <a:spcAft>
                <a:spcPts val="0"/>
              </a:spcAft>
              <a:buClr>
                <a:schemeClr val="dk1"/>
              </a:buClr>
              <a:buSzPts val="1600"/>
              <a:buFont typeface="Arial"/>
              <a:buNone/>
            </a:pPr>
            <a:endParaRPr sz="1600" b="0" i="0" u="none" strike="noStrike" cap="none">
              <a:solidFill>
                <a:srgbClr val="000000"/>
              </a:solidFill>
              <a:latin typeface="Calibri"/>
              <a:ea typeface="Calibri"/>
              <a:cs typeface="Calibri"/>
              <a:sym typeface="Calibri"/>
            </a:endParaRPr>
          </a:p>
        </p:txBody>
      </p:sp>
      <p:pic>
        <p:nvPicPr>
          <p:cNvPr id="3" name="圖片 2">
            <a:extLst>
              <a:ext uri="{FF2B5EF4-FFF2-40B4-BE49-F238E27FC236}">
                <a16:creationId xmlns:a16="http://schemas.microsoft.com/office/drawing/2014/main" id="{4164F8FD-4854-41E2-B74A-62D745EB965B}"/>
              </a:ext>
            </a:extLst>
          </p:cNvPr>
          <p:cNvPicPr>
            <a:picLocks noChangeAspect="1"/>
          </p:cNvPicPr>
          <p:nvPr/>
        </p:nvPicPr>
        <p:blipFill>
          <a:blip r:embed="rId3"/>
          <a:stretch>
            <a:fillRect/>
          </a:stretch>
        </p:blipFill>
        <p:spPr>
          <a:xfrm>
            <a:off x="287167" y="1142142"/>
            <a:ext cx="8675465" cy="3978065"/>
          </a:xfrm>
          <a:prstGeom prst="rect">
            <a:avLst/>
          </a:prstGeom>
        </p:spPr>
      </p:pic>
      <p:sp>
        <p:nvSpPr>
          <p:cNvPr id="2" name="文字方塊 1">
            <a:extLst>
              <a:ext uri="{FF2B5EF4-FFF2-40B4-BE49-F238E27FC236}">
                <a16:creationId xmlns:a16="http://schemas.microsoft.com/office/drawing/2014/main" id="{9A738C2F-7D51-4EEC-BEBD-525C6BA57375}"/>
              </a:ext>
            </a:extLst>
          </p:cNvPr>
          <p:cNvSpPr txBox="1"/>
          <p:nvPr/>
        </p:nvSpPr>
        <p:spPr>
          <a:xfrm>
            <a:off x="844658" y="1503336"/>
            <a:ext cx="184731" cy="307777"/>
          </a:xfrm>
          <a:prstGeom prst="rect">
            <a:avLst/>
          </a:prstGeom>
          <a:noFill/>
        </p:spPr>
        <p:txBody>
          <a:bodyPr wrap="none" rtlCol="0">
            <a:spAutoFit/>
          </a:bodyPr>
          <a:lstStyle/>
          <a:p>
            <a:endParaRPr lang="zh-TW" altLang="en-US" dirty="0"/>
          </a:p>
        </p:txBody>
      </p:sp>
      <p:pic>
        <p:nvPicPr>
          <p:cNvPr id="5" name="圖片 4">
            <a:extLst>
              <a:ext uri="{FF2B5EF4-FFF2-40B4-BE49-F238E27FC236}">
                <a16:creationId xmlns:a16="http://schemas.microsoft.com/office/drawing/2014/main" id="{19C3C66D-4899-48C2-9E2D-588119799B6E}"/>
              </a:ext>
            </a:extLst>
          </p:cNvPr>
          <p:cNvPicPr>
            <a:picLocks noChangeAspect="1"/>
          </p:cNvPicPr>
          <p:nvPr/>
        </p:nvPicPr>
        <p:blipFill>
          <a:blip r:embed="rId4"/>
          <a:stretch>
            <a:fillRect/>
          </a:stretch>
        </p:blipFill>
        <p:spPr>
          <a:xfrm>
            <a:off x="4491026" y="2762236"/>
            <a:ext cx="161948" cy="19052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190"/>
        <p:cNvGrpSpPr/>
        <p:nvPr/>
      </p:nvGrpSpPr>
      <p:grpSpPr>
        <a:xfrm>
          <a:off x="0" y="0"/>
          <a:ext cx="0" cy="0"/>
          <a:chOff x="0" y="0"/>
          <a:chExt cx="0" cy="0"/>
        </a:xfrm>
      </p:grpSpPr>
      <p:grpSp>
        <p:nvGrpSpPr>
          <p:cNvPr id="191" name="Google Shape;191;p6"/>
          <p:cNvGrpSpPr/>
          <p:nvPr/>
        </p:nvGrpSpPr>
        <p:grpSpPr>
          <a:xfrm>
            <a:off x="319406" y="3631023"/>
            <a:ext cx="4119881" cy="1553751"/>
            <a:chOff x="76200" y="3924300"/>
            <a:chExt cx="4533902" cy="1600201"/>
          </a:xfrm>
        </p:grpSpPr>
        <p:sp>
          <p:nvSpPr>
            <p:cNvPr id="192" name="Google Shape;192;p6"/>
            <p:cNvSpPr/>
            <p:nvPr/>
          </p:nvSpPr>
          <p:spPr>
            <a:xfrm>
              <a:off x="209550" y="3924300"/>
              <a:ext cx="4400552" cy="1600201"/>
            </a:xfrm>
            <a:prstGeom prst="roundRect">
              <a:avLst>
                <a:gd name="adj" fmla="val 16667"/>
              </a:avLst>
            </a:prstGeom>
            <a:solidFill>
              <a:srgbClr val="ECA6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 name="Google Shape;193;p6"/>
            <p:cNvSpPr/>
            <p:nvPr/>
          </p:nvSpPr>
          <p:spPr>
            <a:xfrm>
              <a:off x="76200" y="3924300"/>
              <a:ext cx="4419600" cy="15050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4" name="Google Shape;194;p6"/>
          <p:cNvSpPr txBox="1"/>
          <p:nvPr/>
        </p:nvSpPr>
        <p:spPr>
          <a:xfrm>
            <a:off x="374114" y="723900"/>
            <a:ext cx="5036086" cy="335348"/>
          </a:xfrm>
          <a:prstGeom prst="rect">
            <a:avLst/>
          </a:prstGeom>
          <a:noFill/>
          <a:ln>
            <a:noFill/>
          </a:ln>
        </p:spPr>
        <p:txBody>
          <a:bodyPr spcFirstLastPara="1" wrap="square" lIns="0" tIns="12050" rIns="0" bIns="0" anchor="ctr" anchorCtr="0">
            <a:spAutoFit/>
          </a:bodyPr>
          <a:lstStyle/>
          <a:p>
            <a:pPr marL="12700" marR="0" lvl="0" indent="0" algn="l" rtl="0">
              <a:lnSpc>
                <a:spcPct val="100000"/>
              </a:lnSpc>
              <a:spcBef>
                <a:spcPts val="0"/>
              </a:spcBef>
              <a:spcAft>
                <a:spcPts val="0"/>
              </a:spcAft>
              <a:buClr>
                <a:schemeClr val="lt1"/>
              </a:buClr>
              <a:buSzPts val="2100"/>
              <a:buFont typeface="Calibri"/>
              <a:buNone/>
            </a:pPr>
            <a:r>
              <a:rPr lang="en-US" sz="2100" b="1" i="0" u="none" strike="noStrike" cap="none" dirty="0">
                <a:solidFill>
                  <a:srgbClr val="FFC000"/>
                </a:solidFill>
                <a:latin typeface="Calibri"/>
                <a:ea typeface="Calibri"/>
                <a:cs typeface="Calibri"/>
                <a:sym typeface="Calibri"/>
              </a:rPr>
              <a:t>Asia University Museum of Modern Art</a:t>
            </a:r>
            <a:endParaRPr sz="2100" b="0" i="0" u="none" strike="noStrike" cap="none" dirty="0">
              <a:solidFill>
                <a:srgbClr val="FFC000"/>
              </a:solidFill>
              <a:latin typeface="Calibri"/>
              <a:ea typeface="Calibri"/>
              <a:cs typeface="Calibri"/>
              <a:sym typeface="Calibri"/>
            </a:endParaRPr>
          </a:p>
        </p:txBody>
      </p:sp>
      <p:pic>
        <p:nvPicPr>
          <p:cNvPr id="195" name="Google Shape;195;p6" descr="亞洲現代美術館"/>
          <p:cNvPicPr preferRelativeResize="0"/>
          <p:nvPr/>
        </p:nvPicPr>
        <p:blipFill rotWithShape="1">
          <a:blip r:embed="rId3">
            <a:alphaModFix/>
          </a:blip>
          <a:srcRect l="10978"/>
          <a:stretch/>
        </p:blipFill>
        <p:spPr>
          <a:xfrm>
            <a:off x="685800" y="1333500"/>
            <a:ext cx="3470400" cy="2098800"/>
          </a:xfrm>
          <a:prstGeom prst="round2DiagRect">
            <a:avLst>
              <a:gd name="adj1" fmla="val 16667"/>
              <a:gd name="adj2" fmla="val 0"/>
            </a:avLst>
          </a:prstGeom>
          <a:noFill/>
          <a:ln w="88900" cap="sq" cmpd="sng">
            <a:solidFill>
              <a:srgbClr val="0070C0"/>
            </a:solidFill>
            <a:prstDash val="solid"/>
            <a:miter lim="800000"/>
            <a:headEnd type="none" w="sm" len="sm"/>
            <a:tailEnd type="none" w="sm" len="sm"/>
          </a:ln>
          <a:effectLst>
            <a:outerShdw blurRad="254000" algn="tl" rotWithShape="0">
              <a:srgbClr val="000000">
                <a:alpha val="42352"/>
              </a:srgbClr>
            </a:outerShdw>
          </a:effectLst>
        </p:spPr>
      </p:pic>
      <p:sp>
        <p:nvSpPr>
          <p:cNvPr id="196" name="Google Shape;196;p6"/>
          <p:cNvSpPr txBox="1"/>
          <p:nvPr/>
        </p:nvSpPr>
        <p:spPr>
          <a:xfrm>
            <a:off x="442882" y="3641318"/>
            <a:ext cx="3873000" cy="1413000"/>
          </a:xfrm>
          <a:prstGeom prst="rect">
            <a:avLst/>
          </a:prstGeom>
          <a:noFill/>
          <a:ln>
            <a:noFill/>
          </a:ln>
        </p:spPr>
        <p:txBody>
          <a:bodyPr spcFirstLastPara="1" wrap="square" lIns="0" tIns="12050" rIns="0" bIns="0" anchor="ctr" anchorCtr="0">
            <a:spAutoFit/>
          </a:bodyPr>
          <a:lstStyle/>
          <a:p>
            <a:pPr marL="1270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Designed by the famous Japanese architect, Tadao Ando, the equilateral triangle is adopted as the basic element. The exterior of this avant-garde and challenging architectural design is low-key, peaceful and pure, while the interior is precise and calm. It is the intention of Tadao Ando to allow people, art and nature to meet and have dialog here. </a:t>
            </a:r>
            <a:endParaRPr sz="1300" b="0" i="0" u="none" strike="noStrike" cap="none">
              <a:solidFill>
                <a:schemeClr val="dk1"/>
              </a:solidFill>
              <a:latin typeface="Arial"/>
              <a:ea typeface="Arial"/>
              <a:cs typeface="Arial"/>
              <a:sym typeface="Arial"/>
            </a:endParaRPr>
          </a:p>
        </p:txBody>
      </p:sp>
      <p:sp>
        <p:nvSpPr>
          <p:cNvPr id="197" name="Google Shape;197;p6"/>
          <p:cNvSpPr txBox="1"/>
          <p:nvPr/>
        </p:nvSpPr>
        <p:spPr>
          <a:xfrm>
            <a:off x="5486400" y="723900"/>
            <a:ext cx="3124200" cy="335348"/>
          </a:xfrm>
          <a:prstGeom prst="rect">
            <a:avLst/>
          </a:prstGeom>
          <a:noFill/>
          <a:ln>
            <a:noFill/>
          </a:ln>
        </p:spPr>
        <p:txBody>
          <a:bodyPr spcFirstLastPara="1" wrap="square" lIns="0" tIns="12050" rIns="0" bIns="0" anchor="ctr" anchorCtr="0">
            <a:spAutoFit/>
          </a:bodyPr>
          <a:lstStyle/>
          <a:p>
            <a:pPr marL="12700" marR="0" lvl="0" indent="0" algn="l" rtl="0">
              <a:lnSpc>
                <a:spcPct val="100000"/>
              </a:lnSpc>
              <a:spcBef>
                <a:spcPts val="0"/>
              </a:spcBef>
              <a:spcAft>
                <a:spcPts val="0"/>
              </a:spcAft>
              <a:buClr>
                <a:schemeClr val="lt1"/>
              </a:buClr>
              <a:buSzPts val="2100"/>
              <a:buFont typeface="Calibri"/>
              <a:buNone/>
            </a:pPr>
            <a:r>
              <a:rPr lang="en-US" sz="2100" b="1" i="0" u="none" strike="noStrike" cap="none" dirty="0">
                <a:solidFill>
                  <a:srgbClr val="FFC000"/>
                </a:solidFill>
                <a:latin typeface="Calibri"/>
                <a:ea typeface="Calibri"/>
                <a:cs typeface="Calibri"/>
                <a:sym typeface="Calibri"/>
              </a:rPr>
              <a:t>Asia University Hospital</a:t>
            </a:r>
            <a:endParaRPr sz="2100" b="0" i="0" u="none" strike="noStrike" cap="none" dirty="0">
              <a:solidFill>
                <a:srgbClr val="FFC000"/>
              </a:solidFill>
              <a:latin typeface="Calibri"/>
              <a:ea typeface="Calibri"/>
              <a:cs typeface="Calibri"/>
              <a:sym typeface="Calibri"/>
            </a:endParaRPr>
          </a:p>
        </p:txBody>
      </p:sp>
      <p:pic>
        <p:nvPicPr>
          <p:cNvPr id="198" name="Google Shape;198;p6" descr="醫院簡介- 亞洲大學附屬醫院"/>
          <p:cNvPicPr preferRelativeResize="0"/>
          <p:nvPr/>
        </p:nvPicPr>
        <p:blipFill rotWithShape="1">
          <a:blip r:embed="rId4">
            <a:alphaModFix/>
          </a:blip>
          <a:srcRect t="31334"/>
          <a:stretch/>
        </p:blipFill>
        <p:spPr>
          <a:xfrm>
            <a:off x="5105400" y="1333500"/>
            <a:ext cx="3469401" cy="2097422"/>
          </a:xfrm>
          <a:prstGeom prst="round2DiagRect">
            <a:avLst>
              <a:gd name="adj1" fmla="val 16667"/>
              <a:gd name="adj2" fmla="val 0"/>
            </a:avLst>
          </a:prstGeom>
          <a:noFill/>
          <a:ln w="88900" cap="sq" cmpd="sng">
            <a:solidFill>
              <a:srgbClr val="C00000"/>
            </a:solidFill>
            <a:prstDash val="solid"/>
            <a:miter lim="800000"/>
            <a:headEnd type="none" w="sm" len="sm"/>
            <a:tailEnd type="none" w="sm" len="sm"/>
          </a:ln>
          <a:effectLst>
            <a:outerShdw blurRad="254000" algn="tl" rotWithShape="0">
              <a:srgbClr val="000000">
                <a:alpha val="42352"/>
              </a:srgbClr>
            </a:outerShdw>
          </a:effectLst>
        </p:spPr>
      </p:pic>
      <p:sp>
        <p:nvSpPr>
          <p:cNvPr id="199" name="Google Shape;199;p6"/>
          <p:cNvSpPr/>
          <p:nvPr/>
        </p:nvSpPr>
        <p:spPr>
          <a:xfrm>
            <a:off x="4992900" y="3631125"/>
            <a:ext cx="4014900" cy="1633500"/>
          </a:xfrm>
          <a:prstGeom prst="roundRect">
            <a:avLst>
              <a:gd name="adj" fmla="val 16667"/>
            </a:avLst>
          </a:prstGeom>
          <a:solidFill>
            <a:srgbClr val="C7A1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p6"/>
          <p:cNvSpPr/>
          <p:nvPr/>
        </p:nvSpPr>
        <p:spPr>
          <a:xfrm>
            <a:off x="4806200" y="3631125"/>
            <a:ext cx="4081500" cy="15411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6"/>
          <p:cNvSpPr txBox="1"/>
          <p:nvPr/>
        </p:nvSpPr>
        <p:spPr>
          <a:xfrm>
            <a:off x="4910450" y="3641325"/>
            <a:ext cx="4014900" cy="1413000"/>
          </a:xfrm>
          <a:prstGeom prst="rect">
            <a:avLst/>
          </a:prstGeom>
          <a:noFill/>
          <a:ln>
            <a:noFill/>
          </a:ln>
        </p:spPr>
        <p:txBody>
          <a:bodyPr spcFirstLastPara="1" wrap="square" lIns="0" tIns="12050" rIns="0" bIns="0" anchor="ctr" anchorCtr="0">
            <a:spAutoFit/>
          </a:bodyPr>
          <a:lstStyle/>
          <a:p>
            <a:pPr marL="1270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AU Hospital has the following medical centers: Neuro-medicine Center, Joint Replacement Center, Cancer Center, Cardiovascular Center, Kidney Medicine Center, and Ophthalmology Center, providing medical care for 24 hours emergency, with 482 beds and 23 professional outpatient departments. The goal is to become a world-class medical center. </a:t>
            </a:r>
            <a:endParaRPr sz="13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205"/>
        <p:cNvGrpSpPr/>
        <p:nvPr/>
      </p:nvGrpSpPr>
      <p:grpSpPr>
        <a:xfrm>
          <a:off x="0" y="0"/>
          <a:ext cx="0" cy="0"/>
          <a:chOff x="0" y="0"/>
          <a:chExt cx="0" cy="0"/>
        </a:xfrm>
      </p:grpSpPr>
      <p:sp>
        <p:nvSpPr>
          <p:cNvPr id="206" name="Google Shape;206;p7"/>
          <p:cNvSpPr txBox="1">
            <a:spLocks noGrp="1"/>
          </p:cNvSpPr>
          <p:nvPr>
            <p:ph type="title"/>
          </p:nvPr>
        </p:nvSpPr>
        <p:spPr>
          <a:xfrm>
            <a:off x="286308" y="218306"/>
            <a:ext cx="8570700" cy="5664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0"/>
              </a:spcBef>
              <a:spcAft>
                <a:spcPts val="0"/>
              </a:spcAft>
              <a:buClr>
                <a:srgbClr val="FFC000"/>
              </a:buClr>
              <a:buSzPts val="3600"/>
              <a:buFont typeface="Calibri"/>
              <a:buNone/>
            </a:pPr>
            <a:r>
              <a:rPr lang="en-US" sz="3600" b="1" dirty="0">
                <a:solidFill>
                  <a:srgbClr val="FFC000"/>
                </a:solidFill>
                <a:latin typeface="Calibri"/>
                <a:ea typeface="Calibri"/>
                <a:cs typeface="Calibri"/>
                <a:sym typeface="Calibri"/>
              </a:rPr>
              <a:t>Exchange Program for Spring Semester, 2025 </a:t>
            </a:r>
            <a:endParaRPr sz="3600" dirty="0">
              <a:solidFill>
                <a:srgbClr val="FFC000"/>
              </a:solidFill>
              <a:latin typeface="Calibri"/>
              <a:ea typeface="Calibri"/>
              <a:cs typeface="Calibri"/>
              <a:sym typeface="Calibri"/>
            </a:endParaRPr>
          </a:p>
        </p:txBody>
      </p:sp>
      <p:grpSp>
        <p:nvGrpSpPr>
          <p:cNvPr id="207" name="Google Shape;207;p7"/>
          <p:cNvGrpSpPr/>
          <p:nvPr/>
        </p:nvGrpSpPr>
        <p:grpSpPr>
          <a:xfrm>
            <a:off x="396341" y="1085342"/>
            <a:ext cx="4165159" cy="1924558"/>
            <a:chOff x="396341" y="1085342"/>
            <a:chExt cx="4165159" cy="1924558"/>
          </a:xfrm>
        </p:grpSpPr>
        <p:sp>
          <p:nvSpPr>
            <p:cNvPr id="208" name="Google Shape;208;p7"/>
            <p:cNvSpPr/>
            <p:nvPr/>
          </p:nvSpPr>
          <p:spPr>
            <a:xfrm>
              <a:off x="533400" y="1181100"/>
              <a:ext cx="3904692" cy="18288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7"/>
            <p:cNvSpPr/>
            <p:nvPr/>
          </p:nvSpPr>
          <p:spPr>
            <a:xfrm>
              <a:off x="396341" y="1085342"/>
              <a:ext cx="3904800" cy="1828800"/>
            </a:xfrm>
            <a:prstGeom prst="roundRect">
              <a:avLst>
                <a:gd name="adj" fmla="val 16667"/>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 name="Google Shape;210;p7"/>
            <p:cNvSpPr txBox="1"/>
            <p:nvPr/>
          </p:nvSpPr>
          <p:spPr>
            <a:xfrm>
              <a:off x="579900" y="1260025"/>
              <a:ext cx="3981600" cy="936785"/>
            </a:xfrm>
            <a:prstGeom prst="rect">
              <a:avLst/>
            </a:prstGeom>
            <a:noFill/>
            <a:ln>
              <a:noFill/>
            </a:ln>
          </p:spPr>
          <p:txBody>
            <a:bodyPr spcFirstLastPara="1" wrap="square" lIns="0" tIns="13325" rIns="0" bIns="0" anchor="t" anchorCtr="0">
              <a:spAutoFit/>
            </a:bodyPr>
            <a:lstStyle/>
            <a:p>
              <a:pPr marL="60960" marR="0" lvl="0" indent="0" algn="l" rtl="0">
                <a:lnSpc>
                  <a:spcPct val="100000"/>
                </a:lnSpc>
                <a:spcBef>
                  <a:spcPts val="0"/>
                </a:spcBef>
                <a:spcAft>
                  <a:spcPts val="0"/>
                </a:spcAft>
                <a:buClr>
                  <a:srgbClr val="000000"/>
                </a:buClr>
                <a:buSzPts val="2400"/>
                <a:buFont typeface="Arial"/>
                <a:buNone/>
              </a:pPr>
              <a:r>
                <a:rPr lang="en-US" sz="2400" b="1" dirty="0">
                  <a:solidFill>
                    <a:srgbClr val="C00000"/>
                  </a:solidFill>
                  <a:latin typeface="Calibri"/>
                  <a:ea typeface="Calibri"/>
                  <a:cs typeface="Calibri"/>
                  <a:sym typeface="Calibri"/>
                </a:rPr>
                <a:t>Spring</a:t>
              </a:r>
              <a:r>
                <a:rPr lang="en-US" sz="2400" b="1" i="0" u="none" strike="noStrike" cap="none" dirty="0">
                  <a:solidFill>
                    <a:srgbClr val="C00000"/>
                  </a:solidFill>
                  <a:latin typeface="Calibri"/>
                  <a:ea typeface="Calibri"/>
                  <a:cs typeface="Calibri"/>
                  <a:sym typeface="Calibri"/>
                </a:rPr>
                <a:t> Semester Calendar</a:t>
              </a:r>
              <a:endParaRPr sz="2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altLang="zh-TW" sz="1800" dirty="0">
                  <a:latin typeface="Calibri"/>
                  <a:cs typeface="Calibri"/>
                </a:rPr>
                <a:t>17</a:t>
              </a:r>
              <a:r>
                <a:rPr lang="en-US" altLang="zh-TW" sz="1800" baseline="30000" dirty="0">
                  <a:latin typeface="Calibri"/>
                  <a:cs typeface="Calibri"/>
                </a:rPr>
                <a:t>th</a:t>
              </a:r>
              <a:r>
                <a:rPr lang="en-US" altLang="zh-TW" sz="1800" dirty="0">
                  <a:latin typeface="Calibri"/>
                  <a:cs typeface="Calibri"/>
                </a:rPr>
                <a:t> February-20</a:t>
              </a:r>
              <a:r>
                <a:rPr lang="en-US" altLang="zh-TW" sz="1800" baseline="30000" dirty="0">
                  <a:latin typeface="Calibri"/>
                  <a:cs typeface="Calibri"/>
                </a:rPr>
                <a:t>nd</a:t>
              </a:r>
              <a:r>
                <a:rPr lang="en-US" altLang="zh-TW" sz="1800" dirty="0">
                  <a:latin typeface="Calibri"/>
                  <a:cs typeface="Calibri"/>
                </a:rPr>
                <a:t> June </a:t>
              </a:r>
              <a:r>
                <a:rPr lang="en-US" sz="1800" b="0" i="0" u="none" strike="noStrike" cap="none" dirty="0">
                  <a:solidFill>
                    <a:schemeClr val="dk1"/>
                  </a:solidFill>
                  <a:latin typeface="Calibri"/>
                  <a:ea typeface="Calibri"/>
                  <a:cs typeface="Calibri"/>
                  <a:sym typeface="Calibri"/>
                </a:rPr>
                <a:t>(18 weeks)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1800" dirty="0">
                <a:solidFill>
                  <a:schemeClr val="dk1"/>
                </a:solidFill>
                <a:highlight>
                  <a:schemeClr val="accent4"/>
                </a:highlight>
                <a:latin typeface="Calibri"/>
                <a:ea typeface="Calibri"/>
                <a:cs typeface="Calibri"/>
                <a:sym typeface="Calibri"/>
              </a:endParaRPr>
            </a:p>
          </p:txBody>
        </p:sp>
      </p:grpSp>
      <p:grpSp>
        <p:nvGrpSpPr>
          <p:cNvPr id="211" name="Google Shape;211;p7"/>
          <p:cNvGrpSpPr/>
          <p:nvPr/>
        </p:nvGrpSpPr>
        <p:grpSpPr>
          <a:xfrm>
            <a:off x="4815152" y="1085342"/>
            <a:ext cx="4041751" cy="1924558"/>
            <a:chOff x="396341" y="1085342"/>
            <a:chExt cx="4041751" cy="1924558"/>
          </a:xfrm>
        </p:grpSpPr>
        <p:sp>
          <p:nvSpPr>
            <p:cNvPr id="212" name="Google Shape;212;p7"/>
            <p:cNvSpPr/>
            <p:nvPr/>
          </p:nvSpPr>
          <p:spPr>
            <a:xfrm>
              <a:off x="533400" y="1181100"/>
              <a:ext cx="3904692" cy="18288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 name="Google Shape;213;p7"/>
            <p:cNvSpPr/>
            <p:nvPr/>
          </p:nvSpPr>
          <p:spPr>
            <a:xfrm>
              <a:off x="396341" y="1085342"/>
              <a:ext cx="3904692" cy="1828800"/>
            </a:xfrm>
            <a:prstGeom prst="roundRect">
              <a:avLst>
                <a:gd name="adj" fmla="val 16667"/>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7"/>
            <p:cNvSpPr txBox="1"/>
            <p:nvPr/>
          </p:nvSpPr>
          <p:spPr>
            <a:xfrm>
              <a:off x="524962" y="1240475"/>
              <a:ext cx="3784500" cy="1614300"/>
            </a:xfrm>
            <a:prstGeom prst="rect">
              <a:avLst/>
            </a:prstGeom>
            <a:noFill/>
            <a:ln>
              <a:noFill/>
            </a:ln>
          </p:spPr>
          <p:txBody>
            <a:bodyPr spcFirstLastPara="1" wrap="square" lIns="0" tIns="13325" rIns="0" bIns="0" anchor="t" anchorCtr="0">
              <a:spAutoFit/>
            </a:bodyPr>
            <a:lstStyle/>
            <a:p>
              <a:pPr marL="6096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Calibri"/>
                  <a:ea typeface="Calibri"/>
                  <a:cs typeface="Calibri"/>
                  <a:sym typeface="Calibri"/>
                </a:rPr>
                <a:t>Fees Waiver</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Calibri"/>
                  <a:ea typeface="Calibri"/>
                  <a:cs typeface="Calibri"/>
                  <a:sym typeface="Calibri"/>
                </a:rPr>
                <a:t>We offer registration and tuition fee waivers to students from AU partner universities. Each student still needs to pay a handling charge of </a:t>
              </a:r>
              <a:r>
                <a:rPr lang="en-US" sz="1600" b="1" i="0" u="none" strike="noStrike" cap="none" dirty="0">
                  <a:solidFill>
                    <a:schemeClr val="dk1"/>
                  </a:solidFill>
                  <a:latin typeface="Calibri"/>
                  <a:ea typeface="Calibri"/>
                  <a:cs typeface="Calibri"/>
                  <a:sym typeface="Calibri"/>
                </a:rPr>
                <a:t>US$</a:t>
              </a:r>
              <a:r>
                <a:rPr lang="en-US" altLang="zh-TW" sz="1600" b="1" i="0" u="none" strike="noStrike" cap="none" dirty="0">
                  <a:solidFill>
                    <a:schemeClr val="dk1"/>
                  </a:solidFill>
                  <a:latin typeface="Calibri"/>
                  <a:ea typeface="Calibri"/>
                  <a:cs typeface="Calibri"/>
                  <a:sym typeface="Calibri"/>
                </a:rPr>
                <a:t>30</a:t>
              </a:r>
              <a:r>
                <a:rPr lang="en-US" sz="1600" b="1" i="0" u="none" strike="noStrike" cap="none" dirty="0">
                  <a:solidFill>
                    <a:schemeClr val="dk1"/>
                  </a:solidFill>
                  <a:latin typeface="Calibri"/>
                  <a:ea typeface="Calibri"/>
                  <a:cs typeface="Calibri"/>
                  <a:sym typeface="Calibri"/>
                </a:rPr>
                <a:t> </a:t>
              </a:r>
              <a:r>
                <a:rPr lang="en-US" sz="1600" b="0" i="0" u="none" strike="noStrike" cap="none" dirty="0">
                  <a:solidFill>
                    <a:schemeClr val="dk1"/>
                  </a:solidFill>
                  <a:latin typeface="Calibri"/>
                  <a:ea typeface="Calibri"/>
                  <a:cs typeface="Calibri"/>
                  <a:sym typeface="Calibri"/>
                </a:rPr>
                <a:t>for the delivery of their transcript and certificate.</a:t>
              </a:r>
            </a:p>
          </p:txBody>
        </p:sp>
      </p:grpSp>
      <p:grpSp>
        <p:nvGrpSpPr>
          <p:cNvPr id="215" name="Google Shape;215;p7"/>
          <p:cNvGrpSpPr/>
          <p:nvPr/>
        </p:nvGrpSpPr>
        <p:grpSpPr>
          <a:xfrm>
            <a:off x="456387" y="3447542"/>
            <a:ext cx="4041751" cy="1924558"/>
            <a:chOff x="396341" y="1085342"/>
            <a:chExt cx="4041751" cy="1924558"/>
          </a:xfrm>
        </p:grpSpPr>
        <p:sp>
          <p:nvSpPr>
            <p:cNvPr id="216" name="Google Shape;216;p7"/>
            <p:cNvSpPr/>
            <p:nvPr/>
          </p:nvSpPr>
          <p:spPr>
            <a:xfrm>
              <a:off x="533400" y="1181100"/>
              <a:ext cx="3904692" cy="18288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7"/>
            <p:cNvSpPr/>
            <p:nvPr/>
          </p:nvSpPr>
          <p:spPr>
            <a:xfrm>
              <a:off x="396341" y="1085342"/>
              <a:ext cx="3904692" cy="1828800"/>
            </a:xfrm>
            <a:prstGeom prst="roundRect">
              <a:avLst>
                <a:gd name="adj" fmla="val 16667"/>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7"/>
            <p:cNvSpPr txBox="1"/>
            <p:nvPr/>
          </p:nvSpPr>
          <p:spPr>
            <a:xfrm>
              <a:off x="456387" y="1299413"/>
              <a:ext cx="3784600" cy="1013739"/>
            </a:xfrm>
            <a:prstGeom prst="rect">
              <a:avLst/>
            </a:prstGeom>
            <a:noFill/>
            <a:ln>
              <a:noFill/>
            </a:ln>
          </p:spPr>
          <p:txBody>
            <a:bodyPr spcFirstLastPara="1" wrap="square" lIns="0" tIns="13325" rIns="0" bIns="0" anchor="t" anchorCtr="0">
              <a:spAutoFit/>
            </a:bodyPr>
            <a:lstStyle/>
            <a:p>
              <a:pPr marL="6096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Courses Offered by AU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grpSp>
      <p:grpSp>
        <p:nvGrpSpPr>
          <p:cNvPr id="219" name="Google Shape;219;p7"/>
          <p:cNvGrpSpPr/>
          <p:nvPr/>
        </p:nvGrpSpPr>
        <p:grpSpPr>
          <a:xfrm>
            <a:off x="4815152" y="3467100"/>
            <a:ext cx="4041751" cy="1924558"/>
            <a:chOff x="396341" y="1085342"/>
            <a:chExt cx="4041751" cy="1924558"/>
          </a:xfrm>
        </p:grpSpPr>
        <p:sp>
          <p:nvSpPr>
            <p:cNvPr id="220" name="Google Shape;220;p7"/>
            <p:cNvSpPr/>
            <p:nvPr/>
          </p:nvSpPr>
          <p:spPr>
            <a:xfrm>
              <a:off x="533400" y="1181100"/>
              <a:ext cx="3904692" cy="18288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1" name="Google Shape;221;p7"/>
            <p:cNvSpPr/>
            <p:nvPr/>
          </p:nvSpPr>
          <p:spPr>
            <a:xfrm>
              <a:off x="396341" y="1085342"/>
              <a:ext cx="3904692" cy="1828800"/>
            </a:xfrm>
            <a:prstGeom prst="roundRect">
              <a:avLst>
                <a:gd name="adj" fmla="val 16667"/>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 name="Google Shape;222;p7"/>
            <p:cNvSpPr txBox="1"/>
            <p:nvPr/>
          </p:nvSpPr>
          <p:spPr>
            <a:xfrm>
              <a:off x="585063" y="1200863"/>
              <a:ext cx="3784500" cy="1713279"/>
            </a:xfrm>
            <a:prstGeom prst="rect">
              <a:avLst/>
            </a:prstGeom>
            <a:noFill/>
            <a:ln>
              <a:noFill/>
            </a:ln>
          </p:spPr>
          <p:txBody>
            <a:bodyPr spcFirstLastPara="1" wrap="square" lIns="0" tIns="13325" rIns="0" bIns="0" anchor="t" anchorCtr="0">
              <a:spAutoFit/>
            </a:bodyPr>
            <a:lstStyle/>
            <a:p>
              <a:pPr marL="0" marR="2413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C00000"/>
                  </a:solidFill>
                  <a:latin typeface="Calibri"/>
                  <a:ea typeface="Calibri"/>
                  <a:cs typeface="Calibri"/>
                  <a:sym typeface="Calibri"/>
                </a:rPr>
                <a:t>Credit Transfer</a:t>
              </a:r>
              <a:endParaRPr sz="2400" b="0" i="0" u="none" strike="noStrike" cap="none" dirty="0">
                <a:solidFill>
                  <a:schemeClr val="dk1"/>
                </a:solidFill>
                <a:latin typeface="Calibri"/>
                <a:ea typeface="Calibri"/>
                <a:cs typeface="Calibri"/>
                <a:sym typeface="Calibri"/>
              </a:endParaRPr>
            </a:p>
            <a:p>
              <a:pPr marL="12700" marR="5080" lvl="0" indent="0" algn="l" rtl="0">
                <a:lnSpc>
                  <a:spcPct val="113799"/>
                </a:lnSpc>
                <a:spcBef>
                  <a:spcPts val="780"/>
                </a:spcBef>
                <a:spcAft>
                  <a:spcPts val="0"/>
                </a:spcAft>
                <a:buClr>
                  <a:srgbClr val="000000"/>
                </a:buClr>
                <a:buSzPts val="1800"/>
                <a:buFont typeface="Arial"/>
                <a:buNone/>
              </a:pPr>
              <a:r>
                <a:rPr lang="en-US" b="0" i="0" u="none" strike="noStrike" cap="none" dirty="0">
                  <a:solidFill>
                    <a:schemeClr val="dk1"/>
                  </a:solidFill>
                  <a:latin typeface="Calibri"/>
                  <a:ea typeface="Calibri"/>
                  <a:cs typeface="Calibri"/>
                  <a:sym typeface="Calibri"/>
                </a:rPr>
                <a:t>Students will be issued an academic transcript detailing the courses they have taken and their grades. (Please confirm with your home university before adding courses if you have any credit transfer needs.)</a:t>
              </a:r>
            </a:p>
          </p:txBody>
        </p:sp>
      </p:grpSp>
      <p:pic>
        <p:nvPicPr>
          <p:cNvPr id="223" name="Google Shape;223;p7"/>
          <p:cNvPicPr preferRelativeResize="0"/>
          <p:nvPr/>
        </p:nvPicPr>
        <p:blipFill rotWithShape="1">
          <a:blip r:embed="rId3">
            <a:alphaModFix/>
          </a:blip>
          <a:srcRect/>
          <a:stretch/>
        </p:blipFill>
        <p:spPr>
          <a:xfrm>
            <a:off x="533400" y="4053029"/>
            <a:ext cx="829744" cy="829744"/>
          </a:xfrm>
          <a:prstGeom prst="rect">
            <a:avLst/>
          </a:prstGeom>
          <a:noFill/>
          <a:ln>
            <a:noFill/>
          </a:ln>
        </p:spPr>
      </p:pic>
      <p:sp>
        <p:nvSpPr>
          <p:cNvPr id="224" name="Google Shape;224;p7"/>
          <p:cNvSpPr txBox="1"/>
          <p:nvPr/>
        </p:nvSpPr>
        <p:spPr>
          <a:xfrm>
            <a:off x="1363148" y="4010915"/>
            <a:ext cx="2631300"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If the courses of the </a:t>
            </a:r>
            <a:r>
              <a:rPr lang="en-US" dirty="0">
                <a:solidFill>
                  <a:schemeClr val="dk1"/>
                </a:solidFill>
                <a:latin typeface="Calibri"/>
                <a:ea typeface="Calibri"/>
                <a:cs typeface="Calibri"/>
                <a:sym typeface="Calibri"/>
              </a:rPr>
              <a:t>Academic Year 113 Semester 2</a:t>
            </a:r>
            <a:r>
              <a:rPr lang="en-US" b="0" i="0" u="none" strike="noStrike" cap="none" dirty="0">
                <a:solidFill>
                  <a:schemeClr val="dk1"/>
                </a:solidFill>
                <a:latin typeface="Calibri"/>
                <a:ea typeface="Calibri"/>
                <a:cs typeface="Calibri"/>
                <a:sym typeface="Calibri"/>
              </a:rPr>
              <a:t> are not yet open for inquiry, you may refer to the courses of the year 113 semester </a:t>
            </a:r>
            <a:r>
              <a:rPr lang="en-US" dirty="0">
                <a:solidFill>
                  <a:schemeClr val="dk1"/>
                </a:solidFill>
                <a:latin typeface="Calibri"/>
                <a:ea typeface="Calibri"/>
                <a:cs typeface="Calibri"/>
                <a:sym typeface="Calibri"/>
              </a:rPr>
              <a:t>1</a:t>
            </a:r>
            <a:r>
              <a:rPr lang="en-US" b="0" i="0" u="none" strike="noStrike" cap="none" dirty="0">
                <a:solidFill>
                  <a:schemeClr val="dk1"/>
                </a:solidFill>
                <a:latin typeface="Calibri"/>
                <a:ea typeface="Calibri"/>
                <a:cs typeface="Calibri"/>
                <a:sym typeface="Calibri"/>
              </a:rPr>
              <a:t>.  </a:t>
            </a:r>
            <a:endParaRPr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228"/>
        <p:cNvGrpSpPr/>
        <p:nvPr/>
      </p:nvGrpSpPr>
      <p:grpSpPr>
        <a:xfrm>
          <a:off x="0" y="0"/>
          <a:ext cx="0" cy="0"/>
          <a:chOff x="0" y="0"/>
          <a:chExt cx="0" cy="0"/>
        </a:xfrm>
      </p:grpSpPr>
      <p:sp>
        <p:nvSpPr>
          <p:cNvPr id="229" name="Google Shape;229;p8"/>
          <p:cNvSpPr/>
          <p:nvPr/>
        </p:nvSpPr>
        <p:spPr>
          <a:xfrm>
            <a:off x="514908" y="3411623"/>
            <a:ext cx="3904692" cy="1828800"/>
          </a:xfrm>
          <a:prstGeom prst="roundRect">
            <a:avLst>
              <a:gd name="adj" fmla="val 16667"/>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8"/>
          <p:cNvSpPr/>
          <p:nvPr/>
        </p:nvSpPr>
        <p:spPr>
          <a:xfrm>
            <a:off x="131649" y="3265448"/>
            <a:ext cx="4140876" cy="1880866"/>
          </a:xfrm>
          <a:prstGeom prst="roundRect">
            <a:avLst>
              <a:gd name="adj" fmla="val 16667"/>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8"/>
          <p:cNvSpPr txBox="1"/>
          <p:nvPr/>
        </p:nvSpPr>
        <p:spPr>
          <a:xfrm>
            <a:off x="234950" y="3800722"/>
            <a:ext cx="4184650" cy="916276"/>
          </a:xfrm>
          <a:prstGeom prst="rect">
            <a:avLst/>
          </a:prstGeom>
          <a:noFill/>
          <a:ln>
            <a:noFill/>
          </a:ln>
        </p:spPr>
        <p:txBody>
          <a:bodyPr spcFirstLastPara="1" wrap="square" lIns="0" tIns="13325" rIns="0" bIns="0" anchor="t" anchorCtr="0">
            <a:spAutoFit/>
          </a:bodyPr>
          <a:lstStyle/>
          <a:p>
            <a:pPr marL="1270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Letter of Acceptance </a:t>
            </a:r>
            <a:endParaRPr sz="1900" b="1" i="0" u="none" strike="noStrike" cap="none">
              <a:solidFill>
                <a:schemeClr val="dk1"/>
              </a:solidFill>
              <a:latin typeface="Calibri"/>
              <a:ea typeface="Calibri"/>
              <a:cs typeface="Calibri"/>
              <a:sym typeface="Calibri"/>
            </a:endParaRPr>
          </a:p>
          <a:p>
            <a:pPr marL="12700" marR="0" lvl="0" indent="0" algn="ctr" rtl="0">
              <a:lnSpc>
                <a:spcPct val="100000"/>
              </a:lnSpc>
              <a:spcBef>
                <a:spcPts val="105"/>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Send to </a:t>
            </a:r>
            <a:endParaRPr sz="1900" b="1" i="0" u="none" strike="noStrike" cap="none">
              <a:solidFill>
                <a:schemeClr val="dk1"/>
              </a:solidFill>
              <a:latin typeface="Calibri"/>
              <a:ea typeface="Calibri"/>
              <a:cs typeface="Calibri"/>
              <a:sym typeface="Calibri"/>
            </a:endParaRPr>
          </a:p>
          <a:p>
            <a:pPr marL="12700" marR="0" lvl="0" indent="0" algn="ctr" rtl="0">
              <a:lnSpc>
                <a:spcPct val="100000"/>
              </a:lnSpc>
              <a:spcBef>
                <a:spcPts val="105"/>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Applicants via email</a:t>
            </a:r>
            <a:endParaRPr sz="1900" b="0" i="0" u="none" strike="noStrike" cap="none">
              <a:solidFill>
                <a:schemeClr val="dk1"/>
              </a:solidFill>
              <a:latin typeface="Calibri"/>
              <a:ea typeface="Calibri"/>
              <a:cs typeface="Calibri"/>
              <a:sym typeface="Calibri"/>
            </a:endParaRPr>
          </a:p>
        </p:txBody>
      </p:sp>
      <p:grpSp>
        <p:nvGrpSpPr>
          <p:cNvPr id="232" name="Google Shape;232;p8"/>
          <p:cNvGrpSpPr/>
          <p:nvPr/>
        </p:nvGrpSpPr>
        <p:grpSpPr>
          <a:xfrm>
            <a:off x="4683251" y="3312503"/>
            <a:ext cx="4287951" cy="1974975"/>
            <a:chOff x="758276" y="-2012531"/>
            <a:chExt cx="4287951" cy="1974975"/>
          </a:xfrm>
        </p:grpSpPr>
        <p:sp>
          <p:nvSpPr>
            <p:cNvPr id="233" name="Google Shape;233;p8"/>
            <p:cNvSpPr/>
            <p:nvPr/>
          </p:nvSpPr>
          <p:spPr>
            <a:xfrm>
              <a:off x="1141535" y="-1866356"/>
              <a:ext cx="3904692" cy="1828800"/>
            </a:xfrm>
            <a:prstGeom prst="roundRect">
              <a:avLst>
                <a:gd name="adj" fmla="val 16667"/>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8"/>
            <p:cNvSpPr/>
            <p:nvPr/>
          </p:nvSpPr>
          <p:spPr>
            <a:xfrm>
              <a:off x="758276" y="-2012531"/>
              <a:ext cx="4140876" cy="1880866"/>
            </a:xfrm>
            <a:prstGeom prst="roundRect">
              <a:avLst>
                <a:gd name="adj" fmla="val 16667"/>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8"/>
            <p:cNvSpPr txBox="1"/>
            <p:nvPr/>
          </p:nvSpPr>
          <p:spPr>
            <a:xfrm>
              <a:off x="1868885" y="-1857934"/>
              <a:ext cx="2451655" cy="321242"/>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Student Application</a:t>
              </a:r>
              <a:endParaRPr sz="2000" b="0" i="0" u="none" strike="noStrike" cap="none">
                <a:solidFill>
                  <a:schemeClr val="dk1"/>
                </a:solidFill>
                <a:latin typeface="Calibri"/>
                <a:ea typeface="Calibri"/>
                <a:cs typeface="Calibri"/>
                <a:sym typeface="Calibri"/>
              </a:endParaRPr>
            </a:p>
          </p:txBody>
        </p:sp>
        <p:sp>
          <p:nvSpPr>
            <p:cNvPr id="236" name="Google Shape;236;p8"/>
            <p:cNvSpPr txBox="1"/>
            <p:nvPr/>
          </p:nvSpPr>
          <p:spPr>
            <a:xfrm>
              <a:off x="1278166" y="-602595"/>
              <a:ext cx="3405172" cy="321242"/>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US" sz="2000" b="1" i="0" u="sng" strike="noStrike" cap="none" dirty="0">
                  <a:solidFill>
                    <a:srgbClr val="C00000"/>
                  </a:solidFill>
                  <a:latin typeface="Calibri"/>
                  <a:ea typeface="Calibri"/>
                  <a:cs typeface="Calibri"/>
                  <a:sym typeface="Calibri"/>
                </a:rPr>
                <a:t>Deadline: November </a:t>
              </a:r>
              <a:r>
                <a:rPr lang="en-US" altLang="zh-TW" sz="2000" b="1" u="sng" dirty="0">
                  <a:solidFill>
                    <a:srgbClr val="C00000"/>
                  </a:solidFill>
                  <a:latin typeface="Calibri"/>
                  <a:ea typeface="Calibri"/>
                  <a:cs typeface="Calibri"/>
                  <a:sym typeface="Calibri"/>
                </a:rPr>
                <a:t>15</a:t>
              </a:r>
              <a:r>
                <a:rPr lang="en-US" sz="2000" b="1" i="0" u="sng" strike="noStrike" cap="none" dirty="0">
                  <a:solidFill>
                    <a:srgbClr val="C00000"/>
                  </a:solidFill>
                  <a:latin typeface="Calibri"/>
                  <a:ea typeface="Calibri"/>
                  <a:cs typeface="Calibri"/>
                  <a:sym typeface="Calibri"/>
                </a:rPr>
                <a:t>, 202</a:t>
              </a:r>
              <a:r>
                <a:rPr lang="en-US" sz="2000" b="1" u="sng" dirty="0">
                  <a:solidFill>
                    <a:srgbClr val="C00000"/>
                  </a:solidFill>
                  <a:latin typeface="Calibri"/>
                  <a:ea typeface="Calibri"/>
                  <a:cs typeface="Calibri"/>
                  <a:sym typeface="Calibri"/>
                </a:rPr>
                <a:t>4</a:t>
              </a:r>
              <a:endParaRPr sz="2000" b="0" i="0" u="none" strike="noStrike" cap="none" dirty="0">
                <a:solidFill>
                  <a:schemeClr val="dk1"/>
                </a:solidFill>
                <a:latin typeface="Calibri"/>
                <a:ea typeface="Calibri"/>
                <a:cs typeface="Calibri"/>
                <a:sym typeface="Calibri"/>
              </a:endParaRPr>
            </a:p>
          </p:txBody>
        </p:sp>
      </p:grpSp>
      <p:sp>
        <p:nvSpPr>
          <p:cNvPr id="237" name="Google Shape;237;p8"/>
          <p:cNvSpPr/>
          <p:nvPr/>
        </p:nvSpPr>
        <p:spPr>
          <a:xfrm>
            <a:off x="5027776" y="1114933"/>
            <a:ext cx="3904692" cy="18288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8"/>
          <p:cNvSpPr/>
          <p:nvPr/>
        </p:nvSpPr>
        <p:spPr>
          <a:xfrm>
            <a:off x="4622117" y="962458"/>
            <a:ext cx="4140900" cy="1881000"/>
          </a:xfrm>
          <a:prstGeom prst="roundRect">
            <a:avLst>
              <a:gd name="adj" fmla="val 16667"/>
            </a:avLst>
          </a:prstGeom>
          <a:solidFill>
            <a:srgbClr val="EADC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39" name="Google Shape;239;p8"/>
          <p:cNvGrpSpPr/>
          <p:nvPr/>
        </p:nvGrpSpPr>
        <p:grpSpPr>
          <a:xfrm>
            <a:off x="5181600" y="1541425"/>
            <a:ext cx="3388132" cy="722917"/>
            <a:chOff x="5151633" y="1520860"/>
            <a:chExt cx="3388132" cy="722917"/>
          </a:xfrm>
        </p:grpSpPr>
        <p:sp>
          <p:nvSpPr>
            <p:cNvPr id="240" name="Google Shape;240;p8"/>
            <p:cNvSpPr txBox="1"/>
            <p:nvPr/>
          </p:nvSpPr>
          <p:spPr>
            <a:xfrm>
              <a:off x="5403258" y="1520860"/>
              <a:ext cx="2720400" cy="321300"/>
            </a:xfrm>
            <a:prstGeom prst="rect">
              <a:avLst/>
            </a:prstGeom>
            <a:noFill/>
            <a:ln>
              <a:noFill/>
            </a:ln>
          </p:spPr>
          <p:txBody>
            <a:bodyPr spcFirstLastPara="1" wrap="square" lIns="0" tIns="13325" rIns="0" bIns="0" anchor="t" anchorCtr="0">
              <a:spAutoFit/>
            </a:bodyPr>
            <a:lstStyle/>
            <a:p>
              <a:pPr marL="1270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School Nomination</a:t>
              </a:r>
              <a:endParaRPr sz="2000" b="0" i="0" u="none" strike="noStrike" cap="none">
                <a:solidFill>
                  <a:schemeClr val="dk1"/>
                </a:solidFill>
                <a:latin typeface="Calibri"/>
                <a:ea typeface="Calibri"/>
                <a:cs typeface="Calibri"/>
                <a:sym typeface="Calibri"/>
              </a:endParaRPr>
            </a:p>
          </p:txBody>
        </p:sp>
        <p:sp>
          <p:nvSpPr>
            <p:cNvPr id="241" name="Google Shape;241;p8"/>
            <p:cNvSpPr txBox="1"/>
            <p:nvPr/>
          </p:nvSpPr>
          <p:spPr>
            <a:xfrm>
              <a:off x="5151633" y="1922535"/>
              <a:ext cx="3388132" cy="321242"/>
            </a:xfrm>
            <a:prstGeom prst="rect">
              <a:avLst/>
            </a:prstGeom>
            <a:noFill/>
            <a:ln>
              <a:noFill/>
            </a:ln>
          </p:spPr>
          <p:txBody>
            <a:bodyPr spcFirstLastPara="1" wrap="square" lIns="0" tIns="13325" rIns="0" bIns="0" anchor="t" anchorCtr="0">
              <a:spAutoFit/>
            </a:bodyPr>
            <a:lstStyle/>
            <a:p>
              <a:pPr marL="12700" marR="0" lvl="0" indent="0" algn="ctr" rtl="0">
                <a:lnSpc>
                  <a:spcPct val="100000"/>
                </a:lnSpc>
                <a:spcBef>
                  <a:spcPts val="0"/>
                </a:spcBef>
                <a:spcAft>
                  <a:spcPts val="0"/>
                </a:spcAft>
                <a:buClr>
                  <a:srgbClr val="000000"/>
                </a:buClr>
                <a:buSzPts val="2000"/>
                <a:buFont typeface="Arial"/>
                <a:buNone/>
              </a:pPr>
              <a:r>
                <a:rPr lang="en-US" sz="2000" b="1" i="0" u="sng" strike="noStrike" cap="none" dirty="0">
                  <a:solidFill>
                    <a:srgbClr val="C00000"/>
                  </a:solidFill>
                  <a:latin typeface="Calibri"/>
                  <a:ea typeface="Calibri"/>
                  <a:cs typeface="Calibri"/>
                  <a:sym typeface="Calibri"/>
                </a:rPr>
                <a:t>Deadline: November </a:t>
              </a:r>
              <a:r>
                <a:rPr lang="en-US" altLang="zh-TW" sz="2000" b="1" u="sng" dirty="0">
                  <a:solidFill>
                    <a:srgbClr val="C00000"/>
                  </a:solidFill>
                  <a:latin typeface="Calibri"/>
                  <a:ea typeface="Calibri"/>
                  <a:cs typeface="Calibri"/>
                  <a:sym typeface="Calibri"/>
                </a:rPr>
                <a:t>1</a:t>
              </a:r>
              <a:r>
                <a:rPr lang="en-US" sz="2000" b="1" i="0" u="sng" strike="noStrike" cap="none" dirty="0">
                  <a:solidFill>
                    <a:srgbClr val="C00000"/>
                  </a:solidFill>
                  <a:latin typeface="Calibri"/>
                  <a:ea typeface="Calibri"/>
                  <a:cs typeface="Calibri"/>
                  <a:sym typeface="Calibri"/>
                </a:rPr>
                <a:t>, 202</a:t>
              </a:r>
              <a:r>
                <a:rPr lang="en-US" sz="2000" b="1" u="sng" dirty="0">
                  <a:solidFill>
                    <a:srgbClr val="C00000"/>
                  </a:solidFill>
                  <a:latin typeface="Calibri"/>
                  <a:ea typeface="Calibri"/>
                  <a:cs typeface="Calibri"/>
                  <a:sym typeface="Calibri"/>
                </a:rPr>
                <a:t>4</a:t>
              </a:r>
              <a:endParaRPr sz="2000" b="0" i="0" u="none" strike="noStrike" cap="none" dirty="0">
                <a:solidFill>
                  <a:schemeClr val="dk1"/>
                </a:solidFill>
                <a:latin typeface="Calibri"/>
                <a:ea typeface="Calibri"/>
                <a:cs typeface="Calibri"/>
                <a:sym typeface="Calibri"/>
              </a:endParaRPr>
            </a:p>
          </p:txBody>
        </p:sp>
      </p:grpSp>
      <p:sp>
        <p:nvSpPr>
          <p:cNvPr id="242" name="Google Shape;242;p8"/>
          <p:cNvSpPr txBox="1"/>
          <p:nvPr/>
        </p:nvSpPr>
        <p:spPr>
          <a:xfrm>
            <a:off x="8454643" y="5354218"/>
            <a:ext cx="153670" cy="1778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888888"/>
                </a:solidFill>
                <a:latin typeface="Calibri"/>
                <a:ea typeface="Calibri"/>
                <a:cs typeface="Calibri"/>
                <a:sym typeface="Calibri"/>
              </a:rPr>
              <a:t>11</a:t>
            </a:r>
            <a:endParaRPr sz="1000" b="0" i="0" u="none" strike="noStrike" cap="none">
              <a:solidFill>
                <a:schemeClr val="dk1"/>
              </a:solidFill>
              <a:latin typeface="Calibri"/>
              <a:ea typeface="Calibri"/>
              <a:cs typeface="Calibri"/>
              <a:sym typeface="Calibri"/>
            </a:endParaRPr>
          </a:p>
        </p:txBody>
      </p:sp>
      <p:sp>
        <p:nvSpPr>
          <p:cNvPr id="243" name="Google Shape;243;p8"/>
          <p:cNvSpPr txBox="1">
            <a:spLocks noGrp="1"/>
          </p:cNvSpPr>
          <p:nvPr>
            <p:ph type="title"/>
          </p:nvPr>
        </p:nvSpPr>
        <p:spPr>
          <a:xfrm>
            <a:off x="3007614" y="70180"/>
            <a:ext cx="2888100" cy="627900"/>
          </a:xfrm>
          <a:prstGeom prst="rect">
            <a:avLst/>
          </a:prstGeom>
          <a:noFill/>
          <a:ln>
            <a:noFill/>
          </a:ln>
        </p:spPr>
        <p:txBody>
          <a:bodyPr spcFirstLastPara="1" wrap="square" lIns="0" tIns="12050" rIns="0" bIns="0" anchor="ctr" anchorCtr="0">
            <a:spAutoFit/>
          </a:bodyPr>
          <a:lstStyle/>
          <a:p>
            <a:pPr marL="12700" lvl="0" indent="0" algn="l" rtl="0">
              <a:lnSpc>
                <a:spcPct val="100000"/>
              </a:lnSpc>
              <a:spcBef>
                <a:spcPts val="0"/>
              </a:spcBef>
              <a:spcAft>
                <a:spcPts val="0"/>
              </a:spcAft>
              <a:buClr>
                <a:srgbClr val="FFC000"/>
              </a:buClr>
              <a:buSzPts val="4000"/>
              <a:buFont typeface="Calibri"/>
              <a:buNone/>
            </a:pPr>
            <a:r>
              <a:rPr lang="en-US" sz="4000" b="1" dirty="0">
                <a:solidFill>
                  <a:srgbClr val="FFC000"/>
                </a:solidFill>
                <a:latin typeface="Calibri"/>
                <a:ea typeface="Calibri"/>
                <a:cs typeface="Calibri"/>
                <a:sym typeface="Calibri"/>
              </a:rPr>
              <a:t>How to Apply</a:t>
            </a:r>
            <a:endParaRPr sz="4000" dirty="0">
              <a:solidFill>
                <a:srgbClr val="FFC000"/>
              </a:solidFill>
              <a:latin typeface="Calibri"/>
              <a:ea typeface="Calibri"/>
              <a:cs typeface="Calibri"/>
              <a:sym typeface="Calibri"/>
            </a:endParaRPr>
          </a:p>
        </p:txBody>
      </p:sp>
      <p:sp>
        <p:nvSpPr>
          <p:cNvPr id="244" name="Google Shape;244;p8"/>
          <p:cNvSpPr/>
          <p:nvPr/>
        </p:nvSpPr>
        <p:spPr>
          <a:xfrm>
            <a:off x="514908" y="1070989"/>
            <a:ext cx="3904692" cy="1828800"/>
          </a:xfrm>
          <a:prstGeom prst="roundRect">
            <a:avLst>
              <a:gd name="adj" fmla="val 16667"/>
            </a:avLst>
          </a:prstGeom>
          <a:solidFill>
            <a:srgbClr val="EEB5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8"/>
          <p:cNvSpPr/>
          <p:nvPr/>
        </p:nvSpPr>
        <p:spPr>
          <a:xfrm>
            <a:off x="131649" y="924814"/>
            <a:ext cx="4140876" cy="1880866"/>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8"/>
          <p:cNvSpPr txBox="1"/>
          <p:nvPr/>
        </p:nvSpPr>
        <p:spPr>
          <a:xfrm>
            <a:off x="124460" y="953844"/>
            <a:ext cx="4196080" cy="501419"/>
          </a:xfrm>
          <a:prstGeom prst="rect">
            <a:avLst/>
          </a:prstGeom>
          <a:noFill/>
          <a:ln>
            <a:noFill/>
          </a:ln>
        </p:spPr>
        <p:txBody>
          <a:bodyPr spcFirstLastPara="1" wrap="square" lIns="0" tIns="191750" rIns="0" bIns="0" anchor="t" anchorCtr="0">
            <a:spAutoFit/>
          </a:bodyPr>
          <a:lstStyle/>
          <a:p>
            <a:pPr marL="127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Language Requirement</a:t>
            </a:r>
            <a:endParaRPr sz="2000" b="1" i="0" u="none" strike="noStrike" cap="none">
              <a:solidFill>
                <a:schemeClr val="dk1"/>
              </a:solidFill>
              <a:latin typeface="Calibri"/>
              <a:ea typeface="Calibri"/>
              <a:cs typeface="Calibri"/>
              <a:sym typeface="Calibri"/>
            </a:endParaRPr>
          </a:p>
        </p:txBody>
      </p:sp>
      <p:grpSp>
        <p:nvGrpSpPr>
          <p:cNvPr id="247" name="Google Shape;247;p8"/>
          <p:cNvGrpSpPr/>
          <p:nvPr/>
        </p:nvGrpSpPr>
        <p:grpSpPr>
          <a:xfrm>
            <a:off x="4298442" y="1572006"/>
            <a:ext cx="2720467" cy="2935732"/>
            <a:chOff x="4298442" y="1572006"/>
            <a:chExt cx="2720467" cy="2935732"/>
          </a:xfrm>
        </p:grpSpPr>
        <p:sp>
          <p:nvSpPr>
            <p:cNvPr id="248" name="Google Shape;248;p8"/>
            <p:cNvSpPr/>
            <p:nvPr/>
          </p:nvSpPr>
          <p:spPr>
            <a:xfrm>
              <a:off x="4389882" y="1572006"/>
              <a:ext cx="509270" cy="317500"/>
            </a:xfrm>
            <a:custGeom>
              <a:avLst/>
              <a:gdLst/>
              <a:ahLst/>
              <a:cxnLst/>
              <a:rect l="l" t="t" r="r" b="b"/>
              <a:pathLst>
                <a:path w="509270" h="317500" extrusionOk="0">
                  <a:moveTo>
                    <a:pt x="350519" y="0"/>
                  </a:moveTo>
                  <a:lnTo>
                    <a:pt x="350519" y="79248"/>
                  </a:lnTo>
                  <a:lnTo>
                    <a:pt x="0" y="79248"/>
                  </a:lnTo>
                  <a:lnTo>
                    <a:pt x="0" y="237744"/>
                  </a:lnTo>
                  <a:lnTo>
                    <a:pt x="350519" y="237744"/>
                  </a:lnTo>
                  <a:lnTo>
                    <a:pt x="350519" y="316992"/>
                  </a:lnTo>
                  <a:lnTo>
                    <a:pt x="509015" y="158496"/>
                  </a:lnTo>
                  <a:lnTo>
                    <a:pt x="350519" y="0"/>
                  </a:lnTo>
                  <a:close/>
                </a:path>
              </a:pathLst>
            </a:custGeom>
            <a:solidFill>
              <a:srgbClr val="4F81B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8"/>
            <p:cNvSpPr/>
            <p:nvPr/>
          </p:nvSpPr>
          <p:spPr>
            <a:xfrm>
              <a:off x="4389882" y="1572006"/>
              <a:ext cx="509270" cy="317500"/>
            </a:xfrm>
            <a:custGeom>
              <a:avLst/>
              <a:gdLst/>
              <a:ahLst/>
              <a:cxnLst/>
              <a:rect l="l" t="t" r="r" b="b"/>
              <a:pathLst>
                <a:path w="509270" h="317500" extrusionOk="0">
                  <a:moveTo>
                    <a:pt x="0" y="79248"/>
                  </a:moveTo>
                  <a:lnTo>
                    <a:pt x="350519" y="79248"/>
                  </a:lnTo>
                  <a:lnTo>
                    <a:pt x="350519" y="0"/>
                  </a:lnTo>
                  <a:lnTo>
                    <a:pt x="509015" y="158496"/>
                  </a:lnTo>
                  <a:lnTo>
                    <a:pt x="350519" y="316992"/>
                  </a:lnTo>
                  <a:lnTo>
                    <a:pt x="350519" y="237744"/>
                  </a:lnTo>
                  <a:lnTo>
                    <a:pt x="0" y="237744"/>
                  </a:lnTo>
                  <a:lnTo>
                    <a:pt x="0" y="79248"/>
                  </a:lnTo>
                  <a:close/>
                </a:path>
              </a:pathLst>
            </a:custGeom>
            <a:noFill/>
            <a:ln w="25900" cap="flat" cmpd="sng">
              <a:solidFill>
                <a:srgbClr val="385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8"/>
            <p:cNvSpPr/>
            <p:nvPr/>
          </p:nvSpPr>
          <p:spPr>
            <a:xfrm>
              <a:off x="6680454" y="2815590"/>
              <a:ext cx="338455" cy="561340"/>
            </a:xfrm>
            <a:custGeom>
              <a:avLst/>
              <a:gdLst/>
              <a:ahLst/>
              <a:cxnLst/>
              <a:rect l="l" t="t" r="r" b="b"/>
              <a:pathLst>
                <a:path w="338454" h="561339" extrusionOk="0">
                  <a:moveTo>
                    <a:pt x="253746" y="0"/>
                  </a:moveTo>
                  <a:lnTo>
                    <a:pt x="84581" y="0"/>
                  </a:lnTo>
                  <a:lnTo>
                    <a:pt x="84581" y="391668"/>
                  </a:lnTo>
                  <a:lnTo>
                    <a:pt x="0" y="391668"/>
                  </a:lnTo>
                  <a:lnTo>
                    <a:pt x="169164" y="560832"/>
                  </a:lnTo>
                  <a:lnTo>
                    <a:pt x="338327" y="391668"/>
                  </a:lnTo>
                  <a:lnTo>
                    <a:pt x="253746" y="391668"/>
                  </a:lnTo>
                  <a:lnTo>
                    <a:pt x="253746" y="0"/>
                  </a:lnTo>
                  <a:close/>
                </a:path>
              </a:pathLst>
            </a:custGeom>
            <a:solidFill>
              <a:srgbClr val="4F81B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 name="Google Shape;251;p8"/>
            <p:cNvSpPr/>
            <p:nvPr/>
          </p:nvSpPr>
          <p:spPr>
            <a:xfrm>
              <a:off x="6680454" y="2815590"/>
              <a:ext cx="338455" cy="561340"/>
            </a:xfrm>
            <a:custGeom>
              <a:avLst/>
              <a:gdLst/>
              <a:ahLst/>
              <a:cxnLst/>
              <a:rect l="l" t="t" r="r" b="b"/>
              <a:pathLst>
                <a:path w="338454" h="561339" extrusionOk="0">
                  <a:moveTo>
                    <a:pt x="0" y="391668"/>
                  </a:moveTo>
                  <a:lnTo>
                    <a:pt x="84581" y="391668"/>
                  </a:lnTo>
                  <a:lnTo>
                    <a:pt x="84581" y="0"/>
                  </a:lnTo>
                  <a:lnTo>
                    <a:pt x="253746" y="0"/>
                  </a:lnTo>
                  <a:lnTo>
                    <a:pt x="253746" y="391668"/>
                  </a:lnTo>
                  <a:lnTo>
                    <a:pt x="338327" y="391668"/>
                  </a:lnTo>
                  <a:lnTo>
                    <a:pt x="169164" y="560832"/>
                  </a:lnTo>
                  <a:lnTo>
                    <a:pt x="0" y="391668"/>
                  </a:lnTo>
                  <a:close/>
                </a:path>
              </a:pathLst>
            </a:custGeom>
            <a:noFill/>
            <a:ln w="25900" cap="flat" cmpd="sng">
              <a:solidFill>
                <a:srgbClr val="385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 name="Google Shape;252;p8"/>
            <p:cNvSpPr/>
            <p:nvPr/>
          </p:nvSpPr>
          <p:spPr>
            <a:xfrm>
              <a:off x="4298442" y="4167378"/>
              <a:ext cx="561340" cy="340360"/>
            </a:xfrm>
            <a:custGeom>
              <a:avLst/>
              <a:gdLst/>
              <a:ahLst/>
              <a:cxnLst/>
              <a:rect l="l" t="t" r="r" b="b"/>
              <a:pathLst>
                <a:path w="561339" h="340360" extrusionOk="0">
                  <a:moveTo>
                    <a:pt x="169925" y="0"/>
                  </a:moveTo>
                  <a:lnTo>
                    <a:pt x="0" y="169926"/>
                  </a:lnTo>
                  <a:lnTo>
                    <a:pt x="169925" y="339852"/>
                  </a:lnTo>
                  <a:lnTo>
                    <a:pt x="169925" y="254889"/>
                  </a:lnTo>
                  <a:lnTo>
                    <a:pt x="560832" y="254889"/>
                  </a:lnTo>
                  <a:lnTo>
                    <a:pt x="560832" y="84963"/>
                  </a:lnTo>
                  <a:lnTo>
                    <a:pt x="169925" y="84963"/>
                  </a:lnTo>
                  <a:lnTo>
                    <a:pt x="169925" y="0"/>
                  </a:lnTo>
                  <a:close/>
                </a:path>
              </a:pathLst>
            </a:custGeom>
            <a:solidFill>
              <a:srgbClr val="4F81B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8"/>
            <p:cNvSpPr/>
            <p:nvPr/>
          </p:nvSpPr>
          <p:spPr>
            <a:xfrm>
              <a:off x="4298442" y="4167378"/>
              <a:ext cx="561340" cy="340360"/>
            </a:xfrm>
            <a:custGeom>
              <a:avLst/>
              <a:gdLst/>
              <a:ahLst/>
              <a:cxnLst/>
              <a:rect l="l" t="t" r="r" b="b"/>
              <a:pathLst>
                <a:path w="561339" h="340360" extrusionOk="0">
                  <a:moveTo>
                    <a:pt x="169925" y="0"/>
                  </a:moveTo>
                  <a:lnTo>
                    <a:pt x="169925" y="84963"/>
                  </a:lnTo>
                  <a:lnTo>
                    <a:pt x="560832" y="84963"/>
                  </a:lnTo>
                  <a:lnTo>
                    <a:pt x="560832" y="254889"/>
                  </a:lnTo>
                  <a:lnTo>
                    <a:pt x="169925" y="254889"/>
                  </a:lnTo>
                  <a:lnTo>
                    <a:pt x="169925" y="339852"/>
                  </a:lnTo>
                  <a:lnTo>
                    <a:pt x="0" y="169926"/>
                  </a:lnTo>
                  <a:lnTo>
                    <a:pt x="169925" y="0"/>
                  </a:lnTo>
                  <a:close/>
                </a:path>
              </a:pathLst>
            </a:custGeom>
            <a:noFill/>
            <a:ln w="25900" cap="flat" cmpd="sng">
              <a:solidFill>
                <a:srgbClr val="385D8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54" name="Google Shape;254;p8"/>
          <p:cNvSpPr txBox="1"/>
          <p:nvPr/>
        </p:nvSpPr>
        <p:spPr>
          <a:xfrm>
            <a:off x="6382308" y="4000500"/>
            <a:ext cx="238069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Please apply through this google form</a:t>
            </a:r>
            <a:endParaRPr sz="1800" b="0" i="0" u="none" strike="noStrike" cap="none">
              <a:solidFill>
                <a:schemeClr val="dk1"/>
              </a:solidFill>
              <a:latin typeface="Calibri"/>
              <a:ea typeface="Calibri"/>
              <a:cs typeface="Calibri"/>
              <a:sym typeface="Calibri"/>
            </a:endParaRPr>
          </a:p>
        </p:txBody>
      </p:sp>
      <p:cxnSp>
        <p:nvCxnSpPr>
          <p:cNvPr id="255" name="Google Shape;255;p8"/>
          <p:cNvCxnSpPr/>
          <p:nvPr/>
        </p:nvCxnSpPr>
        <p:spPr>
          <a:xfrm flipH="1">
            <a:off x="6059540" y="4305300"/>
            <a:ext cx="322768" cy="1"/>
          </a:xfrm>
          <a:prstGeom prst="straightConnector1">
            <a:avLst/>
          </a:prstGeom>
          <a:noFill/>
          <a:ln w="38100" cap="flat" cmpd="sng">
            <a:solidFill>
              <a:schemeClr val="accent2"/>
            </a:solidFill>
            <a:prstDash val="solid"/>
            <a:miter lim="800000"/>
            <a:headEnd type="none" w="sm" len="sm"/>
            <a:tailEnd type="triangle" w="med" len="med"/>
          </a:ln>
        </p:spPr>
      </p:cxnSp>
      <p:grpSp>
        <p:nvGrpSpPr>
          <p:cNvPr id="256" name="Google Shape;256;p8"/>
          <p:cNvGrpSpPr/>
          <p:nvPr/>
        </p:nvGrpSpPr>
        <p:grpSpPr>
          <a:xfrm>
            <a:off x="217027" y="1407590"/>
            <a:ext cx="3973973" cy="1030929"/>
            <a:chOff x="217027" y="1407590"/>
            <a:chExt cx="3973973" cy="1030929"/>
          </a:xfrm>
        </p:grpSpPr>
        <p:sp>
          <p:nvSpPr>
            <p:cNvPr id="257" name="Google Shape;257;p8"/>
            <p:cNvSpPr txBox="1"/>
            <p:nvPr/>
          </p:nvSpPr>
          <p:spPr>
            <a:xfrm>
              <a:off x="217027" y="1638300"/>
              <a:ext cx="3973973" cy="800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TOEFL ITP 500 or TOEIC 650 and above, or other supporting evidences of your English proficiency.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 name="Google Shape;258;p8"/>
            <p:cNvSpPr txBox="1"/>
            <p:nvPr/>
          </p:nvSpPr>
          <p:spPr>
            <a:xfrm>
              <a:off x="231935" y="1407590"/>
              <a:ext cx="3197065"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E75B5"/>
                  </a:solidFill>
                  <a:latin typeface="Calibri"/>
                  <a:ea typeface="Calibri"/>
                  <a:cs typeface="Calibri"/>
                  <a:sym typeface="Calibri"/>
                </a:rPr>
                <a:t>English taught Courses:</a:t>
              </a:r>
              <a:endParaRPr sz="1600" b="0" i="0" u="none" strike="noStrike" cap="none">
                <a:solidFill>
                  <a:srgbClr val="2E75B5"/>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59" name="Google Shape;259;p8"/>
          <p:cNvSpPr txBox="1"/>
          <p:nvPr/>
        </p:nvSpPr>
        <p:spPr>
          <a:xfrm>
            <a:off x="228600" y="2301392"/>
            <a:ext cx="39739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CEFR A2 (HSK level 4 &amp; above)</a:t>
            </a:r>
            <a:endParaRPr sz="1400" b="0" i="0" u="none" strike="noStrike" cap="none">
              <a:solidFill>
                <a:schemeClr val="dk1"/>
              </a:solidFill>
              <a:latin typeface="Calibri"/>
              <a:ea typeface="Calibri"/>
              <a:cs typeface="Calibri"/>
              <a:sym typeface="Calibri"/>
            </a:endParaRPr>
          </a:p>
        </p:txBody>
      </p:sp>
      <p:sp>
        <p:nvSpPr>
          <p:cNvPr id="260" name="Google Shape;260;p8"/>
          <p:cNvSpPr txBox="1"/>
          <p:nvPr/>
        </p:nvSpPr>
        <p:spPr>
          <a:xfrm>
            <a:off x="228600" y="2055171"/>
            <a:ext cx="319706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E75B5"/>
                </a:solidFill>
                <a:latin typeface="Calibri"/>
                <a:ea typeface="Calibri"/>
                <a:cs typeface="Calibri"/>
                <a:sym typeface="Calibri"/>
              </a:rPr>
              <a:t>Chinese taught Courses:</a:t>
            </a:r>
            <a:endParaRPr sz="1600" b="0" i="0" u="none" strike="noStrike" cap="none">
              <a:solidFill>
                <a:srgbClr val="2E75B5"/>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3" name="圖片 2">
            <a:extLst>
              <a:ext uri="{FF2B5EF4-FFF2-40B4-BE49-F238E27FC236}">
                <a16:creationId xmlns:a16="http://schemas.microsoft.com/office/drawing/2014/main" id="{54002DD5-0FF3-4519-BAD6-E7640D3D9BB2}"/>
              </a:ext>
            </a:extLst>
          </p:cNvPr>
          <p:cNvPicPr>
            <a:picLocks noChangeAspect="1"/>
          </p:cNvPicPr>
          <p:nvPr/>
        </p:nvPicPr>
        <p:blipFill>
          <a:blip r:embed="rId3"/>
          <a:stretch>
            <a:fillRect/>
          </a:stretch>
        </p:blipFill>
        <p:spPr>
          <a:xfrm>
            <a:off x="5125440" y="3860775"/>
            <a:ext cx="886937" cy="883226"/>
          </a:xfrm>
          <a:prstGeom prst="rect">
            <a:avLst/>
          </a:prstGeom>
        </p:spPr>
      </p:pic>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24604</TotalTime>
  <Words>1248</Words>
  <Application>Microsoft Office PowerPoint</Application>
  <PresentationFormat>如螢幕大小 (16:10)</PresentationFormat>
  <Paragraphs>181</Paragraphs>
  <Slides>21</Slides>
  <Notes>19</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21</vt:i4>
      </vt:variant>
    </vt:vector>
  </HeadingPairs>
  <TitlesOfParts>
    <vt:vector size="31" baseType="lpstr">
      <vt:lpstr>Imprint MT Shadow</vt:lpstr>
      <vt:lpstr>Oxygen</vt:lpstr>
      <vt:lpstr>Arial Black</vt:lpstr>
      <vt:lpstr>Calibri</vt:lpstr>
      <vt:lpstr>Cambria</vt:lpstr>
      <vt:lpstr>Libre Baskerville</vt:lpstr>
      <vt:lpstr>Lucida Sans</vt:lpstr>
      <vt:lpstr>Arial</vt:lpstr>
      <vt:lpstr>Microsoft JhengHei</vt:lpstr>
      <vt:lpstr>Office 佈景主題</vt:lpstr>
      <vt:lpstr>AU Exchange Program Spring Semester, 2025</vt:lpstr>
      <vt:lpstr>PowerPoint 簡報</vt:lpstr>
      <vt:lpstr>World University Rankings</vt:lpstr>
      <vt:lpstr>PowerPoint 簡報</vt:lpstr>
      <vt:lpstr>14 International Programs (English-taught)</vt:lpstr>
      <vt:lpstr>Facts of Asia University</vt:lpstr>
      <vt:lpstr>PowerPoint 簡報</vt:lpstr>
      <vt:lpstr>Exchange Program for Spring Semester, 2025 </vt:lpstr>
      <vt:lpstr>How to Apply</vt:lpstr>
      <vt:lpstr>Estimated Cost</vt:lpstr>
      <vt:lpstr>Transportation</vt:lpstr>
      <vt:lpstr>Attractions in Taichung (1)</vt:lpstr>
      <vt:lpstr>Attractions in Taichung (2)</vt:lpstr>
      <vt:lpstr>Discover Taiwan- Taipei 101</vt:lpstr>
      <vt:lpstr>Discover Taiwan- National Palace Museum</vt:lpstr>
      <vt:lpstr>Discover Taiwan - Sun Moon Lake</vt:lpstr>
      <vt:lpstr>Discover Taiwan - Alishan</vt:lpstr>
      <vt:lpstr>Discover Taiwan - Kenting</vt:lpstr>
      <vt:lpstr>Discover Taiwan – Hualien County</vt:lpstr>
      <vt:lpstr>Discover Taiwan – Taitung County</vt:lpstr>
      <vt:lpstr>Welcome to  Asia University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 Exchange Program Fall Semester, 2024</dc:title>
  <dc:creator>IC-3611</dc:creator>
  <cp:lastModifiedBy>翁煥琪</cp:lastModifiedBy>
  <cp:revision>78</cp:revision>
  <dcterms:created xsi:type="dcterms:W3CDTF">2022-10-13T02:08:25Z</dcterms:created>
  <dcterms:modified xsi:type="dcterms:W3CDTF">2024-10-08T09:17:48Z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2020-01-15T00:00:00Z</vt:filetime>
  </property>
  <property fmtid="{D5CDD505-2E9C-101B-9397-08002B2CF9AE}" pid="3" name="Creator">
    <vt:lpwstr>Microsoft® PowerPoint® 2016</vt:lpwstr>
  </property>
  <property fmtid="{D5CDD505-2E9C-101B-9397-08002B2CF9AE}" pid="4" name="LastSaved">
    <vt:filetime>2022-10-13T00:00:00Z</vt:filetime>
  </property>
</Properties>
</file>