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6" r:id="rId5"/>
    <p:sldId id="259" r:id="rId6"/>
    <p:sldId id="289" r:id="rId7"/>
    <p:sldId id="261" r:id="rId8"/>
    <p:sldId id="287" r:id="rId9"/>
    <p:sldId id="288" r:id="rId10"/>
    <p:sldId id="262" r:id="rId11"/>
    <p:sldId id="284" r:id="rId12"/>
    <p:sldId id="291" r:id="rId13"/>
    <p:sldId id="285" r:id="rId14"/>
    <p:sldId id="273" r:id="rId15"/>
    <p:sldId id="274" r:id="rId16"/>
    <p:sldId id="268" r:id="rId17"/>
    <p:sldId id="269" r:id="rId18"/>
    <p:sldId id="266" r:id="rId19"/>
    <p:sldId id="278" r:id="rId20"/>
    <p:sldId id="279" r:id="rId21"/>
    <p:sldId id="282" r:id="rId22"/>
    <p:sldId id="267" r:id="rId23"/>
    <p:sldId id="272" r:id="rId24"/>
    <p:sldId id="270" r:id="rId25"/>
    <p:sldId id="271" r:id="rId26"/>
    <p:sldId id="29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3126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706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86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18799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7263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06684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8449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451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4047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347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6927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5499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83127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680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981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8073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4129-5341-418E-8F51-54FB41378FE3}" type="datetimeFigureOut">
              <a:rPr lang="en-ID" smtClean="0"/>
              <a:t>05/01/2024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A43C91E-08A7-4718-BDF0-DFFBA56DE03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450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ip.in/submitalihkreditDTI" TargetMode="External"/><Relationship Id="rId2" Type="http://schemas.openxmlformats.org/officeDocument/2006/relationships/hyperlink" Target="https://intip.in/rencanaMBKMmahasiswaDT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0IlaW8RjBO/?igshid=MzRlODBiNWFlZA==" TargetMode="External"/><Relationship Id="rId2" Type="http://schemas.openxmlformats.org/officeDocument/2006/relationships/hyperlink" Target="https://www.instagram.com/p/C0IlBgKR-N3/?igshid=MzRlODBiNWFlZA==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ip.in/rencanaMBKMmahasiswaDTI" TargetMode="External"/><Relationship Id="rId2" Type="http://schemas.openxmlformats.org/officeDocument/2006/relationships/hyperlink" Target="https://www.its.ac.id/careers/id/magang/#Mandir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ntip.in/PerubahanKonversiMatakuliahMBKMDT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tip.in/submitalihkreditDTI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79E66-518D-05E6-D974-0D74368F2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MBKM dan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F147DC-04DF-E1E1-8E33-64DA6AD381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24458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B0CC-DBE6-C0F0-1B74-E160ED45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SKS MBKM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8B27C-3BC3-3B2E-F71C-2B5C6BC8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MK </a:t>
            </a:r>
            <a:r>
              <a:rPr lang="en-US" dirty="0" err="1"/>
              <a:t>Konversi</a:t>
            </a:r>
            <a:r>
              <a:rPr lang="en-US" dirty="0"/>
              <a:t> flagship </a:t>
            </a:r>
            <a:r>
              <a:rPr lang="en-US" b="1" dirty="0"/>
              <a:t>“(MBKM)” </a:t>
            </a:r>
            <a:r>
              <a:rPr lang="en-US" b="1" dirty="0" err="1"/>
              <a:t>diambilkan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dosen</a:t>
            </a:r>
            <a:r>
              <a:rPr lang="en-US" b="1" dirty="0"/>
              <a:t> </a:t>
            </a:r>
            <a:r>
              <a:rPr lang="en-US" b="1" dirty="0" err="1"/>
              <a:t>wali</a:t>
            </a:r>
            <a:r>
              <a:rPr lang="en-US" b="1" dirty="0"/>
              <a:t> </a:t>
            </a:r>
            <a:r>
              <a:rPr lang="en-US" b="1" dirty="0" err="1"/>
              <a:t>mengikuti</a:t>
            </a:r>
            <a:r>
              <a:rPr lang="en-US" b="1" dirty="0"/>
              <a:t> </a:t>
            </a:r>
            <a:r>
              <a:rPr lang="en-US" b="1" dirty="0" err="1"/>
              <a:t>ketentuan</a:t>
            </a:r>
            <a:r>
              <a:rPr lang="en-US" b="1" dirty="0"/>
              <a:t> </a:t>
            </a:r>
            <a:r>
              <a:rPr lang="en-US" b="1" dirty="0" err="1"/>
              <a:t>berikut</a:t>
            </a:r>
            <a:r>
              <a:rPr lang="en-US" b="1" dirty="0"/>
              <a:t> : </a:t>
            </a:r>
          </a:p>
          <a:p>
            <a:pPr marL="514350" indent="-338138">
              <a:buAutoNum type="arabicPeriod"/>
            </a:pPr>
            <a:r>
              <a:rPr lang="en-US" b="1" dirty="0"/>
              <a:t>3 MK </a:t>
            </a:r>
            <a:r>
              <a:rPr lang="en-US" b="1" dirty="0" err="1"/>
              <a:t>Magang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endParaRPr lang="en-US" b="1" dirty="0"/>
          </a:p>
          <a:p>
            <a:pPr marL="514350" indent="-338138">
              <a:buAutoNum type="arabicPeriod"/>
            </a:pPr>
            <a:r>
              <a:rPr lang="en-US" b="1" dirty="0"/>
              <a:t>1 MK KP</a:t>
            </a:r>
          </a:p>
          <a:p>
            <a:pPr marL="514350" indent="-338138">
              <a:buAutoNum type="arabicPeriod"/>
            </a:pPr>
            <a:r>
              <a:rPr lang="en-US" b="1" dirty="0"/>
              <a:t>2-3 (</a:t>
            </a:r>
            <a:r>
              <a:rPr lang="en-US" b="1" dirty="0" err="1"/>
              <a:t>maksimal</a:t>
            </a:r>
            <a:r>
              <a:rPr lang="en-US" b="1" dirty="0"/>
              <a:t>) MK </a:t>
            </a:r>
            <a:r>
              <a:rPr lang="en-US" b="1" dirty="0" err="1"/>
              <a:t>Umum</a:t>
            </a:r>
            <a:r>
              <a:rPr lang="en-US" b="1" dirty="0"/>
              <a:t> MBKM</a:t>
            </a:r>
          </a:p>
          <a:p>
            <a:pPr marL="514350" indent="-338138">
              <a:buAutoNum type="arabicPeriod"/>
            </a:pPr>
            <a:r>
              <a:rPr lang="en-US" b="1" dirty="0"/>
              <a:t>1-2 MK </a:t>
            </a:r>
            <a:r>
              <a:rPr lang="en-US" b="1" dirty="0" err="1"/>
              <a:t>Departemen</a:t>
            </a:r>
            <a:r>
              <a:rPr lang="en-US" b="1" dirty="0"/>
              <a:t> (</a:t>
            </a:r>
            <a:r>
              <a:rPr lang="en-US" b="1" dirty="0" err="1"/>
              <a:t>memilih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Manajemen</a:t>
            </a:r>
            <a:r>
              <a:rPr lang="en-US" b="1" dirty="0"/>
              <a:t> </a:t>
            </a:r>
            <a:r>
              <a:rPr lang="en-US" b="1" dirty="0" err="1"/>
              <a:t>Proyek</a:t>
            </a:r>
            <a:r>
              <a:rPr lang="en-US" b="1" dirty="0"/>
              <a:t>, IMK, Capstone Project, MK </a:t>
            </a:r>
            <a:r>
              <a:rPr lang="en-US" b="1" dirty="0" err="1"/>
              <a:t>Pengayaan</a:t>
            </a:r>
            <a:r>
              <a:rPr lang="en-US" b="1" dirty="0"/>
              <a:t>, MK KKN </a:t>
            </a:r>
            <a:r>
              <a:rPr lang="en-US" b="1" dirty="0" err="1"/>
              <a:t>Tematik</a:t>
            </a:r>
            <a:r>
              <a:rPr lang="en-US" b="1" dirty="0"/>
              <a:t>, MK </a:t>
            </a:r>
            <a:r>
              <a:rPr lang="en-US" b="1" dirty="0" err="1"/>
              <a:t>Pilihan</a:t>
            </a:r>
            <a:r>
              <a:rPr lang="en-US" b="1" dirty="0"/>
              <a:t> Dept. yang </a:t>
            </a:r>
            <a:r>
              <a:rPr lang="en-US" b="1" dirty="0" err="1"/>
              <a:t>terkait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043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32D50-70F4-53F4-9EAC-C07CB128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 </a:t>
            </a:r>
            <a:r>
              <a:rPr lang="en-US" dirty="0" err="1"/>
              <a:t>Umum</a:t>
            </a:r>
            <a:r>
              <a:rPr lang="en-US" dirty="0"/>
              <a:t> MBKM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A4335-8911-92DE-591D-4DC68D2D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465" y="0"/>
            <a:ext cx="6344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8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04F4-8423-74AB-C8F5-91775AA6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72" y="203201"/>
            <a:ext cx="4050678" cy="2320925"/>
          </a:xfrm>
        </p:spPr>
        <p:txBody>
          <a:bodyPr>
            <a:normAutofit/>
          </a:bodyPr>
          <a:lstStyle/>
          <a:p>
            <a:r>
              <a:rPr lang="en-US" dirty="0" err="1"/>
              <a:t>Pemetaan</a:t>
            </a:r>
            <a:r>
              <a:rPr lang="en-US" dirty="0"/>
              <a:t> MK </a:t>
            </a:r>
            <a:r>
              <a:rPr lang="en-US" dirty="0" err="1"/>
              <a:t>Umum</a:t>
            </a:r>
            <a:r>
              <a:rPr lang="en-US" dirty="0"/>
              <a:t> MBKM </a:t>
            </a:r>
            <a:r>
              <a:rPr lang="en-US" dirty="0" err="1"/>
              <a:t>ke</a:t>
            </a:r>
            <a:r>
              <a:rPr lang="en-US" dirty="0"/>
              <a:t> BKP</a:t>
            </a:r>
            <a:endParaRPr lang="en-ID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03BF2A4-4528-69C0-A076-592A09D068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8921" y="0"/>
            <a:ext cx="8045073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6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8C16-272A-0667-52DE-A679B0F6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368" y="2442578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Prestasi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702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664F-2152-EC3F-B804-B2A346049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(Perek ITS No 7 </a:t>
            </a:r>
            <a:r>
              <a:rPr lang="en-US" dirty="0" err="1"/>
              <a:t>Tahun</a:t>
            </a:r>
            <a:r>
              <a:rPr lang="en-US" dirty="0"/>
              <a:t> 2023)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2509-24E7-215F-7325-46E8E88AE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Kementerian</a:t>
            </a:r>
          </a:p>
          <a:p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bereputasi</a:t>
            </a:r>
            <a:endParaRPr lang="en-US" dirty="0"/>
          </a:p>
          <a:p>
            <a:pPr algn="l"/>
            <a:r>
              <a:rPr lang="it-IT" sz="1800" b="0" i="0" u="none" strike="noStrike" baseline="0" dirty="0">
                <a:latin typeface="Arial" panose="020B0604020202020204" pitchFamily="34" charset="0"/>
              </a:rPr>
              <a:t>Lomba mandiri bereputasi memiliki kategori sebagai berikut:</a:t>
            </a:r>
          </a:p>
          <a:p>
            <a:pPr algn="l"/>
            <a:r>
              <a:rPr lang="en-ID" sz="1800" b="0" i="0" u="none" strike="noStrike" baseline="0" dirty="0">
                <a:latin typeface="Arial" panose="020B0604020202020204" pitchFamily="34" charset="0"/>
              </a:rPr>
              <a:t>1.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skala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Nasional: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kompetisi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diikuti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oleh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perguruan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tinggi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/Lembaga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riset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/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instansi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resmi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lainnya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sesuai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dengan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ketentuan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Kementerian.</a:t>
            </a:r>
          </a:p>
          <a:p>
            <a:pPr algn="l"/>
            <a:r>
              <a:rPr lang="sv-SE" sz="1800" b="0" i="0" u="none" strike="noStrike" baseline="0" dirty="0">
                <a:latin typeface="Arial" panose="020B0604020202020204" pitchFamily="34" charset="0"/>
              </a:rPr>
              <a:t>2. Skala Internasional: kompetisi diikuti oleh perguruan tinggi/lembaga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riset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/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instansi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resmi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sesuai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dengan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ketentuan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Kementerian.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69315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1BDE0-AC8F-3D7F-4F16-99DC37E2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574675"/>
            <a:ext cx="4333875" cy="3010736"/>
          </a:xfrm>
        </p:spPr>
        <p:txBody>
          <a:bodyPr>
            <a:normAutofit/>
          </a:bodyPr>
          <a:lstStyle/>
          <a:p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sks</a:t>
            </a:r>
            <a:r>
              <a:rPr lang="en-US" dirty="0"/>
              <a:t> </a:t>
            </a:r>
            <a:r>
              <a:rPr lang="en-US" dirty="0" err="1"/>
              <a:t>matakuliah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Juknis</a:t>
            </a:r>
            <a:r>
              <a:rPr lang="en-US" dirty="0"/>
              <a:t> </a:t>
            </a:r>
            <a:r>
              <a:rPr lang="en-US" dirty="0" err="1"/>
              <a:t>prestasi</a:t>
            </a:r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16DBA3-AAF5-E9AF-5B54-534D8EF94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8405" y="365125"/>
            <a:ext cx="7824045" cy="5711825"/>
          </a:xfrm>
        </p:spPr>
      </p:pic>
    </p:spTree>
    <p:extLst>
      <p:ext uri="{BB962C8B-B14F-4D97-AF65-F5344CB8AC3E}">
        <p14:creationId xmlns:p14="http://schemas.microsoft.com/office/powerpoint/2010/main" val="4070677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A987-105B-BB19-6412-80509440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68749" cy="1325563"/>
          </a:xfrm>
        </p:spPr>
        <p:txBody>
          <a:bodyPr/>
          <a:lstStyle/>
          <a:p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kompetisi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F4390-0D74-D609-411E-C9D9E5FB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989667" cy="4351338"/>
          </a:xfrm>
        </p:spPr>
        <p:txBody>
          <a:bodyPr/>
          <a:lstStyle/>
          <a:p>
            <a:r>
              <a:rPr lang="en-US" dirty="0" err="1"/>
              <a:t>Belmawa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5AC6A-A920-A159-24DB-C21E7C598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052" y="0"/>
            <a:ext cx="5582429" cy="5801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DF85F-AEB8-ED05-35C6-CD97F62E8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766" y="5876883"/>
            <a:ext cx="5620534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03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BA987-105B-BB19-6412-80509440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68749" cy="1325563"/>
          </a:xfrm>
        </p:spPr>
        <p:txBody>
          <a:bodyPr/>
          <a:lstStyle/>
          <a:p>
            <a:r>
              <a:rPr lang="en-US" dirty="0" err="1"/>
              <a:t>Penyelenggara</a:t>
            </a:r>
            <a:r>
              <a:rPr lang="en-US" dirty="0"/>
              <a:t> </a:t>
            </a:r>
            <a:r>
              <a:rPr lang="en-US" dirty="0" err="1"/>
              <a:t>kompetisi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F4390-0D74-D609-411E-C9D9E5FB1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09547" cy="4351338"/>
          </a:xfrm>
        </p:spPr>
        <p:txBody>
          <a:bodyPr>
            <a:normAutofit/>
          </a:bodyPr>
          <a:lstStyle/>
          <a:p>
            <a:r>
              <a:rPr lang="en-US" dirty="0"/>
              <a:t>Non </a:t>
            </a:r>
            <a:r>
              <a:rPr lang="en-US" dirty="0" err="1"/>
              <a:t>Belmawa</a:t>
            </a:r>
            <a:endParaRPr lang="en-US" dirty="0"/>
          </a:p>
          <a:p>
            <a:pPr algn="l"/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Semua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kompetisi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/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lomba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/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kejuaraan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yang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diadakan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oleh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sebuah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institusi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resmi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berbadan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hukum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baik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skala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regional,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nasional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dan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internasional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yang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diakui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dan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bukan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termasuk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kompetisi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yang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diadakan</a:t>
            </a:r>
            <a:r>
              <a:rPr lang="en-ID" sz="1800" b="0" i="0" u="none" strike="noStrike" baseline="0" dirty="0">
                <a:latin typeface="Arial" panose="020B0604020202020204" pitchFamily="34" charset="0"/>
              </a:rPr>
              <a:t> oleh </a:t>
            </a:r>
            <a:r>
              <a:rPr lang="en-ID" sz="1800" b="0" i="0" u="none" strike="noStrike" baseline="0" dirty="0" err="1">
                <a:latin typeface="Arial" panose="020B0604020202020204" pitchFamily="34" charset="0"/>
              </a:rPr>
              <a:t>Belmawa</a:t>
            </a:r>
            <a:endParaRPr lang="en-ID" sz="1800" b="0" i="0" u="none" strike="noStrike" baseline="0" dirty="0">
              <a:latin typeface="Arial" panose="020B0604020202020204" pitchFamily="34" charset="0"/>
            </a:endParaRPr>
          </a:p>
          <a:p>
            <a:pPr algn="l"/>
            <a:r>
              <a:rPr lang="en-ID" sz="1800" dirty="0">
                <a:latin typeface="Arial" panose="020B0604020202020204" pitchFamily="34" charset="0"/>
              </a:rPr>
              <a:t>Skala Nasional (</a:t>
            </a:r>
            <a:r>
              <a:rPr lang="en-ID" sz="1800" dirty="0" err="1">
                <a:latin typeface="Arial" panose="020B0604020202020204" pitchFamily="34" charset="0"/>
              </a:rPr>
              <a:t>Kompetisi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diikuti</a:t>
            </a:r>
            <a:r>
              <a:rPr lang="en-ID" sz="1800" dirty="0">
                <a:latin typeface="Arial" panose="020B0604020202020204" pitchFamily="34" charset="0"/>
              </a:rPr>
              <a:t> oleh </a:t>
            </a:r>
            <a:r>
              <a:rPr lang="en-ID" sz="1800" dirty="0" err="1">
                <a:latin typeface="Arial" panose="020B0604020202020204" pitchFamily="34" charset="0"/>
              </a:rPr>
              <a:t>Perguruan</a:t>
            </a:r>
            <a:r>
              <a:rPr lang="en-ID" sz="1800" dirty="0">
                <a:latin typeface="Arial" panose="020B0604020202020204" pitchFamily="34" charset="0"/>
              </a:rPr>
              <a:t> Tinggi/Lembaga </a:t>
            </a:r>
            <a:r>
              <a:rPr lang="en-ID" sz="1800" dirty="0" err="1">
                <a:latin typeface="Arial" panose="020B0604020202020204" pitchFamily="34" charset="0"/>
              </a:rPr>
              <a:t>Riset</a:t>
            </a:r>
            <a:r>
              <a:rPr lang="en-ID" sz="1800" dirty="0">
                <a:latin typeface="Arial" panose="020B0604020202020204" pitchFamily="34" charset="0"/>
              </a:rPr>
              <a:t>/</a:t>
            </a:r>
            <a:r>
              <a:rPr lang="en-ID" sz="1800" dirty="0" err="1">
                <a:latin typeface="Arial" panose="020B0604020202020204" pitchFamily="34" charset="0"/>
              </a:rPr>
              <a:t>Instansi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resmi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lainnya</a:t>
            </a:r>
            <a:r>
              <a:rPr lang="en-ID" sz="1800" dirty="0">
                <a:latin typeface="Arial" panose="020B0604020202020204" pitchFamily="34" charset="0"/>
              </a:rPr>
              <a:t> minimal </a:t>
            </a:r>
            <a:r>
              <a:rPr lang="en-ID" sz="1800" dirty="0" err="1">
                <a:latin typeface="Arial" panose="020B0604020202020204" pitchFamily="34" charset="0"/>
              </a:rPr>
              <a:t>dari</a:t>
            </a:r>
            <a:r>
              <a:rPr lang="en-ID" sz="1800" dirty="0">
                <a:latin typeface="Arial" panose="020B0604020202020204" pitchFamily="34" charset="0"/>
              </a:rPr>
              <a:t> 5 </a:t>
            </a:r>
            <a:r>
              <a:rPr lang="en-ID" sz="1800" dirty="0" err="1">
                <a:latin typeface="Arial" panose="020B0604020202020204" pitchFamily="34" charset="0"/>
              </a:rPr>
              <a:t>provinsi</a:t>
            </a:r>
            <a:r>
              <a:rPr lang="en-ID" sz="1800" dirty="0"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en-ID" sz="1800" dirty="0">
                <a:latin typeface="Arial" panose="020B0604020202020204" pitchFamily="34" charset="0"/>
              </a:rPr>
              <a:t>Skala </a:t>
            </a:r>
            <a:r>
              <a:rPr lang="en-ID" sz="1800" dirty="0" err="1">
                <a:latin typeface="Arial" panose="020B0604020202020204" pitchFamily="34" charset="0"/>
              </a:rPr>
              <a:t>Internasional</a:t>
            </a:r>
            <a:r>
              <a:rPr lang="en-ID" sz="1800" dirty="0">
                <a:latin typeface="Arial" panose="020B0604020202020204" pitchFamily="34" charset="0"/>
              </a:rPr>
              <a:t> ( </a:t>
            </a:r>
            <a:r>
              <a:rPr lang="en-ID" sz="1800" dirty="0" err="1">
                <a:latin typeface="Arial" panose="020B0604020202020204" pitchFamily="34" charset="0"/>
              </a:rPr>
              <a:t>Kompetisi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diikuti</a:t>
            </a:r>
            <a:r>
              <a:rPr lang="en-ID" sz="1800" dirty="0">
                <a:latin typeface="Arial" panose="020B0604020202020204" pitchFamily="34" charset="0"/>
              </a:rPr>
              <a:t> oleh </a:t>
            </a:r>
            <a:r>
              <a:rPr lang="en-ID" sz="1800" dirty="0" err="1">
                <a:latin typeface="Arial" panose="020B0604020202020204" pitchFamily="34" charset="0"/>
              </a:rPr>
              <a:t>Perguruan</a:t>
            </a:r>
            <a:r>
              <a:rPr lang="en-ID" sz="1800" dirty="0">
                <a:latin typeface="Arial" panose="020B0604020202020204" pitchFamily="34" charset="0"/>
              </a:rPr>
              <a:t> Tinggi/Lembaga </a:t>
            </a:r>
            <a:r>
              <a:rPr lang="en-ID" sz="1800" dirty="0" err="1">
                <a:latin typeface="Arial" panose="020B0604020202020204" pitchFamily="34" charset="0"/>
              </a:rPr>
              <a:t>Riset</a:t>
            </a:r>
            <a:r>
              <a:rPr lang="en-ID" sz="1800" dirty="0">
                <a:latin typeface="Arial" panose="020B0604020202020204" pitchFamily="34" charset="0"/>
              </a:rPr>
              <a:t>/</a:t>
            </a:r>
            <a:r>
              <a:rPr lang="en-ID" sz="1800" dirty="0" err="1">
                <a:latin typeface="Arial" panose="020B0604020202020204" pitchFamily="34" charset="0"/>
              </a:rPr>
              <a:t>Instansi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resmi</a:t>
            </a:r>
            <a:r>
              <a:rPr lang="en-ID" sz="1800" dirty="0">
                <a:latin typeface="Arial" panose="020B0604020202020204" pitchFamily="34" charset="0"/>
              </a:rPr>
              <a:t> minimal </a:t>
            </a:r>
            <a:r>
              <a:rPr lang="en-ID" sz="1800" dirty="0" err="1">
                <a:latin typeface="Arial" panose="020B0604020202020204" pitchFamily="34" charset="0"/>
              </a:rPr>
              <a:t>dari</a:t>
            </a:r>
            <a:r>
              <a:rPr lang="en-ID" sz="1800" dirty="0">
                <a:latin typeface="Arial" panose="020B0604020202020204" pitchFamily="34" charset="0"/>
              </a:rPr>
              <a:t> 3 negara - </a:t>
            </a:r>
            <a:r>
              <a:rPr lang="en-ID" sz="1800" dirty="0" err="1">
                <a:latin typeface="Arial" panose="020B0604020202020204" pitchFamily="34" charset="0"/>
              </a:rPr>
              <a:t>tidak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termasuk</a:t>
            </a:r>
            <a:r>
              <a:rPr lang="en-ID" sz="1800" dirty="0">
                <a:latin typeface="Arial" panose="020B0604020202020204" pitchFamily="34" charset="0"/>
              </a:rPr>
              <a:t> negara </a:t>
            </a:r>
            <a:r>
              <a:rPr lang="en-ID" sz="1800" dirty="0" err="1">
                <a:latin typeface="Arial" panose="020B0604020202020204" pitchFamily="34" charset="0"/>
              </a:rPr>
              <a:t>penyelenggara</a:t>
            </a:r>
            <a:r>
              <a:rPr lang="en-ID" sz="1800" dirty="0">
                <a:latin typeface="Arial" panose="020B0604020202020204" pitchFamily="34" charset="0"/>
              </a:rPr>
              <a:t>)</a:t>
            </a:r>
          </a:p>
          <a:p>
            <a:pPr algn="l"/>
            <a:r>
              <a:rPr lang="en-ID" sz="1800" dirty="0">
                <a:latin typeface="Arial" panose="020B0604020202020204" pitchFamily="34" charset="0"/>
              </a:rPr>
              <a:t>Jika </a:t>
            </a:r>
            <a:r>
              <a:rPr lang="en-ID" sz="1800" dirty="0" err="1">
                <a:latin typeface="Arial" panose="020B0604020202020204" pitchFamily="34" charset="0"/>
              </a:rPr>
              <a:t>kompetisi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bersifat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pribadi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tanpa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membawa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afiliasi</a:t>
            </a:r>
            <a:r>
              <a:rPr lang="en-ID" sz="1800" dirty="0">
                <a:latin typeface="Arial" panose="020B0604020202020204" pitchFamily="34" charset="0"/>
              </a:rPr>
              <a:t> ITS, </a:t>
            </a:r>
            <a:r>
              <a:rPr lang="en-ID" sz="1800" dirty="0" err="1">
                <a:latin typeface="Arial" panose="020B0604020202020204" pitchFamily="34" charset="0"/>
              </a:rPr>
              <a:t>maka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tidak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dapat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dikonversi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ke</a:t>
            </a:r>
            <a:r>
              <a:rPr lang="en-ID" sz="1800" dirty="0">
                <a:latin typeface="Arial" panose="020B0604020202020204" pitchFamily="34" charset="0"/>
              </a:rPr>
              <a:t> </a:t>
            </a:r>
            <a:r>
              <a:rPr lang="en-ID" sz="1800" dirty="0" err="1">
                <a:latin typeface="Arial" panose="020B0604020202020204" pitchFamily="34" charset="0"/>
              </a:rPr>
              <a:t>matakuliah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3582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DD65-9AE7-09C1-5CE5-9E18AEC0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di DTI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1F20-CD2D-16BD-70EE-93A866C2D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boleh</a:t>
            </a:r>
            <a:r>
              <a:rPr lang="en-US" b="1" dirty="0"/>
              <a:t> </a:t>
            </a:r>
            <a:r>
              <a:rPr lang="en-US" b="1" dirty="0" err="1"/>
              <a:t>mengajukan</a:t>
            </a:r>
            <a:r>
              <a:rPr lang="en-US" b="1" dirty="0"/>
              <a:t> </a:t>
            </a:r>
            <a:r>
              <a:rPr lang="en-US" b="1" dirty="0" err="1"/>
              <a:t>prestasi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dikonversi</a:t>
            </a:r>
            <a:r>
              <a:rPr lang="en-US" b="1" dirty="0"/>
              <a:t> </a:t>
            </a:r>
            <a:r>
              <a:rPr lang="en-US" b="1" dirty="0" err="1"/>
              <a:t>sks</a:t>
            </a:r>
            <a:r>
              <a:rPr lang="en-US" b="1" dirty="0"/>
              <a:t> </a:t>
            </a:r>
            <a:r>
              <a:rPr lang="en-US" b="1" dirty="0" err="1"/>
              <a:t>matakuliah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Departemen</a:t>
            </a:r>
            <a:r>
              <a:rPr lang="en-US" b="1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b="1" dirty="0" err="1"/>
              <a:t>belum</a:t>
            </a:r>
            <a:r>
              <a:rPr lang="en-US" b="1" dirty="0"/>
              <a:t> </a:t>
            </a:r>
            <a:r>
              <a:rPr lang="en-US" b="1" dirty="0" err="1"/>
              <a:t>diajukan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SKEM paling </a:t>
            </a:r>
            <a:r>
              <a:rPr lang="en-US" b="1" dirty="0" err="1"/>
              <a:t>lambat</a:t>
            </a:r>
            <a:r>
              <a:rPr lang="en-US" b="1" dirty="0"/>
              <a:t> 1 </a:t>
            </a:r>
            <a:r>
              <a:rPr lang="en-US" b="1" dirty="0" err="1"/>
              <a:t>tahun</a:t>
            </a:r>
            <a:r>
              <a:rPr lang="en-US" b="1" dirty="0"/>
              <a:t> (2 semester) </a:t>
            </a:r>
            <a:r>
              <a:rPr lang="en-US" b="1" dirty="0" err="1"/>
              <a:t>setelah</a:t>
            </a:r>
            <a:r>
              <a:rPr lang="en-US" b="1" dirty="0"/>
              <a:t> </a:t>
            </a:r>
            <a:r>
              <a:rPr lang="en-US" b="1" dirty="0" err="1"/>
              <a:t>pelaksanaan</a:t>
            </a:r>
            <a:r>
              <a:rPr lang="en-US" b="1" dirty="0"/>
              <a:t> </a:t>
            </a:r>
            <a:r>
              <a:rPr lang="en-US" b="1" dirty="0" err="1"/>
              <a:t>kompetisi</a:t>
            </a:r>
            <a:endParaRPr lang="en-US" b="1" dirty="0"/>
          </a:p>
          <a:p>
            <a:r>
              <a:rPr lang="en-US" b="1" dirty="0"/>
              <a:t>Jika </a:t>
            </a:r>
            <a:r>
              <a:rPr lang="en-US" b="1" dirty="0" err="1"/>
              <a:t>prestasi</a:t>
            </a:r>
            <a:r>
              <a:rPr lang="en-US" b="1" dirty="0"/>
              <a:t> </a:t>
            </a:r>
            <a:r>
              <a:rPr lang="en-US" b="1" dirty="0" err="1"/>
              <a:t>sudah</a:t>
            </a:r>
            <a:r>
              <a:rPr lang="en-US" b="1" dirty="0"/>
              <a:t> </a:t>
            </a:r>
            <a:r>
              <a:rPr lang="en-US" b="1" dirty="0" err="1"/>
              <a:t>diajukan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SKEM,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dikonversi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SKS </a:t>
            </a:r>
            <a:r>
              <a:rPr lang="en-US" b="1" dirty="0" err="1"/>
              <a:t>matakuliah</a:t>
            </a:r>
            <a:endParaRPr lang="en-US" b="1" dirty="0"/>
          </a:p>
          <a:p>
            <a:r>
              <a:rPr lang="en-US" b="1" dirty="0" err="1"/>
              <a:t>Prestasi</a:t>
            </a:r>
            <a:r>
              <a:rPr lang="en-US" b="1" dirty="0"/>
              <a:t>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diinputkan</a:t>
            </a:r>
            <a:r>
              <a:rPr lang="en-US" b="1" dirty="0"/>
              <a:t> di </a:t>
            </a:r>
            <a:r>
              <a:rPr lang="en-US" b="1" dirty="0" err="1"/>
              <a:t>MyITS</a:t>
            </a:r>
            <a:r>
              <a:rPr lang="en-US" b="1" dirty="0"/>
              <a:t> </a:t>
            </a:r>
            <a:r>
              <a:rPr lang="en-US" b="1" dirty="0" err="1"/>
              <a:t>StudentConnect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yang </a:t>
            </a:r>
            <a:r>
              <a:rPr lang="en-US" b="1" dirty="0" err="1"/>
              <a:t>diajukan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SKEM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sks</a:t>
            </a:r>
            <a:r>
              <a:rPr lang="en-US" b="1" dirty="0"/>
              <a:t> </a:t>
            </a:r>
            <a:r>
              <a:rPr lang="en-US" b="1" dirty="0" err="1"/>
              <a:t>matakuliah</a:t>
            </a:r>
            <a:endParaRPr lang="en-US" b="1" dirty="0"/>
          </a:p>
          <a:p>
            <a:r>
              <a:rPr lang="en-US" dirty="0" err="1"/>
              <a:t>Apabila</a:t>
            </a:r>
            <a:r>
              <a:rPr lang="en-US" b="1" dirty="0"/>
              <a:t> </a:t>
            </a:r>
            <a:r>
              <a:rPr lang="en-US" b="1" dirty="0" err="1"/>
              <a:t>melebihi</a:t>
            </a:r>
            <a:r>
              <a:rPr lang="en-US" b="1" dirty="0"/>
              <a:t> dua semester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apresiasi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b="1" dirty="0"/>
              <a:t>SKEM</a:t>
            </a:r>
          </a:p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b="1" dirty="0" err="1"/>
              <a:t>individu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mempertimbangkan</a:t>
            </a:r>
            <a:r>
              <a:rPr lang="en-US" dirty="0"/>
              <a:t> </a:t>
            </a:r>
            <a:r>
              <a:rPr lang="en-US" b="1" dirty="0" err="1"/>
              <a:t>rekam</a:t>
            </a:r>
            <a:r>
              <a:rPr lang="en-US" b="1" dirty="0"/>
              <a:t> </a:t>
            </a:r>
            <a:r>
              <a:rPr lang="en-US" b="1" dirty="0" err="1"/>
              <a:t>jejak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pada logbook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persetujuan</a:t>
            </a:r>
            <a:r>
              <a:rPr lang="en-US" b="1" dirty="0"/>
              <a:t> </a:t>
            </a:r>
            <a:r>
              <a:rPr lang="en-US" b="1" dirty="0" err="1"/>
              <a:t>dosen</a:t>
            </a:r>
            <a:r>
              <a:rPr lang="en-US" b="1" dirty="0"/>
              <a:t> </a:t>
            </a:r>
            <a:r>
              <a:rPr lang="en-US" b="1" dirty="0" err="1"/>
              <a:t>pembimbing</a:t>
            </a:r>
            <a:r>
              <a:rPr lang="en-US" b="1" dirty="0"/>
              <a:t> dan </a:t>
            </a:r>
            <a:r>
              <a:rPr lang="en-US" b="1" dirty="0" err="1"/>
              <a:t>mengetahui</a:t>
            </a:r>
            <a:r>
              <a:rPr lang="en-US" b="1" dirty="0"/>
              <a:t> </a:t>
            </a:r>
            <a:r>
              <a:rPr lang="en-US" b="1" dirty="0" err="1"/>
              <a:t>dosen</a:t>
            </a:r>
            <a:r>
              <a:rPr lang="en-US" b="1" dirty="0"/>
              <a:t> </a:t>
            </a:r>
            <a:r>
              <a:rPr lang="en-US" b="1" dirty="0" err="1"/>
              <a:t>wali</a:t>
            </a:r>
            <a:endParaRPr lang="en-US" b="1" dirty="0"/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b="1" dirty="0" err="1"/>
              <a:t>memilih</a:t>
            </a:r>
            <a:r>
              <a:rPr lang="en-US" b="1" dirty="0"/>
              <a:t> MK </a:t>
            </a:r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r>
              <a:rPr lang="en-US" b="1" dirty="0"/>
              <a:t> dan </a:t>
            </a:r>
            <a:r>
              <a:rPr lang="en-US" b="1" dirty="0" err="1"/>
              <a:t>persetujuan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dosen</a:t>
            </a:r>
            <a:r>
              <a:rPr lang="en-US" b="1" dirty="0"/>
              <a:t> </a:t>
            </a:r>
            <a:r>
              <a:rPr lang="en-US" b="1" dirty="0" err="1"/>
              <a:t>wali</a:t>
            </a:r>
            <a:endParaRPr lang="en-US" b="1" dirty="0"/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ditolak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23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FD32B-12A4-FBEB-CE75-F1DAE1A10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SKS </a:t>
            </a:r>
            <a:r>
              <a:rPr lang="en-US" dirty="0" err="1"/>
              <a:t>matakuliah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D87A9-2CB1-E485-F32F-CDEC97EB8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Konversi</a:t>
            </a:r>
            <a:r>
              <a:rPr lang="en-US" b="1" dirty="0"/>
              <a:t> </a:t>
            </a:r>
            <a:r>
              <a:rPr lang="en-US" b="1" dirty="0" err="1"/>
              <a:t>Prestasi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SKS </a:t>
            </a:r>
            <a:r>
              <a:rPr lang="en-US" b="1" dirty="0" err="1"/>
              <a:t>Matakuliah</a:t>
            </a:r>
            <a:r>
              <a:rPr lang="en-US" b="1" dirty="0"/>
              <a:t> </a:t>
            </a:r>
            <a:r>
              <a:rPr lang="en-US" b="1" dirty="0" err="1"/>
              <a:t>mengikuti</a:t>
            </a:r>
            <a:r>
              <a:rPr lang="en-US" b="1" dirty="0"/>
              <a:t> </a:t>
            </a:r>
            <a:r>
              <a:rPr lang="en-US" b="1" dirty="0" err="1"/>
              <a:t>juknis</a:t>
            </a:r>
            <a:r>
              <a:rPr lang="en-US" b="1" dirty="0"/>
              <a:t> </a:t>
            </a:r>
            <a:r>
              <a:rPr lang="en-US" b="1" dirty="0" err="1"/>
              <a:t>prestasi</a:t>
            </a:r>
            <a:endParaRPr lang="en-US" b="1" dirty="0"/>
          </a:p>
          <a:p>
            <a:r>
              <a:rPr lang="en-US" b="1" dirty="0" err="1"/>
              <a:t>Prestasi</a:t>
            </a:r>
            <a:r>
              <a:rPr lang="en-US" b="1" dirty="0"/>
              <a:t> </a:t>
            </a:r>
            <a:r>
              <a:rPr lang="en-US" b="1" dirty="0" err="1"/>
              <a:t>kompetisi</a:t>
            </a:r>
            <a:r>
              <a:rPr lang="en-US" b="1" dirty="0"/>
              <a:t> </a:t>
            </a:r>
            <a:r>
              <a:rPr lang="en-US" b="1" dirty="0" err="1"/>
              <a:t>terbagi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Prestasi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PKM dan Non-PKM</a:t>
            </a:r>
          </a:p>
          <a:p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3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semester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maksimal</a:t>
            </a:r>
            <a:r>
              <a:rPr lang="en-US" b="1" dirty="0"/>
              <a:t> </a:t>
            </a:r>
            <a:r>
              <a:rPr lang="en-US" b="1" dirty="0" err="1"/>
              <a:t>konversi</a:t>
            </a:r>
            <a:r>
              <a:rPr lang="en-US" b="1" dirty="0"/>
              <a:t> 20 </a:t>
            </a:r>
            <a:r>
              <a:rPr lang="en-US" b="1" dirty="0" err="1"/>
              <a:t>sks</a:t>
            </a:r>
            <a:r>
              <a:rPr lang="en-US" b="1" dirty="0"/>
              <a:t>/semester</a:t>
            </a:r>
            <a:r>
              <a:rPr lang="en-US" dirty="0"/>
              <a:t>. Jika, </a:t>
            </a:r>
            <a:r>
              <a:rPr lang="en-US" dirty="0" err="1"/>
              <a:t>dalam</a:t>
            </a:r>
            <a:r>
              <a:rPr lang="en-US" dirty="0"/>
              <a:t> 1 semester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juga </a:t>
            </a:r>
            <a:r>
              <a:rPr lang="en-US" dirty="0" err="1"/>
              <a:t>mengajukan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kuota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sks</a:t>
            </a:r>
            <a:r>
              <a:rPr lang="en-US" dirty="0"/>
              <a:t> </a:t>
            </a:r>
            <a:r>
              <a:rPr lang="en-US" dirty="0" err="1"/>
              <a:t>prestasi</a:t>
            </a:r>
            <a:endParaRPr lang="en-US" dirty="0"/>
          </a:p>
          <a:p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mahasiswa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mengkonversi</a:t>
            </a:r>
            <a:r>
              <a:rPr lang="en-US" b="1" dirty="0"/>
              <a:t> </a:t>
            </a:r>
            <a:r>
              <a:rPr lang="en-US" b="1" dirty="0" err="1"/>
              <a:t>prestasi+MBKM</a:t>
            </a:r>
            <a:r>
              <a:rPr lang="en-US" b="1" dirty="0"/>
              <a:t> </a:t>
            </a:r>
            <a:r>
              <a:rPr lang="en-US" b="1" dirty="0" err="1"/>
              <a:t>maksimal</a:t>
            </a:r>
            <a:r>
              <a:rPr lang="en-US" b="1" dirty="0"/>
              <a:t> 40 </a:t>
            </a:r>
            <a:r>
              <a:rPr lang="en-US" b="1" dirty="0" err="1"/>
              <a:t>sks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seluruh</a:t>
            </a:r>
            <a:r>
              <a:rPr lang="en-US" b="1" dirty="0"/>
              <a:t> </a:t>
            </a:r>
            <a:r>
              <a:rPr lang="en-US" b="1" dirty="0" err="1"/>
              <a:t>kompetisi</a:t>
            </a:r>
            <a:r>
              <a:rPr lang="en-US" b="1" dirty="0"/>
              <a:t> dan MBKM yang </a:t>
            </a:r>
            <a:r>
              <a:rPr lang="en-US" b="1" dirty="0" err="1"/>
              <a:t>diikuti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43441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936F-24A2-D703-3723-F963E11ED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0E7D-C2FE-2CD6-1446-22B4EF29C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Persyaratan</a:t>
            </a:r>
            <a:r>
              <a:rPr lang="en-US" dirty="0"/>
              <a:t> dan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 dan </a:t>
            </a:r>
            <a:r>
              <a:rPr lang="en-US" dirty="0" err="1"/>
              <a:t>Prestasi</a:t>
            </a:r>
            <a:endParaRPr lang="en-US" dirty="0"/>
          </a:p>
          <a:p>
            <a:r>
              <a:rPr lang="en-US" dirty="0" err="1"/>
              <a:t>Persyaratan</a:t>
            </a:r>
            <a:r>
              <a:rPr lang="en-US" dirty="0"/>
              <a:t> dan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Mata </a:t>
            </a:r>
            <a:r>
              <a:rPr lang="en-US" dirty="0" err="1"/>
              <a:t>Kuliah</a:t>
            </a:r>
            <a:r>
              <a:rPr lang="en-US" dirty="0"/>
              <a:t> FRS dan </a:t>
            </a:r>
            <a:r>
              <a:rPr lang="en-US" dirty="0" err="1"/>
              <a:t>Prestasi</a:t>
            </a:r>
            <a:endParaRPr lang="en-US" dirty="0"/>
          </a:p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SKS MBKM dan </a:t>
            </a:r>
            <a:r>
              <a:rPr lang="en-US" dirty="0" err="1"/>
              <a:t>Prestasi</a:t>
            </a:r>
            <a:endParaRPr lang="en-US" dirty="0"/>
          </a:p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 dan </a:t>
            </a:r>
            <a:r>
              <a:rPr lang="en-US" dirty="0" err="1"/>
              <a:t>Prestasi</a:t>
            </a:r>
            <a:endParaRPr lang="en-US" dirty="0"/>
          </a:p>
          <a:p>
            <a:r>
              <a:rPr lang="en-US" dirty="0" err="1"/>
              <a:t>Persyaratan</a:t>
            </a:r>
            <a:r>
              <a:rPr lang="en-US" dirty="0"/>
              <a:t> dan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SKS MBKM dan </a:t>
            </a:r>
            <a:r>
              <a:rPr lang="en-US" dirty="0" err="1"/>
              <a:t>Prestasi</a:t>
            </a:r>
            <a:endParaRPr lang="en-US" dirty="0"/>
          </a:p>
          <a:p>
            <a:r>
              <a:rPr lang="en-US" dirty="0"/>
              <a:t>Timeline 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3799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30BF-2758-3F26-233C-4FC6B125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PKM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sks</a:t>
            </a:r>
            <a:r>
              <a:rPr lang="en-US" dirty="0"/>
              <a:t> </a:t>
            </a:r>
            <a:r>
              <a:rPr lang="en-US" dirty="0" err="1"/>
              <a:t>Matakuliah</a:t>
            </a:r>
            <a:r>
              <a:rPr lang="en-US" dirty="0"/>
              <a:t> DTI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7558C-7750-04BB-95FA-805CB26D3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20 </a:t>
            </a:r>
            <a:r>
              <a:rPr lang="en-US" dirty="0" err="1"/>
              <a:t>sks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1 semester (include MBKM-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MBKM di semester yang </a:t>
            </a:r>
            <a:r>
              <a:rPr lang="en-US" dirty="0" err="1"/>
              <a:t>sama</a:t>
            </a:r>
            <a:r>
              <a:rPr lang="en-US" dirty="0"/>
              <a:t>)</a:t>
            </a:r>
          </a:p>
          <a:p>
            <a:r>
              <a:rPr lang="en-US" b="1" dirty="0" err="1"/>
              <a:t>Tahap</a:t>
            </a:r>
            <a:r>
              <a:rPr lang="en-US" b="1" dirty="0"/>
              <a:t> submit Proposal </a:t>
            </a:r>
            <a:r>
              <a:rPr lang="en-US" dirty="0"/>
              <a:t>(PKM GT, GFK, AI, 5 </a:t>
            </a:r>
            <a:r>
              <a:rPr lang="en-US" dirty="0" err="1"/>
              <a:t>bidang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 err="1">
                <a:sym typeface="Wingdings" panose="05000000000000000000" pitchFamily="2" charset="2"/>
              </a:rPr>
              <a:t>Tugas</a:t>
            </a:r>
            <a:r>
              <a:rPr lang="en-US" b="1" dirty="0">
                <a:sym typeface="Wingdings" panose="05000000000000000000" pitchFamily="2" charset="2"/>
              </a:rPr>
              <a:t> MK </a:t>
            </a:r>
            <a:r>
              <a:rPr lang="en-US" b="1" dirty="0" err="1">
                <a:sym typeface="Wingdings" panose="05000000000000000000" pitchFamily="2" charset="2"/>
              </a:rPr>
              <a:t>Wastek</a:t>
            </a:r>
            <a:r>
              <a:rPr lang="en-US" b="1" dirty="0">
                <a:sym typeface="Wingdings" panose="05000000000000000000" pitchFamily="2" charset="2"/>
              </a:rPr>
              <a:t>, MK </a:t>
            </a:r>
            <a:r>
              <a:rPr lang="en-US" b="1" dirty="0" err="1">
                <a:sym typeface="Wingdings" panose="05000000000000000000" pitchFamily="2" charset="2"/>
              </a:rPr>
              <a:t>Technopreunership</a:t>
            </a:r>
            <a:r>
              <a:rPr lang="en-US" b="1" dirty="0">
                <a:sym typeface="Wingdings" panose="05000000000000000000" pitchFamily="2" charset="2"/>
              </a:rPr>
              <a:t>, MK </a:t>
            </a:r>
            <a:r>
              <a:rPr lang="en-US" b="1" dirty="0" err="1">
                <a:sym typeface="Wingdings" panose="05000000000000000000" pitchFamily="2" charset="2"/>
              </a:rPr>
              <a:t>Departemen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relevan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Tahap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Monev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Dikti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/>
              <a:t>(PKM 5 </a:t>
            </a:r>
            <a:r>
              <a:rPr lang="en-US" dirty="0" err="1"/>
              <a:t>bidang</a:t>
            </a:r>
            <a:r>
              <a:rPr lang="en-US" dirty="0"/>
              <a:t>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 err="1">
                <a:sym typeface="Wingdings" panose="05000000000000000000" pitchFamily="2" charset="2"/>
              </a:rPr>
              <a:t>konversi</a:t>
            </a:r>
            <a:r>
              <a:rPr lang="en-US" b="1" dirty="0">
                <a:sym typeface="Wingdings" panose="05000000000000000000" pitchFamily="2" charset="2"/>
              </a:rPr>
              <a:t> MK </a:t>
            </a:r>
            <a:r>
              <a:rPr lang="en-US" b="1" dirty="0" err="1">
                <a:sym typeface="Wingdings" panose="05000000000000000000" pitchFamily="2" charset="2"/>
              </a:rPr>
              <a:t>Technopreunership</a:t>
            </a:r>
            <a:r>
              <a:rPr lang="en-US" b="1" dirty="0">
                <a:sym typeface="Wingdings" panose="05000000000000000000" pitchFamily="2" charset="2"/>
              </a:rPr>
              <a:t>, MK KKN, MK KP, MK </a:t>
            </a:r>
            <a:r>
              <a:rPr lang="en-US" b="1" dirty="0" err="1">
                <a:sym typeface="Wingdings" panose="05000000000000000000" pitchFamily="2" charset="2"/>
              </a:rPr>
              <a:t>Departemen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relevan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b="1" dirty="0">
                <a:sym typeface="Wingdings" panose="05000000000000000000" pitchFamily="2" charset="2"/>
              </a:rPr>
              <a:t>3 </a:t>
            </a:r>
            <a:r>
              <a:rPr lang="en-US" b="1" dirty="0" err="1">
                <a:sym typeface="Wingdings" panose="05000000000000000000" pitchFamily="2" charset="2"/>
              </a:rPr>
              <a:t>sks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Tahap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Peserta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Pimnas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(PKM GT, GFK, AI, 5 </a:t>
            </a:r>
            <a:r>
              <a:rPr lang="en-US" dirty="0" err="1">
                <a:sym typeface="Wingdings" panose="05000000000000000000" pitchFamily="2" charset="2"/>
              </a:rPr>
              <a:t>bidang</a:t>
            </a:r>
            <a:r>
              <a:rPr lang="en-US" dirty="0">
                <a:sym typeface="Wingdings" panose="05000000000000000000" pitchFamily="2" charset="2"/>
              </a:rPr>
              <a:t>)  </a:t>
            </a:r>
            <a:r>
              <a:rPr lang="en-US" b="1" dirty="0" err="1">
                <a:sym typeface="Wingdings" panose="05000000000000000000" pitchFamily="2" charset="2"/>
              </a:rPr>
              <a:t>konversi</a:t>
            </a:r>
            <a:r>
              <a:rPr lang="en-US" b="1" dirty="0">
                <a:sym typeface="Wingdings" panose="05000000000000000000" pitchFamily="2" charset="2"/>
              </a:rPr>
              <a:t> MK </a:t>
            </a:r>
            <a:r>
              <a:rPr lang="en-US" b="1" dirty="0" err="1">
                <a:sym typeface="Wingdings" panose="05000000000000000000" pitchFamily="2" charset="2"/>
              </a:rPr>
              <a:t>Wastek</a:t>
            </a:r>
            <a:r>
              <a:rPr lang="en-US" b="1" dirty="0">
                <a:sym typeface="Wingdings" panose="05000000000000000000" pitchFamily="2" charset="2"/>
              </a:rPr>
              <a:t>, MK </a:t>
            </a:r>
            <a:r>
              <a:rPr lang="en-US" b="1" dirty="0" err="1">
                <a:sym typeface="Wingdings" panose="05000000000000000000" pitchFamily="2" charset="2"/>
              </a:rPr>
              <a:t>Technopreunership</a:t>
            </a:r>
            <a:r>
              <a:rPr lang="en-US" b="1" dirty="0">
                <a:sym typeface="Wingdings" panose="05000000000000000000" pitchFamily="2" charset="2"/>
              </a:rPr>
              <a:t>, MK KKN, MK KP, MK </a:t>
            </a:r>
            <a:r>
              <a:rPr lang="en-US" b="1" dirty="0" err="1">
                <a:sym typeface="Wingdings" panose="05000000000000000000" pitchFamily="2" charset="2"/>
              </a:rPr>
              <a:t>Departemen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relevan</a:t>
            </a:r>
            <a:r>
              <a:rPr lang="en-US" b="1" dirty="0">
                <a:sym typeface="Wingdings" panose="05000000000000000000" pitchFamily="2" charset="2"/>
              </a:rPr>
              <a:t> 3 </a:t>
            </a:r>
            <a:r>
              <a:rPr lang="en-US" b="1" dirty="0" err="1">
                <a:sym typeface="Wingdings" panose="05000000000000000000" pitchFamily="2" charset="2"/>
              </a:rPr>
              <a:t>sks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Tahap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juara</a:t>
            </a:r>
            <a:r>
              <a:rPr lang="en-US" b="1" dirty="0">
                <a:sym typeface="Wingdings" panose="05000000000000000000" pitchFamily="2" charset="2"/>
              </a:rPr>
              <a:t> 1,2,3 </a:t>
            </a:r>
            <a:r>
              <a:rPr lang="en-US" b="1" dirty="0" err="1">
                <a:sym typeface="Wingdings" panose="05000000000000000000" pitchFamily="2" charset="2"/>
              </a:rPr>
              <a:t>kategori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presentasi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dirty="0">
                <a:sym typeface="Wingdings" panose="05000000000000000000" pitchFamily="2" charset="2"/>
              </a:rPr>
              <a:t>(GT, GFK, 5 </a:t>
            </a:r>
            <a:r>
              <a:rPr lang="en-US" dirty="0" err="1">
                <a:sym typeface="Wingdings" panose="05000000000000000000" pitchFamily="2" charset="2"/>
              </a:rPr>
              <a:t>bidang</a:t>
            </a:r>
            <a:r>
              <a:rPr lang="en-US" dirty="0">
                <a:sym typeface="Wingdings" panose="05000000000000000000" pitchFamily="2" charset="2"/>
              </a:rPr>
              <a:t>)  </a:t>
            </a:r>
            <a:r>
              <a:rPr lang="en-US" dirty="0" err="1">
                <a:sym typeface="Wingdings" panose="05000000000000000000" pitchFamily="2" charset="2"/>
              </a:rPr>
              <a:t>nilai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maks</a:t>
            </a:r>
            <a:r>
              <a:rPr lang="en-US" dirty="0">
                <a:sym typeface="Wingdings" panose="05000000000000000000" pitchFamily="2" charset="2"/>
              </a:rPr>
              <a:t> A  </a:t>
            </a:r>
            <a:r>
              <a:rPr lang="en-US" b="1" dirty="0">
                <a:sym typeface="Wingdings" panose="05000000000000000000" pitchFamily="2" charset="2"/>
              </a:rPr>
              <a:t>MK </a:t>
            </a:r>
            <a:r>
              <a:rPr lang="en-US" b="1" dirty="0" err="1">
                <a:sym typeface="Wingdings" panose="05000000000000000000" pitchFamily="2" charset="2"/>
              </a:rPr>
              <a:t>Pilihan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Departemen</a:t>
            </a:r>
            <a:r>
              <a:rPr lang="en-US" b="1" dirty="0">
                <a:sym typeface="Wingdings" panose="05000000000000000000" pitchFamily="2" charset="2"/>
              </a:rPr>
              <a:t>/MK </a:t>
            </a:r>
            <a:r>
              <a:rPr lang="en-US" b="1" dirty="0" err="1">
                <a:sym typeface="Wingdings" panose="05000000000000000000" pitchFamily="2" charset="2"/>
              </a:rPr>
              <a:t>Pengayaan</a:t>
            </a:r>
            <a:r>
              <a:rPr lang="en-US" b="1" dirty="0">
                <a:sym typeface="Wingdings" panose="05000000000000000000" pitchFamily="2" charset="2"/>
              </a:rPr>
              <a:t>/MK </a:t>
            </a:r>
            <a:r>
              <a:rPr lang="en-US" b="1" dirty="0" err="1">
                <a:sym typeface="Wingdings" panose="05000000000000000000" pitchFamily="2" charset="2"/>
              </a:rPr>
              <a:t>Umum</a:t>
            </a:r>
            <a:r>
              <a:rPr lang="en-US" b="1" dirty="0">
                <a:sym typeface="Wingdings" panose="05000000000000000000" pitchFamily="2" charset="2"/>
              </a:rPr>
              <a:t> MBKM  3-6 </a:t>
            </a:r>
            <a:r>
              <a:rPr lang="en-US" b="1" dirty="0" err="1">
                <a:sym typeface="Wingdings" panose="05000000000000000000" pitchFamily="2" charset="2"/>
              </a:rPr>
              <a:t>sks</a:t>
            </a:r>
            <a:endParaRPr lang="en-US" b="1" dirty="0">
              <a:sym typeface="Wingdings" panose="05000000000000000000" pitchFamily="2" charset="2"/>
            </a:endParaRPr>
          </a:p>
          <a:p>
            <a:r>
              <a:rPr lang="en-US" b="1" dirty="0" err="1">
                <a:sym typeface="Wingdings" panose="05000000000000000000" pitchFamily="2" charset="2"/>
              </a:rPr>
              <a:t>Khusus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juara</a:t>
            </a:r>
            <a:r>
              <a:rPr lang="en-US" b="1" dirty="0">
                <a:sym typeface="Wingdings" panose="05000000000000000000" pitchFamily="2" charset="2"/>
              </a:rPr>
              <a:t> 2 &amp; 3 (GT, GFK</a:t>
            </a:r>
            <a:r>
              <a:rPr lang="en-US" dirty="0">
                <a:sym typeface="Wingdings" panose="05000000000000000000" pitchFamily="2" charset="2"/>
              </a:rPr>
              <a:t>)  </a:t>
            </a:r>
            <a:r>
              <a:rPr lang="en-US" b="1" dirty="0">
                <a:sym typeface="Wingdings" panose="05000000000000000000" pitchFamily="2" charset="2"/>
              </a:rPr>
              <a:t>MK </a:t>
            </a:r>
            <a:r>
              <a:rPr lang="en-US" b="1" dirty="0" err="1">
                <a:sym typeface="Wingdings" panose="05000000000000000000" pitchFamily="2" charset="2"/>
              </a:rPr>
              <a:t>Wastek</a:t>
            </a:r>
            <a:r>
              <a:rPr lang="en-US" b="1" dirty="0">
                <a:sym typeface="Wingdings" panose="05000000000000000000" pitchFamily="2" charset="2"/>
              </a:rPr>
              <a:t>, MK Dept </a:t>
            </a:r>
            <a:r>
              <a:rPr lang="en-US" b="1" dirty="0" err="1">
                <a:sym typeface="Wingdings" panose="05000000000000000000" pitchFamily="2" charset="2"/>
              </a:rPr>
              <a:t>relevan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nilai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maks</a:t>
            </a:r>
            <a:r>
              <a:rPr lang="en-US" b="1" dirty="0">
                <a:sym typeface="Wingdings" panose="05000000000000000000" pitchFamily="2" charset="2"/>
              </a:rPr>
              <a:t> A  MK </a:t>
            </a:r>
            <a:r>
              <a:rPr lang="en-US" b="1" dirty="0" err="1">
                <a:sym typeface="Wingdings" panose="05000000000000000000" pitchFamily="2" charset="2"/>
              </a:rPr>
              <a:t>Pilihan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Departemen</a:t>
            </a:r>
            <a:r>
              <a:rPr lang="en-US" b="1" dirty="0">
                <a:sym typeface="Wingdings" panose="05000000000000000000" pitchFamily="2" charset="2"/>
              </a:rPr>
              <a:t>/MK </a:t>
            </a:r>
            <a:r>
              <a:rPr lang="en-US" b="1" dirty="0" err="1">
                <a:sym typeface="Wingdings" panose="05000000000000000000" pitchFamily="2" charset="2"/>
              </a:rPr>
              <a:t>Pengayaan</a:t>
            </a:r>
            <a:r>
              <a:rPr lang="en-US" b="1" dirty="0">
                <a:sym typeface="Wingdings" panose="05000000000000000000" pitchFamily="2" charset="2"/>
              </a:rPr>
              <a:t>/MK </a:t>
            </a:r>
            <a:r>
              <a:rPr lang="en-US" b="1" dirty="0" err="1">
                <a:sym typeface="Wingdings" panose="05000000000000000000" pitchFamily="2" charset="2"/>
              </a:rPr>
              <a:t>Umum</a:t>
            </a:r>
            <a:r>
              <a:rPr lang="en-US" b="1" dirty="0">
                <a:sym typeface="Wingdings" panose="05000000000000000000" pitchFamily="2" charset="2"/>
              </a:rPr>
              <a:t> MBKM  3 </a:t>
            </a:r>
            <a:r>
              <a:rPr lang="en-US" b="1" dirty="0" err="1">
                <a:sym typeface="Wingdings" panose="05000000000000000000" pitchFamily="2" charset="2"/>
              </a:rPr>
              <a:t>sks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013582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0D89-7DD8-539E-775A-370C3CF9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Non-PKM DTI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B4F56-F666-E51F-627E-F97A02CC1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</a:t>
            </a:r>
            <a:r>
              <a:rPr lang="en-US" dirty="0" err="1"/>
              <a:t>kompetisi</a:t>
            </a:r>
            <a:r>
              <a:rPr lang="en-US" dirty="0"/>
              <a:t> Nasional/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juara</a:t>
            </a:r>
            <a:r>
              <a:rPr lang="en-US" dirty="0"/>
              <a:t> 1,2,3 </a:t>
            </a:r>
            <a:r>
              <a:rPr lang="en-US" dirty="0" err="1"/>
              <a:t>maksimal</a:t>
            </a:r>
            <a:r>
              <a:rPr lang="en-US" dirty="0"/>
              <a:t> 4 </a:t>
            </a:r>
            <a:r>
              <a:rPr lang="en-US" dirty="0" err="1"/>
              <a:t>sks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 (</a:t>
            </a:r>
            <a:r>
              <a:rPr lang="en-US" dirty="0">
                <a:sym typeface="Wingdings" panose="05000000000000000000" pitchFamily="2" charset="2"/>
              </a:rPr>
              <a:t>MK KKN, MK </a:t>
            </a:r>
            <a:r>
              <a:rPr lang="en-US" dirty="0" err="1">
                <a:sym typeface="Wingdings" panose="05000000000000000000" pitchFamily="2" charset="2"/>
              </a:rPr>
              <a:t>Magang</a:t>
            </a:r>
            <a:r>
              <a:rPr lang="en-US" dirty="0">
                <a:sym typeface="Wingdings" panose="05000000000000000000" pitchFamily="2" charset="2"/>
              </a:rPr>
              <a:t>, MK KP, MK </a:t>
            </a:r>
            <a:r>
              <a:rPr lang="en-US" dirty="0" err="1">
                <a:sym typeface="Wingdings" panose="05000000000000000000" pitchFamily="2" charset="2"/>
              </a:rPr>
              <a:t>Metodologi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Penelitian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/>
              <a:t>MK Dept </a:t>
            </a:r>
            <a:r>
              <a:rPr lang="en-US" dirty="0" err="1"/>
              <a:t>wajib</a:t>
            </a:r>
            <a:r>
              <a:rPr lang="en-US" dirty="0"/>
              <a:t> non-TA/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)</a:t>
            </a:r>
          </a:p>
          <a:p>
            <a:r>
              <a:rPr lang="en-US" dirty="0"/>
              <a:t>1 </a:t>
            </a:r>
            <a:r>
              <a:rPr lang="en-US" dirty="0" err="1"/>
              <a:t>kompetisi</a:t>
            </a:r>
            <a:r>
              <a:rPr lang="en-US" dirty="0"/>
              <a:t> Nasional/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Finalis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4 </a:t>
            </a:r>
            <a:r>
              <a:rPr lang="en-US" dirty="0" err="1"/>
              <a:t>sks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AB (</a:t>
            </a:r>
            <a:r>
              <a:rPr lang="en-US" dirty="0">
                <a:sym typeface="Wingdings" panose="05000000000000000000" pitchFamily="2" charset="2"/>
              </a:rPr>
              <a:t>MK KKN, MK </a:t>
            </a:r>
            <a:r>
              <a:rPr lang="en-US" dirty="0" err="1">
                <a:sym typeface="Wingdings" panose="05000000000000000000" pitchFamily="2" charset="2"/>
              </a:rPr>
              <a:t>Magang</a:t>
            </a:r>
            <a:r>
              <a:rPr lang="en-US" dirty="0">
                <a:sym typeface="Wingdings" panose="05000000000000000000" pitchFamily="2" charset="2"/>
              </a:rPr>
              <a:t>, MK KP, MK </a:t>
            </a:r>
            <a:r>
              <a:rPr lang="en-US" dirty="0" err="1">
                <a:sym typeface="Wingdings" panose="05000000000000000000" pitchFamily="2" charset="2"/>
              </a:rPr>
              <a:t>Metodologi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Penelitian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/>
              <a:t>MK Dept </a:t>
            </a:r>
            <a:r>
              <a:rPr lang="en-US" dirty="0" err="1"/>
              <a:t>wajib</a:t>
            </a:r>
            <a:r>
              <a:rPr lang="en-US" dirty="0"/>
              <a:t> non-TA/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47128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DD65-9AE7-09C1-5CE5-9E18AEC0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di DTI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1F20-CD2D-16BD-70EE-93A866C2D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Kompetisi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dikonversi</a:t>
            </a:r>
            <a:r>
              <a:rPr lang="en-US" dirty="0"/>
              <a:t> </a:t>
            </a:r>
            <a:r>
              <a:rPr lang="en-US" dirty="0" err="1"/>
              <a:t>diselerenggarakan</a:t>
            </a:r>
            <a:r>
              <a:rPr lang="en-US" dirty="0"/>
              <a:t> oleh </a:t>
            </a:r>
            <a:r>
              <a:rPr lang="en-US" dirty="0" err="1"/>
              <a:t>institusi</a:t>
            </a:r>
            <a:r>
              <a:rPr lang="en-US" dirty="0"/>
              <a:t> yang </a:t>
            </a:r>
            <a:r>
              <a:rPr lang="en-US" dirty="0" err="1"/>
              <a:t>tercantum</a:t>
            </a:r>
            <a:r>
              <a:rPr lang="en-US" dirty="0"/>
              <a:t> pada SK </a:t>
            </a:r>
            <a:r>
              <a:rPr lang="en-US" dirty="0" err="1"/>
              <a:t>Rektor</a:t>
            </a:r>
            <a:r>
              <a:rPr lang="en-US" dirty="0"/>
              <a:t> no 10 </a:t>
            </a:r>
            <a:r>
              <a:rPr lang="en-US" dirty="0" err="1"/>
              <a:t>Tahun</a:t>
            </a:r>
            <a:r>
              <a:rPr lang="en-US" dirty="0"/>
              <a:t> 2022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Apresiasi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Berprestasi</a:t>
            </a:r>
            <a:r>
              <a:rPr lang="en-US" dirty="0"/>
              <a:t> dan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Pembimbing</a:t>
            </a:r>
            <a:endParaRPr lang="en-US" dirty="0"/>
          </a:p>
          <a:p>
            <a:r>
              <a:rPr lang="en-US" dirty="0" err="1"/>
              <a:t>Mendiskusikan</a:t>
            </a:r>
            <a:r>
              <a:rPr lang="en-US" dirty="0"/>
              <a:t> MK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wali</a:t>
            </a:r>
            <a:r>
              <a:rPr lang="en-US" dirty="0"/>
              <a:t> Ketika FRS , </a:t>
            </a:r>
            <a:r>
              <a:rPr lang="en-US" dirty="0" err="1"/>
              <a:t>mengambil</a:t>
            </a:r>
            <a:r>
              <a:rPr lang="en-US" dirty="0"/>
              <a:t> MK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Dropdown MBKM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wali</a:t>
            </a:r>
            <a:endParaRPr lang="en-US" dirty="0"/>
          </a:p>
          <a:p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diikuti</a:t>
            </a:r>
            <a:endParaRPr lang="en-US" dirty="0"/>
          </a:p>
          <a:p>
            <a:r>
              <a:rPr lang="en-US" dirty="0" err="1"/>
              <a:t>Mengisi</a:t>
            </a:r>
            <a:r>
              <a:rPr lang="en-US" dirty="0"/>
              <a:t> form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prestasi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83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97E3B-AEC9-3F5E-FDB7-44FE2A4E7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prestasi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EF20D-9083-535B-DDF3-43B371C0C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D" dirty="0"/>
              <a:t>submit </a:t>
            </a:r>
            <a:r>
              <a:rPr lang="en-ID" dirty="0" err="1"/>
              <a:t>dokumen</a:t>
            </a:r>
            <a:r>
              <a:rPr lang="en-ID" dirty="0"/>
              <a:t> yang </a:t>
            </a:r>
            <a:r>
              <a:rPr lang="en-ID" dirty="0" err="1"/>
              <a:t>diperlukan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pengajuan</a:t>
            </a:r>
            <a:r>
              <a:rPr lang="en-ID" dirty="0"/>
              <a:t> </a:t>
            </a:r>
            <a:r>
              <a:rPr lang="en-ID" dirty="0" err="1"/>
              <a:t>konversi</a:t>
            </a:r>
            <a:r>
              <a:rPr lang="en-ID" dirty="0"/>
              <a:t> </a:t>
            </a:r>
            <a:r>
              <a:rPr lang="en-ID" dirty="0" err="1"/>
              <a:t>prestasi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1. </a:t>
            </a:r>
            <a:r>
              <a:rPr lang="en-ID" dirty="0" err="1"/>
              <a:t>Dokumen</a:t>
            </a:r>
            <a:r>
              <a:rPr lang="en-ID" dirty="0"/>
              <a:t> </a:t>
            </a:r>
            <a:r>
              <a:rPr lang="en-ID" dirty="0" err="1"/>
              <a:t>jobdesk</a:t>
            </a:r>
            <a:r>
              <a:rPr lang="en-ID" dirty="0"/>
              <a:t> yang </a:t>
            </a:r>
            <a:r>
              <a:rPr lang="en-ID" dirty="0" err="1"/>
              <a:t>dikerjakan</a:t>
            </a:r>
            <a:r>
              <a:rPr lang="en-ID" dirty="0"/>
              <a:t> </a:t>
            </a:r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detil</a:t>
            </a:r>
            <a:r>
              <a:rPr lang="en-ID" dirty="0"/>
              <a:t> (</a:t>
            </a:r>
            <a:r>
              <a:rPr lang="en-ID" dirty="0" err="1"/>
              <a:t>Ditandatangani</a:t>
            </a:r>
            <a:r>
              <a:rPr lang="en-ID" dirty="0"/>
              <a:t> </a:t>
            </a:r>
            <a:r>
              <a:rPr lang="en-ID" dirty="0" err="1"/>
              <a:t>dosen</a:t>
            </a:r>
            <a:r>
              <a:rPr lang="en-ID" dirty="0"/>
              <a:t> </a:t>
            </a:r>
            <a:r>
              <a:rPr lang="en-ID" dirty="0" err="1"/>
              <a:t>pembimbing</a:t>
            </a:r>
            <a:r>
              <a:rPr lang="en-ID" dirty="0"/>
              <a:t> dan </a:t>
            </a:r>
            <a:r>
              <a:rPr lang="en-ID" dirty="0" err="1"/>
              <a:t>dosen</a:t>
            </a:r>
            <a:r>
              <a:rPr lang="en-ID" dirty="0"/>
              <a:t> </a:t>
            </a:r>
            <a:r>
              <a:rPr lang="en-ID" dirty="0" err="1"/>
              <a:t>wali</a:t>
            </a:r>
            <a:r>
              <a:rPr lang="en-ID" dirty="0"/>
              <a:t>)</a:t>
            </a:r>
          </a:p>
          <a:p>
            <a:pPr marL="0" indent="0">
              <a:buNone/>
            </a:pPr>
            <a:r>
              <a:rPr lang="en-ID" dirty="0"/>
              <a:t>2. Logbook (</a:t>
            </a:r>
            <a:r>
              <a:rPr lang="en-ID" dirty="0" err="1"/>
              <a:t>ditandatangani</a:t>
            </a:r>
            <a:r>
              <a:rPr lang="en-ID" dirty="0"/>
              <a:t> </a:t>
            </a:r>
            <a:r>
              <a:rPr lang="en-ID" dirty="0" err="1"/>
              <a:t>dosen</a:t>
            </a:r>
            <a:r>
              <a:rPr lang="en-ID" dirty="0"/>
              <a:t> </a:t>
            </a:r>
            <a:r>
              <a:rPr lang="en-ID" dirty="0" err="1"/>
              <a:t>pembimbing</a:t>
            </a:r>
            <a:r>
              <a:rPr lang="en-ID" dirty="0"/>
              <a:t> dan </a:t>
            </a:r>
            <a:r>
              <a:rPr lang="en-ID" dirty="0" err="1"/>
              <a:t>dosen</a:t>
            </a:r>
            <a:r>
              <a:rPr lang="en-ID" dirty="0"/>
              <a:t> </a:t>
            </a:r>
            <a:r>
              <a:rPr lang="en-ID" dirty="0" err="1"/>
              <a:t>wali</a:t>
            </a:r>
            <a:r>
              <a:rPr lang="en-ID" dirty="0"/>
              <a:t>)</a:t>
            </a:r>
          </a:p>
          <a:p>
            <a:pPr marL="0" indent="0">
              <a:buNone/>
            </a:pPr>
            <a:r>
              <a:rPr lang="en-ID" dirty="0"/>
              <a:t>3. </a:t>
            </a:r>
            <a:r>
              <a:rPr lang="en-ID" dirty="0" err="1"/>
              <a:t>Sertifikat</a:t>
            </a:r>
            <a:r>
              <a:rPr lang="en-ID" dirty="0"/>
              <a:t> </a:t>
            </a:r>
            <a:r>
              <a:rPr lang="en-ID" dirty="0" err="1"/>
              <a:t>kompetisi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4. Form </a:t>
            </a:r>
            <a:r>
              <a:rPr lang="en-ID" dirty="0" err="1"/>
              <a:t>alih</a:t>
            </a:r>
            <a:r>
              <a:rPr lang="en-ID" dirty="0"/>
              <a:t> </a:t>
            </a:r>
            <a:r>
              <a:rPr lang="en-ID" dirty="0" err="1"/>
              <a:t>kredit</a:t>
            </a:r>
            <a:endParaRPr lang="en-ID" dirty="0"/>
          </a:p>
          <a:p>
            <a:pPr marL="0" indent="0">
              <a:buNone/>
            </a:pPr>
            <a:r>
              <a:rPr lang="en-ID" dirty="0"/>
              <a:t>5. </a:t>
            </a:r>
            <a:r>
              <a:rPr lang="en-ID" dirty="0" err="1"/>
              <a:t>Wajib</a:t>
            </a:r>
            <a:r>
              <a:rPr lang="en-ID" dirty="0"/>
              <a:t> </a:t>
            </a:r>
            <a:r>
              <a:rPr lang="en-ID" dirty="0" err="1"/>
              <a:t>mengisi</a:t>
            </a:r>
            <a:r>
              <a:rPr lang="en-ID" dirty="0"/>
              <a:t> </a:t>
            </a:r>
            <a:r>
              <a:rPr lang="en-ID" dirty="0" err="1"/>
              <a:t>MyITS</a:t>
            </a:r>
            <a:r>
              <a:rPr lang="en-ID" dirty="0"/>
              <a:t> </a:t>
            </a:r>
            <a:r>
              <a:rPr lang="en-ID" dirty="0" err="1"/>
              <a:t>StudentConnect</a:t>
            </a:r>
            <a:r>
              <a:rPr lang="en-ID" dirty="0"/>
              <a:t> dan </a:t>
            </a:r>
            <a:r>
              <a:rPr lang="en-ID" dirty="0" err="1"/>
              <a:t>pilih</a:t>
            </a:r>
            <a:r>
              <a:rPr lang="en-ID" dirty="0"/>
              <a:t> </a:t>
            </a:r>
            <a:r>
              <a:rPr lang="en-ID" dirty="0" err="1"/>
              <a:t>konversi</a:t>
            </a:r>
            <a:r>
              <a:rPr lang="en-ID" dirty="0"/>
              <a:t> </a:t>
            </a:r>
            <a:r>
              <a:rPr lang="en-ID" dirty="0" err="1"/>
              <a:t>sks</a:t>
            </a:r>
            <a:r>
              <a:rPr lang="en-ID" dirty="0"/>
              <a:t> </a:t>
            </a:r>
            <a:r>
              <a:rPr lang="en-ID" dirty="0" err="1"/>
              <a:t>akademik</a:t>
            </a:r>
            <a:r>
              <a:rPr lang="en-ID" dirty="0"/>
              <a:t> </a:t>
            </a:r>
          </a:p>
          <a:p>
            <a:pPr marL="0" indent="0">
              <a:buNone/>
            </a:pPr>
            <a:endParaRPr lang="en-ID" dirty="0"/>
          </a:p>
          <a:p>
            <a:pPr marL="0" indent="0">
              <a:buNone/>
            </a:pPr>
            <a:r>
              <a:rPr lang="en-ID" dirty="0"/>
              <a:t>Submit </a:t>
            </a:r>
            <a:r>
              <a:rPr lang="en-ID" dirty="0" err="1"/>
              <a:t>rencana</a:t>
            </a:r>
            <a:r>
              <a:rPr lang="en-ID" dirty="0"/>
              <a:t> </a:t>
            </a:r>
            <a:r>
              <a:rPr lang="en-ID" dirty="0" err="1"/>
              <a:t>alih</a:t>
            </a:r>
            <a:r>
              <a:rPr lang="en-ID" dirty="0"/>
              <a:t> </a:t>
            </a:r>
            <a:r>
              <a:rPr lang="en-ID" dirty="0" err="1"/>
              <a:t>kredit</a:t>
            </a:r>
            <a:r>
              <a:rPr lang="en-ID" dirty="0"/>
              <a:t> (</a:t>
            </a:r>
            <a:r>
              <a:rPr lang="en-ID" dirty="0" err="1"/>
              <a:t>periode</a:t>
            </a:r>
            <a:r>
              <a:rPr lang="en-ID" dirty="0"/>
              <a:t> FRS-</a:t>
            </a:r>
            <a:r>
              <a:rPr lang="en-ID" dirty="0" err="1"/>
              <a:t>minggu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3) link :</a:t>
            </a:r>
          </a:p>
          <a:p>
            <a:pPr marL="0" indent="0">
              <a:buNone/>
            </a:pPr>
            <a:r>
              <a:rPr lang="en-ID" dirty="0">
                <a:hlinkClick r:id="rId2"/>
              </a:rPr>
              <a:t>https://intip.in/rencanaMBKMmahasiswaDTI</a:t>
            </a:r>
            <a:endParaRPr lang="en-ID" dirty="0"/>
          </a:p>
          <a:p>
            <a:pPr marL="0" indent="0">
              <a:buNone/>
            </a:pPr>
            <a:br>
              <a:rPr lang="en-ID" dirty="0"/>
            </a:br>
            <a:r>
              <a:rPr lang="en-ID" dirty="0"/>
              <a:t>Submit </a:t>
            </a:r>
            <a:r>
              <a:rPr lang="en-ID" dirty="0" err="1"/>
              <a:t>alih</a:t>
            </a:r>
            <a:r>
              <a:rPr lang="en-ID" dirty="0"/>
              <a:t> </a:t>
            </a:r>
            <a:r>
              <a:rPr lang="en-ID" dirty="0" err="1"/>
              <a:t>kredit</a:t>
            </a:r>
            <a:r>
              <a:rPr lang="en-ID" dirty="0"/>
              <a:t> </a:t>
            </a:r>
            <a:r>
              <a:rPr lang="en-ID" dirty="0" err="1"/>
              <a:t>akhir</a:t>
            </a:r>
            <a:r>
              <a:rPr lang="en-ID" dirty="0"/>
              <a:t> (</a:t>
            </a:r>
            <a:r>
              <a:rPr lang="en-ID" dirty="0" err="1"/>
              <a:t>mendekati</a:t>
            </a:r>
            <a:r>
              <a:rPr lang="en-ID" dirty="0"/>
              <a:t> UAS) link : </a:t>
            </a:r>
            <a:r>
              <a:rPr lang="en-ID" dirty="0">
                <a:hlinkClick r:id="rId3"/>
              </a:rPr>
              <a:t>https://intip.in/submitalihkreditDTI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10330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4701-ACEA-BF64-6B4B-CE411605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sks</a:t>
            </a:r>
            <a:r>
              <a:rPr lang="en-US" dirty="0"/>
              <a:t> </a:t>
            </a:r>
            <a:r>
              <a:rPr lang="en-US" dirty="0" err="1"/>
              <a:t>prestasi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B6231-C37F-A730-1818-CDC10F5E9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diperbolehkan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1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1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b="1" dirty="0"/>
              <a:t>yang </a:t>
            </a:r>
            <a:r>
              <a:rPr lang="en-US" b="1" dirty="0" err="1"/>
              <a:t>relevan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4 </a:t>
            </a:r>
            <a:r>
              <a:rPr lang="en-US" dirty="0" err="1"/>
              <a:t>sks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MK </a:t>
            </a:r>
            <a:r>
              <a:rPr lang="en-US" dirty="0" err="1"/>
              <a:t>Wajib</a:t>
            </a:r>
            <a:r>
              <a:rPr lang="en-US" dirty="0"/>
              <a:t>/</a:t>
            </a: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/MK </a:t>
            </a:r>
            <a:r>
              <a:rPr lang="en-US" dirty="0" err="1"/>
              <a:t>Pengayaan</a:t>
            </a:r>
            <a:r>
              <a:rPr lang="en-US" dirty="0"/>
              <a:t>/MK </a:t>
            </a:r>
            <a:r>
              <a:rPr lang="en-US" dirty="0" err="1"/>
              <a:t>Umum</a:t>
            </a:r>
            <a:r>
              <a:rPr lang="en-US" dirty="0"/>
              <a:t> MBKM</a:t>
            </a:r>
          </a:p>
          <a:p>
            <a:r>
              <a:rPr lang="en-US" dirty="0"/>
              <a:t>Nilai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/>
              <a:t>juara</a:t>
            </a:r>
            <a:r>
              <a:rPr lang="en-US" b="1" dirty="0"/>
              <a:t> 1,2,3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(</a:t>
            </a:r>
            <a:r>
              <a:rPr lang="en-US" dirty="0" err="1"/>
              <a:t>Internasional</a:t>
            </a:r>
            <a:r>
              <a:rPr lang="en-US" dirty="0"/>
              <a:t>, Nasional, Regional) </a:t>
            </a:r>
          </a:p>
          <a:p>
            <a:r>
              <a:rPr lang="en-US" dirty="0"/>
              <a:t>Nilai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juara</a:t>
            </a:r>
            <a:r>
              <a:rPr lang="en-US" b="1" dirty="0"/>
              <a:t> </a:t>
            </a:r>
            <a:r>
              <a:rPr lang="en-US" b="1" dirty="0" err="1"/>
              <a:t>harapan</a:t>
            </a:r>
            <a:r>
              <a:rPr lang="en-US" dirty="0"/>
              <a:t>/</a:t>
            </a:r>
            <a:r>
              <a:rPr lang="en-US" b="1" dirty="0" err="1"/>
              <a:t>finalis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b="1" dirty="0"/>
              <a:t>AB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kompetisi</a:t>
            </a:r>
            <a:r>
              <a:rPr lang="en-US" dirty="0"/>
              <a:t> (</a:t>
            </a:r>
            <a:r>
              <a:rPr lang="en-US" dirty="0" err="1"/>
              <a:t>Internasional</a:t>
            </a:r>
            <a:r>
              <a:rPr lang="en-US" dirty="0"/>
              <a:t>, Nasional, Regional)</a:t>
            </a:r>
          </a:p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SKEM (</a:t>
            </a:r>
            <a:r>
              <a:rPr lang="en-US" dirty="0" err="1"/>
              <a:t>contoh</a:t>
            </a:r>
            <a:r>
              <a:rPr lang="en-US" dirty="0"/>
              <a:t> : semi-</a:t>
            </a:r>
            <a:r>
              <a:rPr lang="en-US" dirty="0" err="1"/>
              <a:t>finalis</a:t>
            </a:r>
            <a:r>
              <a:rPr lang="en-US" dirty="0"/>
              <a:t>, </a:t>
            </a:r>
            <a:r>
              <a:rPr lang="en-US" dirty="0" err="1"/>
              <a:t>peserta</a:t>
            </a:r>
            <a:r>
              <a:rPr lang="en-US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87755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E2D7-5AEC-9290-E6DE-E2C8CF16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dan MBKM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8EBB-04C8-6228-E1FD-2D7E1A047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Jika,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juara</a:t>
            </a:r>
            <a:r>
              <a:rPr lang="en-US" dirty="0"/>
              <a:t> </a:t>
            </a:r>
            <a:r>
              <a:rPr lang="en-US" dirty="0" err="1"/>
              <a:t>prestasi</a:t>
            </a:r>
            <a:r>
              <a:rPr lang="en-US" dirty="0"/>
              <a:t> juga </a:t>
            </a:r>
            <a:r>
              <a:rPr lang="en-US" dirty="0" err="1"/>
              <a:t>mengikuti</a:t>
            </a:r>
            <a:r>
              <a:rPr lang="en-US" dirty="0"/>
              <a:t> MBKM,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 dan 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b="1" dirty="0" err="1"/>
              <a:t>maksimal</a:t>
            </a:r>
            <a:r>
              <a:rPr lang="en-US" b="1" dirty="0"/>
              <a:t> 40 </a:t>
            </a:r>
            <a:r>
              <a:rPr lang="en-US" b="1" dirty="0" err="1"/>
              <a:t>sks</a:t>
            </a:r>
            <a:r>
              <a:rPr lang="en-US" b="1" dirty="0"/>
              <a:t> </a:t>
            </a:r>
            <a:r>
              <a:rPr lang="en-US" b="1" dirty="0" err="1"/>
              <a:t>selama</a:t>
            </a:r>
            <a:r>
              <a:rPr lang="en-US" b="1" dirty="0"/>
              <a:t> </a:t>
            </a:r>
            <a:r>
              <a:rPr lang="en-US" b="1" dirty="0" err="1"/>
              <a:t>menempuh</a:t>
            </a:r>
            <a:r>
              <a:rPr lang="en-US" b="1" dirty="0"/>
              <a:t> </a:t>
            </a:r>
            <a:r>
              <a:rPr lang="en-US" b="1" dirty="0" err="1"/>
              <a:t>pendidikan</a:t>
            </a:r>
            <a:r>
              <a:rPr lang="en-US" b="1" dirty="0"/>
              <a:t> S1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475126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25154-280D-79D9-C08F-5A476965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Punishment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0FDD9-05E9-6E66-E7B0-2A2B7C1CA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memalsukan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MBKM/</a:t>
            </a:r>
            <a:r>
              <a:rPr lang="en-US" dirty="0" err="1"/>
              <a:t>Prestasi</a:t>
            </a:r>
            <a:r>
              <a:rPr lang="en-US" dirty="0"/>
              <a:t> </a:t>
            </a:r>
            <a:r>
              <a:rPr lang="en-US" dirty="0" err="1"/>
              <a:t>utamanya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SKS, </a:t>
            </a:r>
            <a:r>
              <a:rPr lang="en-US" b="1" dirty="0" err="1"/>
              <a:t>maka</a:t>
            </a:r>
            <a:r>
              <a:rPr lang="en-US" b="1" dirty="0"/>
              <a:t> </a:t>
            </a:r>
            <a:r>
              <a:rPr lang="en-US" b="1" dirty="0" err="1"/>
              <a:t>Kelulusan</a:t>
            </a:r>
            <a:r>
              <a:rPr lang="en-US" b="1" dirty="0"/>
              <a:t> </a:t>
            </a:r>
            <a:r>
              <a:rPr lang="en-US" b="1" dirty="0" err="1"/>
              <a:t>matakuliah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dibatalkan</a:t>
            </a: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40690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DD65-9AE7-09C1-5CE5-9E18AEC05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71F20-CD2D-16BD-70EE-93A866C2D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/>
              <a:t>minimal </a:t>
            </a:r>
            <a:r>
              <a:rPr lang="en-US" b="1" dirty="0" err="1"/>
              <a:t>sudah</a:t>
            </a:r>
            <a:r>
              <a:rPr lang="en-US" b="1" dirty="0"/>
              <a:t> lulus &gt;= 90 SKS (lulus semester 5/</a:t>
            </a:r>
            <a:r>
              <a:rPr lang="en-US" b="1" dirty="0" err="1"/>
              <a:t>berada</a:t>
            </a:r>
            <a:r>
              <a:rPr lang="en-US" b="1" dirty="0"/>
              <a:t> di semester 6)</a:t>
            </a:r>
            <a:r>
              <a:rPr lang="en-US" dirty="0"/>
              <a:t> Ketika </a:t>
            </a:r>
            <a:r>
              <a:rPr lang="en-US" dirty="0" err="1"/>
              <a:t>mendaftar</a:t>
            </a:r>
            <a:r>
              <a:rPr lang="en-US" dirty="0"/>
              <a:t> (</a:t>
            </a:r>
            <a:r>
              <a:rPr lang="en-US" b="1" dirty="0" err="1"/>
              <a:t>Kecuali</a:t>
            </a:r>
            <a:r>
              <a:rPr lang="en-US" b="1" dirty="0"/>
              <a:t> IISMA, minimal </a:t>
            </a:r>
            <a:r>
              <a:rPr lang="en-US" b="1" dirty="0" err="1"/>
              <a:t>berada</a:t>
            </a:r>
            <a:r>
              <a:rPr lang="en-US" b="1" dirty="0"/>
              <a:t> di semester 4)</a:t>
            </a:r>
          </a:p>
          <a:p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b="1" dirty="0" err="1"/>
              <a:t>diperbolehkan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b="1" dirty="0"/>
              <a:t>2x </a:t>
            </a:r>
            <a:r>
              <a:rPr lang="en-US" b="1" dirty="0" err="1"/>
              <a:t>kegiatan</a:t>
            </a:r>
            <a:r>
              <a:rPr lang="en-US" b="1" dirty="0"/>
              <a:t> MBKM pada 2 semester (semester 6 dan 7)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/>
              <a:t>minimal </a:t>
            </a:r>
            <a:r>
              <a:rPr lang="en-US" b="1" dirty="0" err="1"/>
              <a:t>konversi</a:t>
            </a:r>
            <a:r>
              <a:rPr lang="en-US" b="1" dirty="0"/>
              <a:t> 10 </a:t>
            </a:r>
            <a:r>
              <a:rPr lang="en-US" b="1" dirty="0" err="1"/>
              <a:t>sks</a:t>
            </a:r>
            <a:r>
              <a:rPr lang="en-US" b="1" dirty="0"/>
              <a:t> </a:t>
            </a:r>
            <a:r>
              <a:rPr lang="en-US" b="1" dirty="0" err="1"/>
              <a:t>s.d</a:t>
            </a:r>
            <a:r>
              <a:rPr lang="en-US" b="1" dirty="0"/>
              <a:t> 20 </a:t>
            </a:r>
            <a:r>
              <a:rPr lang="en-US" b="1" dirty="0" err="1"/>
              <a:t>sks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MBKM</a:t>
            </a:r>
            <a:r>
              <a:rPr lang="en-US" dirty="0"/>
              <a:t> (</a:t>
            </a:r>
            <a:r>
              <a:rPr lang="en-US" dirty="0" err="1"/>
              <a:t>Kepmendikbudristekdikti</a:t>
            </a:r>
            <a:r>
              <a:rPr lang="en-US" dirty="0"/>
              <a:t> 210/M/2023 </a:t>
            </a:r>
            <a:r>
              <a:rPr lang="en-US" dirty="0" err="1"/>
              <a:t>halaman</a:t>
            </a:r>
            <a:r>
              <a:rPr lang="en-US" dirty="0"/>
              <a:t> 6)</a:t>
            </a:r>
            <a:endParaRPr lang="en-US" b="1" dirty="0"/>
          </a:p>
          <a:p>
            <a:r>
              <a:rPr lang="en-US" b="1" dirty="0"/>
              <a:t>2x </a:t>
            </a:r>
            <a:r>
              <a:rPr lang="en-US" b="1" dirty="0" err="1"/>
              <a:t>kegiatan</a:t>
            </a:r>
            <a:r>
              <a:rPr lang="en-US" b="1" dirty="0"/>
              <a:t> MBKM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dikonversi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Mata </a:t>
            </a:r>
            <a:r>
              <a:rPr lang="en-US" b="1" dirty="0" err="1"/>
              <a:t>Kuliah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Bentuk</a:t>
            </a:r>
            <a:r>
              <a:rPr lang="en-US" b="1" dirty="0"/>
              <a:t> </a:t>
            </a:r>
            <a:r>
              <a:rPr lang="en-US" b="1" dirty="0" err="1"/>
              <a:t>Kegiatan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(BKP) yang </a:t>
            </a:r>
            <a:r>
              <a:rPr lang="en-US" b="1" dirty="0" err="1"/>
              <a:t>berbeda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Magang-Studi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, IISMA-</a:t>
            </a:r>
            <a:r>
              <a:rPr lang="en-US" dirty="0" err="1"/>
              <a:t>Magang</a:t>
            </a:r>
            <a:r>
              <a:rPr lang="en-US" dirty="0"/>
              <a:t>, </a:t>
            </a:r>
            <a:r>
              <a:rPr lang="en-US" dirty="0" err="1"/>
              <a:t>dst</a:t>
            </a:r>
            <a:endParaRPr lang="en-US" dirty="0"/>
          </a:p>
          <a:p>
            <a:r>
              <a:rPr lang="en-US" dirty="0" err="1"/>
              <a:t>Mendiskusikan</a:t>
            </a:r>
            <a:r>
              <a:rPr lang="en-US" dirty="0"/>
              <a:t> MK </a:t>
            </a:r>
            <a:r>
              <a:rPr lang="en-US" dirty="0" err="1"/>
              <a:t>Konversi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wali</a:t>
            </a:r>
            <a:r>
              <a:rPr lang="en-US" dirty="0"/>
              <a:t> Ketika FRS </a:t>
            </a:r>
          </a:p>
          <a:p>
            <a:r>
              <a:rPr lang="en-US" dirty="0" err="1"/>
              <a:t>Persyaratan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didaftar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9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28AA8-63B3-EF71-4A57-9753C7B7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(BKP) MBKM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34D37-6F13-D073-8FD6-62C3382DE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Magang</a:t>
            </a:r>
            <a:endParaRPr lang="en-US" dirty="0"/>
          </a:p>
          <a:p>
            <a:r>
              <a:rPr lang="en-US" dirty="0" err="1"/>
              <a:t>Proyek</a:t>
            </a:r>
            <a:r>
              <a:rPr lang="en-US" dirty="0"/>
              <a:t> di </a:t>
            </a:r>
            <a:r>
              <a:rPr lang="en-US" dirty="0" err="1"/>
              <a:t>desa</a:t>
            </a:r>
            <a:endParaRPr lang="en-US" dirty="0"/>
          </a:p>
          <a:p>
            <a:r>
              <a:rPr lang="en-US" dirty="0" err="1"/>
              <a:t>Mengajar</a:t>
            </a:r>
            <a:r>
              <a:rPr lang="en-US" dirty="0"/>
              <a:t> di </a:t>
            </a:r>
            <a:r>
              <a:rPr lang="en-US" dirty="0" err="1"/>
              <a:t>sekolah</a:t>
            </a:r>
            <a:endParaRPr lang="en-US" dirty="0"/>
          </a:p>
          <a:p>
            <a:r>
              <a:rPr lang="en-US" dirty="0" err="1"/>
              <a:t>Pertukaran</a:t>
            </a:r>
            <a:r>
              <a:rPr lang="en-US" dirty="0"/>
              <a:t> </a:t>
            </a:r>
            <a:r>
              <a:rPr lang="en-US" dirty="0" err="1"/>
              <a:t>pelajar</a:t>
            </a:r>
            <a:endParaRPr lang="en-US" dirty="0"/>
          </a:p>
          <a:p>
            <a:r>
              <a:rPr lang="en-US" dirty="0" err="1"/>
              <a:t>Penelitian</a:t>
            </a:r>
            <a:endParaRPr lang="en-US" dirty="0"/>
          </a:p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wirausaha</a:t>
            </a:r>
            <a:endParaRPr lang="en-US" dirty="0"/>
          </a:p>
          <a:p>
            <a:r>
              <a:rPr lang="en-US" dirty="0" err="1"/>
              <a:t>Studi</a:t>
            </a:r>
            <a:r>
              <a:rPr lang="en-US" dirty="0"/>
              <a:t>/</a:t>
            </a:r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Independen</a:t>
            </a:r>
            <a:endParaRPr lang="en-US" dirty="0"/>
          </a:p>
          <a:p>
            <a:r>
              <a:rPr lang="en-US" dirty="0" err="1"/>
              <a:t>Proyek</a:t>
            </a:r>
            <a:r>
              <a:rPr lang="en-US" dirty="0"/>
              <a:t> </a:t>
            </a:r>
            <a:r>
              <a:rPr lang="en-US" dirty="0" err="1"/>
              <a:t>kemanusiaan</a:t>
            </a:r>
            <a:endParaRPr lang="en-US" dirty="0"/>
          </a:p>
          <a:p>
            <a:r>
              <a:rPr lang="en-US" dirty="0"/>
              <a:t>Bela Negara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20602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9CB7-718E-E3CB-A1DC-8C8A05F1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 di Pusat (</a:t>
            </a:r>
            <a:r>
              <a:rPr lang="en-US" dirty="0" err="1"/>
              <a:t>Kemdikbud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6A4B-4502-C4FD-096B-F36C53F6F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. </a:t>
            </a:r>
          </a:p>
          <a:p>
            <a:r>
              <a:rPr lang="en-US" dirty="0" err="1"/>
              <a:t>Informasi</a:t>
            </a:r>
            <a:r>
              <a:rPr lang="en-US" dirty="0"/>
              <a:t> Program MSIB 6: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https://www.instagram.com/p/C0IlBgKR-N3/?igshid=MzRlODBiNWFlZA==</a:t>
            </a:r>
            <a:r>
              <a:rPr lang="en-US" dirty="0"/>
              <a:t> </a:t>
            </a:r>
          </a:p>
          <a:p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Digitalisasi</a:t>
            </a:r>
            <a:r>
              <a:rPr lang="en-US" dirty="0"/>
              <a:t> SPTJM dan SR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AlurPendaftaran</a:t>
            </a:r>
            <a:r>
              <a:rPr lang="en-US" dirty="0"/>
              <a:t> MSIB 6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https://www.instagram.com/p/C0IlaW8RjBO/?igshid=MzRlODBiNWFlZA==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519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9CB7-718E-E3CB-A1DC-8C8A05F1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 di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Informasi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6A4B-4502-C4FD-096B-F36C53F6F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MBKM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diikuti</a:t>
            </a:r>
            <a:r>
              <a:rPr lang="en-US" dirty="0"/>
              <a:t>. </a:t>
            </a:r>
          </a:p>
          <a:p>
            <a:r>
              <a:rPr lang="en-US" dirty="0" err="1"/>
              <a:t>Membuat</a:t>
            </a:r>
            <a:r>
              <a:rPr lang="en-US" dirty="0"/>
              <a:t> form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 (</a:t>
            </a:r>
            <a:r>
              <a:rPr lang="en-US" dirty="0" err="1"/>
              <a:t>dittd</a:t>
            </a:r>
            <a:r>
              <a:rPr lang="en-US" dirty="0"/>
              <a:t>) </a:t>
            </a:r>
            <a:r>
              <a:rPr lang="en-US" dirty="0" err="1"/>
              <a:t>Dosen</a:t>
            </a:r>
            <a:r>
              <a:rPr lang="en-US" dirty="0"/>
              <a:t> Wali</a:t>
            </a:r>
          </a:p>
          <a:p>
            <a:r>
              <a:rPr lang="en-US" dirty="0" err="1"/>
              <a:t>Khusus</a:t>
            </a:r>
            <a:r>
              <a:rPr lang="en-US" dirty="0"/>
              <a:t> MBKM </a:t>
            </a:r>
            <a:r>
              <a:rPr lang="en-US" dirty="0" err="1"/>
              <a:t>Mandiri</a:t>
            </a:r>
            <a:r>
              <a:rPr lang="en-US" dirty="0"/>
              <a:t> (non-</a:t>
            </a:r>
            <a:r>
              <a:rPr lang="en-US" dirty="0" err="1"/>
              <a:t>Kemdikbud</a:t>
            </a:r>
            <a:r>
              <a:rPr lang="en-US" dirty="0"/>
              <a:t>)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melampirkan</a:t>
            </a:r>
            <a:r>
              <a:rPr lang="en-US" dirty="0"/>
              <a:t> </a:t>
            </a:r>
            <a:r>
              <a:rPr lang="en-US" dirty="0" err="1"/>
              <a:t>Perjanjian</a:t>
            </a:r>
            <a:r>
              <a:rPr lang="en-US" dirty="0"/>
              <a:t> Kerjasama (PKS) </a:t>
            </a:r>
            <a:r>
              <a:rPr lang="en-US" dirty="0" err="1"/>
              <a:t>antara</a:t>
            </a:r>
            <a:r>
              <a:rPr lang="en-US" dirty="0"/>
              <a:t> minimal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Departemen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instansi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pada </a:t>
            </a:r>
            <a:r>
              <a:rPr lang="en-US" dirty="0">
                <a:hlinkClick r:id="rId2"/>
              </a:rPr>
              <a:t>https://www.its.ac.id/careers/id/magang/#Mandiri</a:t>
            </a:r>
            <a:r>
              <a:rPr lang="en-US" dirty="0"/>
              <a:t> </a:t>
            </a:r>
          </a:p>
          <a:p>
            <a:r>
              <a:rPr lang="en-US" dirty="0" err="1"/>
              <a:t>Melakukan</a:t>
            </a:r>
            <a:r>
              <a:rPr lang="en-US" dirty="0"/>
              <a:t> submit form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ID" dirty="0"/>
              <a:t> </a:t>
            </a:r>
            <a:r>
              <a:rPr lang="en-ID" dirty="0">
                <a:hlinkClick r:id="rId3"/>
              </a:rPr>
              <a:t>https://intip.in/rencanaMBKMmahasiswaDTI</a:t>
            </a:r>
            <a:r>
              <a:rPr lang="en-ID" dirty="0"/>
              <a:t> </a:t>
            </a:r>
            <a:br>
              <a:rPr lang="en-ID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2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34A0-4A30-0108-7B0F-B4B74A26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Persyaratan</a:t>
            </a:r>
            <a:r>
              <a:rPr lang="en-US" dirty="0"/>
              <a:t> dan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Mata </a:t>
            </a:r>
            <a:r>
              <a:rPr lang="en-US" dirty="0" err="1"/>
              <a:t>Kuliah</a:t>
            </a:r>
            <a:r>
              <a:rPr lang="en-US" dirty="0"/>
              <a:t> FRS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572E4-8891-8310-58A4-3BB61354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Perubahan</a:t>
            </a:r>
            <a:r>
              <a:rPr lang="en-US" dirty="0"/>
              <a:t> Mata </a:t>
            </a:r>
            <a:r>
              <a:rPr lang="en-US" dirty="0" err="1"/>
              <a:t>Kuliah</a:t>
            </a:r>
            <a:r>
              <a:rPr lang="en-US" dirty="0"/>
              <a:t> FRS (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b="1" dirty="0" err="1"/>
              <a:t>minggu</a:t>
            </a:r>
            <a:r>
              <a:rPr lang="en-US" b="1" dirty="0"/>
              <a:t> ke-3 </a:t>
            </a:r>
            <a:r>
              <a:rPr lang="en-US" b="1" dirty="0" err="1"/>
              <a:t>perkuliahan</a:t>
            </a:r>
            <a:r>
              <a:rPr lang="en-US" dirty="0"/>
              <a:t>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persetujuan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Wali </a:t>
            </a:r>
            <a:r>
              <a:rPr lang="en-US" dirty="0" err="1"/>
              <a:t>dibuktikan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form </a:t>
            </a:r>
            <a:r>
              <a:rPr lang="en-US" dirty="0" err="1"/>
              <a:t>perubahan</a:t>
            </a:r>
            <a:r>
              <a:rPr lang="en-US" dirty="0"/>
              <a:t> MK </a:t>
            </a:r>
            <a:r>
              <a:rPr lang="en-US" dirty="0" err="1"/>
              <a:t>Konversi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 (</a:t>
            </a:r>
            <a:r>
              <a:rPr lang="en-US" dirty="0" err="1"/>
              <a:t>ditandatangani</a:t>
            </a:r>
            <a:r>
              <a:rPr lang="en-US" dirty="0"/>
              <a:t>)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wali</a:t>
            </a:r>
            <a:r>
              <a:rPr lang="en-US" dirty="0"/>
              <a:t> dan </a:t>
            </a:r>
            <a:r>
              <a:rPr lang="en-US" dirty="0" err="1"/>
              <a:t>disubmit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https://intip.in/PerubahanKonversiMatakuliahMBKMDTI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70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AC97-B75E-A7A9-CF18-7ED26716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SKS MBKM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74FA-8E21-DC88-8FE2-FBAAE861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selesi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link :</a:t>
            </a:r>
          </a:p>
          <a:p>
            <a:pPr marL="0" indent="0" algn="ctr">
              <a:buNone/>
            </a:pPr>
            <a:r>
              <a:rPr lang="en-ID" dirty="0">
                <a:hlinkClick r:id="rId2"/>
              </a:rPr>
              <a:t>https://intip.in/submitalihkreditDTI</a:t>
            </a:r>
            <a:r>
              <a:rPr lang="en-US" dirty="0"/>
              <a:t> </a:t>
            </a:r>
          </a:p>
          <a:p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diunggah</a:t>
            </a:r>
            <a:r>
              <a:rPr lang="en-US" dirty="0"/>
              <a:t> :</a:t>
            </a:r>
          </a:p>
          <a:p>
            <a:r>
              <a:rPr lang="en-US" dirty="0"/>
              <a:t>Form </a:t>
            </a:r>
            <a:r>
              <a:rPr lang="en-US" dirty="0" err="1"/>
              <a:t>alih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(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disetujui</a:t>
            </a:r>
            <a:r>
              <a:rPr lang="en-US" dirty="0"/>
              <a:t> </a:t>
            </a:r>
            <a:r>
              <a:rPr lang="en-US" dirty="0" err="1"/>
              <a:t>Dosen</a:t>
            </a:r>
            <a:r>
              <a:rPr lang="en-US" dirty="0"/>
              <a:t> Wali)</a:t>
            </a:r>
          </a:p>
          <a:p>
            <a:r>
              <a:rPr lang="en-US" dirty="0"/>
              <a:t>Logbook</a:t>
            </a:r>
          </a:p>
          <a:p>
            <a:r>
              <a:rPr lang="en-US" dirty="0" err="1"/>
              <a:t>Laporan</a:t>
            </a:r>
            <a:r>
              <a:rPr lang="en-US" dirty="0"/>
              <a:t> Akhir</a:t>
            </a:r>
          </a:p>
          <a:p>
            <a:r>
              <a:rPr lang="en-US" dirty="0" err="1"/>
              <a:t>Transkrip</a:t>
            </a:r>
            <a:r>
              <a:rPr lang="en-US" dirty="0"/>
              <a:t> Nilai</a:t>
            </a:r>
          </a:p>
          <a:p>
            <a:r>
              <a:rPr lang="en-US" dirty="0"/>
              <a:t>Learning Agreement (</a:t>
            </a:r>
            <a:r>
              <a:rPr lang="en-US" dirty="0" err="1"/>
              <a:t>Khusus</a:t>
            </a:r>
            <a:r>
              <a:rPr lang="en-US" dirty="0"/>
              <a:t> Student Exchange-ex : IISMA)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2680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3AC97-B75E-A7A9-CF18-7ED267164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33975" cy="1325563"/>
          </a:xfrm>
        </p:spPr>
        <p:txBody>
          <a:bodyPr/>
          <a:lstStyle/>
          <a:p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Konversi</a:t>
            </a:r>
            <a:r>
              <a:rPr lang="en-US" dirty="0"/>
              <a:t> SKS MBKM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74FA-8E21-DC88-8FE2-FBAAE8617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690688"/>
            <a:ext cx="5438775" cy="4351338"/>
          </a:xfrm>
        </p:spPr>
        <p:txBody>
          <a:bodyPr>
            <a:normAutofit/>
          </a:bodyPr>
          <a:lstStyle/>
          <a:p>
            <a:r>
              <a:rPr lang="en-US" dirty="0"/>
              <a:t>Submit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MyITS</a:t>
            </a:r>
            <a:r>
              <a:rPr lang="en-US" dirty="0"/>
              <a:t> </a:t>
            </a:r>
            <a:r>
              <a:rPr lang="en-US" dirty="0" err="1"/>
              <a:t>StudentConnect</a:t>
            </a:r>
            <a:r>
              <a:rPr lang="en-US" dirty="0"/>
              <a:t> (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Magang</a:t>
            </a:r>
            <a:r>
              <a:rPr lang="en-US" b="1" dirty="0"/>
              <a:t> dan </a:t>
            </a:r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Independen</a:t>
            </a:r>
            <a:r>
              <a:rPr lang="en-US" dirty="0"/>
              <a:t>)</a:t>
            </a:r>
          </a:p>
          <a:p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diunggah</a:t>
            </a:r>
            <a:r>
              <a:rPr lang="en-US" dirty="0"/>
              <a:t> :</a:t>
            </a:r>
          </a:p>
          <a:p>
            <a:pPr marL="714375" indent="-354013">
              <a:buFont typeface="Wingdings" panose="05000000000000000000" pitchFamily="2" charset="2"/>
              <a:buChar char="ü"/>
            </a:pPr>
            <a:r>
              <a:rPr lang="en-US" dirty="0" err="1"/>
              <a:t>Laporan</a:t>
            </a:r>
            <a:r>
              <a:rPr lang="en-US" dirty="0"/>
              <a:t> Akhir</a:t>
            </a:r>
          </a:p>
          <a:p>
            <a:pPr marL="714375" indent="-354013">
              <a:buFont typeface="Wingdings" panose="05000000000000000000" pitchFamily="2" charset="2"/>
              <a:buChar char="ü"/>
            </a:pPr>
            <a:r>
              <a:rPr lang="en-US" dirty="0" err="1"/>
              <a:t>Transkrip</a:t>
            </a:r>
            <a:r>
              <a:rPr lang="en-US" dirty="0"/>
              <a:t> Nilai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E7A36-2517-01C1-F8F6-D2D8B77DE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076" y="373062"/>
            <a:ext cx="600455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453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1784</TotalTime>
  <Words>1466</Words>
  <Application>Microsoft Office PowerPoint</Application>
  <PresentationFormat>Widescreen</PresentationFormat>
  <Paragraphs>126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Wingdings 3</vt:lpstr>
      <vt:lpstr>Wisp</vt:lpstr>
      <vt:lpstr>MBKM dan Prestasi Departemen Teknologi Informasi</vt:lpstr>
      <vt:lpstr>Outline</vt:lpstr>
      <vt:lpstr>Persyaratan Pengajuan Kegiatan MBKM</vt:lpstr>
      <vt:lpstr>Bentuk Kegiatan Pembelajaran (BKP) MBKM</vt:lpstr>
      <vt:lpstr>Prosedur Pengajuan Kegiatan MBKM di Pusat (Kemdikbud)</vt:lpstr>
      <vt:lpstr>Prosedur Pengajuan Kegiatan MBKM di Departemen Teknologi Informasi</vt:lpstr>
      <vt:lpstr>Persyaratan dan Prosedur Perubahan Mata Kuliah FRS </vt:lpstr>
      <vt:lpstr>Pengajuan Konversi SKS MBKM</vt:lpstr>
      <vt:lpstr>Pengajuan Konversi SKS MBKM</vt:lpstr>
      <vt:lpstr>Ketentuan Konversi SKS MBKM</vt:lpstr>
      <vt:lpstr>MK Umum MBKM</vt:lpstr>
      <vt:lpstr>Pemetaan MK Umum MBKM ke BKP</vt:lpstr>
      <vt:lpstr>Prestasi</vt:lpstr>
      <vt:lpstr>Penyelenggara kompetisi (Perek ITS No 7 Tahun 2023)</vt:lpstr>
      <vt:lpstr>Pengajuan prestasi konversi ke sks matakuliah berdasarkan Juknis prestasi</vt:lpstr>
      <vt:lpstr>Penyelenggara kompetisi</vt:lpstr>
      <vt:lpstr>Penyelenggara kompetisi</vt:lpstr>
      <vt:lpstr>Persyaratan Pengajuan Prestasi di DTI </vt:lpstr>
      <vt:lpstr>Konversi Prestasi ke SKS matakuliah</vt:lpstr>
      <vt:lpstr>Konversi Prestasi PKM ke sks Matakuliah DTI</vt:lpstr>
      <vt:lpstr>konversi prestasi Non-PKM DTI</vt:lpstr>
      <vt:lpstr>Persyaratan Pengajuan Prestasi di DTI </vt:lpstr>
      <vt:lpstr>Dokumen pengajuan konversi prestasi</vt:lpstr>
      <vt:lpstr>Ketentuan konversi sks prestasi</vt:lpstr>
      <vt:lpstr>Ketentuan kombinasi konversi prestasi dan MBKM</vt:lpstr>
      <vt:lpstr>Punishment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MBKM Departemen Teknologi Informasi</dc:title>
  <dc:creator>Annisaa Sri Indrawanti</dc:creator>
  <cp:lastModifiedBy>Annisaa Sri Indrawanti</cp:lastModifiedBy>
  <cp:revision>50</cp:revision>
  <dcterms:created xsi:type="dcterms:W3CDTF">2023-02-06T01:39:27Z</dcterms:created>
  <dcterms:modified xsi:type="dcterms:W3CDTF">2024-01-05T02:05:43Z</dcterms:modified>
</cp:coreProperties>
</file>