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441" r:id="rId3"/>
    <p:sldId id="477" r:id="rId4"/>
    <p:sldId id="442" r:id="rId5"/>
    <p:sldId id="503" r:id="rId6"/>
    <p:sldId id="504" r:id="rId7"/>
    <p:sldId id="450" r:id="rId8"/>
    <p:sldId id="452" r:id="rId9"/>
    <p:sldId id="451" r:id="rId10"/>
    <p:sldId id="493" r:id="rId11"/>
    <p:sldId id="443" r:id="rId12"/>
    <p:sldId id="475" r:id="rId13"/>
    <p:sldId id="385" r:id="rId14"/>
    <p:sldId id="436" r:id="rId15"/>
    <p:sldId id="425" r:id="rId16"/>
    <p:sldId id="494" r:id="rId17"/>
    <p:sldId id="495" r:id="rId18"/>
    <p:sldId id="496" r:id="rId19"/>
    <p:sldId id="497" r:id="rId20"/>
    <p:sldId id="498" r:id="rId21"/>
    <p:sldId id="499" r:id="rId22"/>
    <p:sldId id="500" r:id="rId23"/>
    <p:sldId id="501" r:id="rId24"/>
    <p:sldId id="502" r:id="rId25"/>
    <p:sldId id="433" r:id="rId26"/>
    <p:sldId id="435" r:id="rId27"/>
    <p:sldId id="330" r:id="rId28"/>
    <p:sldId id="478" r:id="rId29"/>
    <p:sldId id="479" r:id="rId30"/>
    <p:sldId id="481" r:id="rId31"/>
    <p:sldId id="480" r:id="rId32"/>
    <p:sldId id="482" r:id="rId33"/>
    <p:sldId id="483" r:id="rId34"/>
    <p:sldId id="484" r:id="rId35"/>
    <p:sldId id="454" r:id="rId36"/>
    <p:sldId id="455" r:id="rId37"/>
    <p:sldId id="457" r:id="rId38"/>
    <p:sldId id="458" r:id="rId39"/>
    <p:sldId id="459" r:id="rId40"/>
    <p:sldId id="460" r:id="rId41"/>
    <p:sldId id="461" r:id="rId42"/>
    <p:sldId id="462" r:id="rId43"/>
    <p:sldId id="468" r:id="rId44"/>
    <p:sldId id="470" r:id="rId45"/>
    <p:sldId id="489" r:id="rId46"/>
    <p:sldId id="485" r:id="rId47"/>
    <p:sldId id="490" r:id="rId48"/>
    <p:sldId id="486" r:id="rId49"/>
    <p:sldId id="491" r:id="rId50"/>
    <p:sldId id="487" r:id="rId51"/>
    <p:sldId id="492" r:id="rId52"/>
    <p:sldId id="488" r:id="rId53"/>
    <p:sldId id="463" r:id="rId54"/>
    <p:sldId id="456" r:id="rId55"/>
    <p:sldId id="467" r:id="rId56"/>
    <p:sldId id="469" r:id="rId57"/>
    <p:sldId id="329" r:id="rId58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373E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 autoAdjust="0"/>
    <p:restoredTop sz="94615" autoAdjust="0"/>
  </p:normalViewPr>
  <p:slideViewPr>
    <p:cSldViewPr>
      <p:cViewPr>
        <p:scale>
          <a:sx n="66" d="100"/>
          <a:sy n="66" d="100"/>
        </p:scale>
        <p:origin x="-1488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38639E-05E6-48FF-9E3B-61CA45818517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</dgm:pt>
    <dgm:pt modelId="{846513DC-76D8-4558-A11C-60E94B42DBD1}">
      <dgm:prSet phldrT="[Text]" custT="1"/>
      <dgm:spPr/>
      <dgm:t>
        <a:bodyPr/>
        <a:lstStyle/>
        <a:p>
          <a:r>
            <a:rPr lang="id-ID" sz="1400" b="1" dirty="0" smtClean="0">
              <a:latin typeface="+mj-lt"/>
            </a:rPr>
            <a:t>SK Mendag no. 161/KP/VI/77 tentang Ketentuan Perizinan Usaha Penilai</a:t>
          </a:r>
          <a:endParaRPr lang="en-US" sz="1400" b="1" dirty="0">
            <a:latin typeface="+mj-lt"/>
          </a:endParaRPr>
        </a:p>
      </dgm:t>
    </dgm:pt>
    <dgm:pt modelId="{F594EEC7-E99C-4EE5-9810-9D4D93AB30D3}" type="parTrans" cxnId="{AE427888-AC18-4D71-8150-E487C2C01D26}">
      <dgm:prSet/>
      <dgm:spPr/>
      <dgm:t>
        <a:bodyPr/>
        <a:lstStyle/>
        <a:p>
          <a:endParaRPr lang="en-US"/>
        </a:p>
      </dgm:t>
    </dgm:pt>
    <dgm:pt modelId="{3B1DFDD8-044C-4839-8017-390DE6CC817A}" type="sibTrans" cxnId="{AE427888-AC18-4D71-8150-E487C2C01D26}">
      <dgm:prSet/>
      <dgm:spPr/>
      <dgm:t>
        <a:bodyPr/>
        <a:lstStyle/>
        <a:p>
          <a:endParaRPr lang="en-US"/>
        </a:p>
      </dgm:t>
    </dgm:pt>
    <dgm:pt modelId="{550EDD24-32E9-4BC6-B6AF-D055A0C3C51F}">
      <dgm:prSet phldrT="[Text]" custT="1"/>
      <dgm:spPr/>
      <dgm:t>
        <a:bodyPr/>
        <a:lstStyle/>
        <a:p>
          <a:r>
            <a:rPr lang="id-ID" sz="1400" b="1" dirty="0" smtClean="0">
              <a:latin typeface="+mj-lt"/>
            </a:rPr>
            <a:t>KMK no. 57/KMK.017/1996 tentang Jasa Penilai</a:t>
          </a:r>
          <a:endParaRPr lang="en-US" sz="1400" b="1" dirty="0">
            <a:latin typeface="+mj-lt"/>
          </a:endParaRPr>
        </a:p>
      </dgm:t>
    </dgm:pt>
    <dgm:pt modelId="{77C70302-127B-4C42-9FA5-ACE424855B33}" type="parTrans" cxnId="{CF5FCB0C-196A-44FE-A27A-28177A909651}">
      <dgm:prSet/>
      <dgm:spPr/>
      <dgm:t>
        <a:bodyPr/>
        <a:lstStyle/>
        <a:p>
          <a:endParaRPr lang="en-US"/>
        </a:p>
      </dgm:t>
    </dgm:pt>
    <dgm:pt modelId="{D8C371B2-F05C-473C-B5B3-312E54C3691A}" type="sibTrans" cxnId="{CF5FCB0C-196A-44FE-A27A-28177A909651}">
      <dgm:prSet/>
      <dgm:spPr/>
      <dgm:t>
        <a:bodyPr/>
        <a:lstStyle/>
        <a:p>
          <a:endParaRPr lang="en-US"/>
        </a:p>
      </dgm:t>
    </dgm:pt>
    <dgm:pt modelId="{B118A9E9-C884-4836-A47B-EC44FADF4B9E}">
      <dgm:prSet phldrT="[Text]" custT="1"/>
      <dgm:spPr/>
      <dgm:t>
        <a:bodyPr/>
        <a:lstStyle/>
        <a:p>
          <a:r>
            <a:rPr lang="id-ID" sz="1400" b="1" dirty="0" smtClean="0">
              <a:latin typeface="+mj-lt"/>
            </a:rPr>
            <a:t>Kep Menperindag no. 594/MPP/Kep/VIII/2002 tentang ketentuan Perizinan Usaha Jasa Penilaian</a:t>
          </a:r>
          <a:endParaRPr lang="en-US" sz="1400" b="1" dirty="0">
            <a:latin typeface="+mj-lt"/>
          </a:endParaRPr>
        </a:p>
      </dgm:t>
    </dgm:pt>
    <dgm:pt modelId="{75A6181D-748C-4405-AB1C-40FBF7272023}" type="parTrans" cxnId="{B9621E72-CF56-406F-AC2C-8BEC404485DD}">
      <dgm:prSet/>
      <dgm:spPr/>
      <dgm:t>
        <a:bodyPr/>
        <a:lstStyle/>
        <a:p>
          <a:endParaRPr lang="en-US"/>
        </a:p>
      </dgm:t>
    </dgm:pt>
    <dgm:pt modelId="{0EAC4F4B-BC9E-4D95-8ADB-B3BB72CE9D51}" type="sibTrans" cxnId="{B9621E72-CF56-406F-AC2C-8BEC404485DD}">
      <dgm:prSet/>
      <dgm:spPr/>
      <dgm:t>
        <a:bodyPr/>
        <a:lstStyle/>
        <a:p>
          <a:endParaRPr lang="en-US"/>
        </a:p>
      </dgm:t>
    </dgm:pt>
    <dgm:pt modelId="{49F21137-6C39-4BD1-A6E7-27031EAD29C2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PMK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N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o. </a:t>
          </a:r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56/PMK.01/ 2017 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Tentang  </a:t>
          </a:r>
          <a:r>
            <a:rPr lang="en-US" sz="1400" b="1" dirty="0" err="1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Perubahan</a:t>
          </a:r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PMK 101</a:t>
          </a:r>
          <a:endParaRPr lang="en-US" sz="1400" b="1" dirty="0">
            <a:latin typeface="+mj-lt"/>
          </a:endParaRPr>
        </a:p>
      </dgm:t>
    </dgm:pt>
    <dgm:pt modelId="{C67BB50F-2939-4B37-BA79-C02888E3AFCA}" type="parTrans" cxnId="{9AB7A637-DCE1-4CA4-8F90-36AF6B48E797}">
      <dgm:prSet/>
      <dgm:spPr/>
      <dgm:t>
        <a:bodyPr/>
        <a:lstStyle/>
        <a:p>
          <a:endParaRPr lang="en-US"/>
        </a:p>
      </dgm:t>
    </dgm:pt>
    <dgm:pt modelId="{54A51AAF-2FCB-427D-B1C6-D4079F2788F3}" type="sibTrans" cxnId="{9AB7A637-DCE1-4CA4-8F90-36AF6B48E797}">
      <dgm:prSet/>
      <dgm:spPr/>
      <dgm:t>
        <a:bodyPr/>
        <a:lstStyle/>
        <a:p>
          <a:endParaRPr lang="en-US"/>
        </a:p>
      </dgm:t>
    </dgm:pt>
    <dgm:pt modelId="{D90F71CB-AD41-4733-9BB9-9B4ED2A8D77E}">
      <dgm:prSet custT="1"/>
      <dgm:spPr/>
      <dgm:t>
        <a:bodyPr/>
        <a:lstStyle/>
        <a:p>
          <a:r>
            <a:rPr lang="id-ID" sz="1400" b="1" dirty="0" smtClean="0">
              <a:latin typeface="+mj-lt"/>
            </a:rPr>
            <a:t>KMK no. 406/KMK.06/2004 tentang Usaha Jasa Penilai berbentuk Perseroan Terbatas</a:t>
          </a:r>
          <a:endParaRPr lang="en-US" sz="1400" b="1" dirty="0">
            <a:latin typeface="+mj-lt"/>
          </a:endParaRPr>
        </a:p>
      </dgm:t>
    </dgm:pt>
    <dgm:pt modelId="{A8C9F686-56FA-495F-BB1D-46876BD80E4C}" type="parTrans" cxnId="{0EC6D70E-AD6F-45C7-8535-571603A71D68}">
      <dgm:prSet/>
      <dgm:spPr/>
      <dgm:t>
        <a:bodyPr/>
        <a:lstStyle/>
        <a:p>
          <a:endParaRPr lang="en-US"/>
        </a:p>
      </dgm:t>
    </dgm:pt>
    <dgm:pt modelId="{5EEB2535-DB28-43F9-80AE-134DD468111A}" type="sibTrans" cxnId="{0EC6D70E-AD6F-45C7-8535-571603A71D68}">
      <dgm:prSet/>
      <dgm:spPr/>
      <dgm:t>
        <a:bodyPr/>
        <a:lstStyle/>
        <a:p>
          <a:endParaRPr lang="en-US"/>
        </a:p>
      </dgm:t>
    </dgm:pt>
    <dgm:pt modelId="{F98E5A24-F084-464C-8BDB-C128563ECFEE}">
      <dgm:prSet phldrT="[Text]" custT="1"/>
      <dgm:spPr/>
      <dgm:t>
        <a:bodyPr/>
        <a:lstStyle/>
        <a:p>
          <a:r>
            <a:rPr lang="en-US" sz="1400" b="1" dirty="0" smtClean="0">
              <a:latin typeface="+mj-lt"/>
            </a:rPr>
            <a:t>PMK No. 125/PMK.01/2008 </a:t>
          </a:r>
          <a:r>
            <a:rPr lang="en-US" sz="1400" b="1" dirty="0" err="1" smtClean="0">
              <a:latin typeface="+mj-lt"/>
            </a:rPr>
            <a:t>Tentang</a:t>
          </a:r>
          <a:r>
            <a:rPr lang="en-US" sz="1400" b="1" dirty="0" smtClean="0">
              <a:latin typeface="+mj-lt"/>
            </a:rPr>
            <a:t> </a:t>
          </a:r>
          <a:r>
            <a:rPr lang="en-US" sz="1400" b="1" dirty="0" err="1" smtClean="0">
              <a:latin typeface="+mj-lt"/>
            </a:rPr>
            <a:t>Jasa</a:t>
          </a:r>
          <a:r>
            <a:rPr lang="en-US" sz="1400" b="1" dirty="0" smtClean="0">
              <a:latin typeface="+mj-lt"/>
            </a:rPr>
            <a:t> </a:t>
          </a:r>
          <a:r>
            <a:rPr lang="en-US" sz="1400" b="1" dirty="0" err="1" smtClean="0">
              <a:latin typeface="+mj-lt"/>
            </a:rPr>
            <a:t>Penilai</a:t>
          </a:r>
          <a:r>
            <a:rPr lang="en-US" sz="1400" b="1" dirty="0" smtClean="0">
              <a:latin typeface="+mj-lt"/>
            </a:rPr>
            <a:t> </a:t>
          </a:r>
          <a:r>
            <a:rPr lang="en-US" sz="1400" b="1" dirty="0" err="1" smtClean="0">
              <a:latin typeface="+mj-lt"/>
            </a:rPr>
            <a:t>Publik</a:t>
          </a:r>
          <a:endParaRPr lang="en-US" sz="1400" b="1" dirty="0">
            <a:latin typeface="+mj-lt"/>
          </a:endParaRPr>
        </a:p>
      </dgm:t>
    </dgm:pt>
    <dgm:pt modelId="{978ED5EA-C049-49E2-95F7-BAB61E680669}" type="parTrans" cxnId="{4CCC37CF-9366-4842-A624-A0B9782AC7BF}">
      <dgm:prSet/>
      <dgm:spPr/>
      <dgm:t>
        <a:bodyPr/>
        <a:lstStyle/>
        <a:p>
          <a:endParaRPr lang="en-US"/>
        </a:p>
      </dgm:t>
    </dgm:pt>
    <dgm:pt modelId="{1697CD2B-AF9E-4BB0-9912-A96FEB1A3818}" type="sibTrans" cxnId="{4CCC37CF-9366-4842-A624-A0B9782AC7BF}">
      <dgm:prSet/>
      <dgm:spPr/>
      <dgm:t>
        <a:bodyPr/>
        <a:lstStyle/>
        <a:p>
          <a:endParaRPr lang="en-US"/>
        </a:p>
      </dgm:t>
    </dgm:pt>
    <dgm:pt modelId="{ED77959A-39D3-48AE-941C-3D0E9618FCC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PMK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</a:t>
          </a:r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N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o. </a:t>
          </a:r>
          <a:r>
            <a:rPr lang="en-US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101/PMK.01/2014 </a:t>
          </a:r>
          <a:r>
            <a:rPr lang="id-ID" sz="1400" b="1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Tentang  Penilai Publik</a:t>
          </a:r>
          <a:endParaRPr lang="en-US" sz="1400" b="1" dirty="0">
            <a:latin typeface="+mj-lt"/>
          </a:endParaRPr>
        </a:p>
      </dgm:t>
    </dgm:pt>
    <dgm:pt modelId="{0DF15175-E0F1-497A-BFC8-698E517ADC71}" type="parTrans" cxnId="{9F301AB4-82DF-4557-8C4A-D743A699CAA2}">
      <dgm:prSet/>
      <dgm:spPr/>
      <dgm:t>
        <a:bodyPr/>
        <a:lstStyle/>
        <a:p>
          <a:endParaRPr lang="en-US"/>
        </a:p>
      </dgm:t>
    </dgm:pt>
    <dgm:pt modelId="{78068601-2D50-4EC2-8DF7-4CE99BE885F7}" type="sibTrans" cxnId="{9F301AB4-82DF-4557-8C4A-D743A699CAA2}">
      <dgm:prSet/>
      <dgm:spPr/>
      <dgm:t>
        <a:bodyPr/>
        <a:lstStyle/>
        <a:p>
          <a:endParaRPr lang="en-US"/>
        </a:p>
      </dgm:t>
    </dgm:pt>
    <dgm:pt modelId="{30372B72-7EB4-4A9C-BA9F-B3727E5A2A15}">
      <dgm:prSet custT="1"/>
      <dgm:spPr/>
      <dgm:t>
        <a:bodyPr/>
        <a:lstStyle/>
        <a:p>
          <a:r>
            <a:rPr lang="id-ID" sz="1400" b="1" smtClean="0">
              <a:latin typeface="+mj-lt"/>
            </a:rPr>
            <a:t>Keputusan Bersama Menperindag dan Menkeu no. 423/MPP/Kep/7/2004 dan no. 327/KMK.06/2004</a:t>
          </a:r>
          <a:endParaRPr lang="en-US" sz="1400" b="1" dirty="0">
            <a:latin typeface="+mj-lt"/>
          </a:endParaRPr>
        </a:p>
      </dgm:t>
    </dgm:pt>
    <dgm:pt modelId="{D3E918EB-4BA5-4EA4-BB33-FDAEEE87AEB8}" type="parTrans" cxnId="{9ADE6462-25D1-4563-982E-8298D34AFD97}">
      <dgm:prSet/>
      <dgm:spPr/>
      <dgm:t>
        <a:bodyPr/>
        <a:lstStyle/>
        <a:p>
          <a:endParaRPr lang="en-US"/>
        </a:p>
      </dgm:t>
    </dgm:pt>
    <dgm:pt modelId="{2C968BB6-9089-4B5F-A7C3-2BEE965B9453}" type="sibTrans" cxnId="{9ADE6462-25D1-4563-982E-8298D34AFD97}">
      <dgm:prSet/>
      <dgm:spPr/>
      <dgm:t>
        <a:bodyPr/>
        <a:lstStyle/>
        <a:p>
          <a:endParaRPr lang="en-US"/>
        </a:p>
      </dgm:t>
    </dgm:pt>
    <dgm:pt modelId="{C209B285-D2FF-424F-9EE8-5A1F2A16C427}" type="pres">
      <dgm:prSet presAssocID="{2238639E-05E6-48FF-9E3B-61CA45818517}" presName="Name0" presStyleCnt="0">
        <dgm:presLayoutVars>
          <dgm:dir/>
          <dgm:resizeHandles/>
        </dgm:presLayoutVars>
      </dgm:prSet>
      <dgm:spPr/>
    </dgm:pt>
    <dgm:pt modelId="{4F8D5294-1DFC-4AF5-AF63-3B2DB9DAF178}" type="pres">
      <dgm:prSet presAssocID="{846513DC-76D8-4558-A11C-60E94B42DBD1}" presName="compNode" presStyleCnt="0"/>
      <dgm:spPr/>
    </dgm:pt>
    <dgm:pt modelId="{A49CD140-1DDA-43C3-9BD9-9BD2C3AFDC13}" type="pres">
      <dgm:prSet presAssocID="{846513DC-76D8-4558-A11C-60E94B42DBD1}" presName="dummyConnPt" presStyleCnt="0"/>
      <dgm:spPr/>
    </dgm:pt>
    <dgm:pt modelId="{EFB0CCC1-68FA-4EF0-9971-52D0C86A67F1}" type="pres">
      <dgm:prSet presAssocID="{846513DC-76D8-4558-A11C-60E94B42DBD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D22F4-FF0B-4700-8098-7FC73C94A8F7}" type="pres">
      <dgm:prSet presAssocID="{3B1DFDD8-044C-4839-8017-390DE6CC817A}" presName="sibTrans" presStyleLbl="bgSibTrans2D1" presStyleIdx="0" presStyleCnt="7"/>
      <dgm:spPr/>
      <dgm:t>
        <a:bodyPr/>
        <a:lstStyle/>
        <a:p>
          <a:endParaRPr lang="id-ID"/>
        </a:p>
      </dgm:t>
    </dgm:pt>
    <dgm:pt modelId="{C2DF50E2-6B56-4FE3-8E76-968FACD4EA17}" type="pres">
      <dgm:prSet presAssocID="{550EDD24-32E9-4BC6-B6AF-D055A0C3C51F}" presName="compNode" presStyleCnt="0"/>
      <dgm:spPr/>
    </dgm:pt>
    <dgm:pt modelId="{7B90351C-88C6-4486-9014-A43C01CF87E2}" type="pres">
      <dgm:prSet presAssocID="{550EDD24-32E9-4BC6-B6AF-D055A0C3C51F}" presName="dummyConnPt" presStyleCnt="0"/>
      <dgm:spPr/>
    </dgm:pt>
    <dgm:pt modelId="{79797AE8-29C0-45A3-A8DE-231EC5A1B66C}" type="pres">
      <dgm:prSet presAssocID="{550EDD24-32E9-4BC6-B6AF-D055A0C3C51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1E76-7F7E-4A32-AD70-84B3E578C5CA}" type="pres">
      <dgm:prSet presAssocID="{D8C371B2-F05C-473C-B5B3-312E54C3691A}" presName="sibTrans" presStyleLbl="bgSibTrans2D1" presStyleIdx="1" presStyleCnt="7"/>
      <dgm:spPr/>
      <dgm:t>
        <a:bodyPr/>
        <a:lstStyle/>
        <a:p>
          <a:endParaRPr lang="id-ID"/>
        </a:p>
      </dgm:t>
    </dgm:pt>
    <dgm:pt modelId="{D702CBD2-9C0D-4640-BB48-5D771B23306C}" type="pres">
      <dgm:prSet presAssocID="{B118A9E9-C884-4836-A47B-EC44FADF4B9E}" presName="compNode" presStyleCnt="0"/>
      <dgm:spPr/>
    </dgm:pt>
    <dgm:pt modelId="{479C0400-1E5B-49B8-B536-A555D6299788}" type="pres">
      <dgm:prSet presAssocID="{B118A9E9-C884-4836-A47B-EC44FADF4B9E}" presName="dummyConnPt" presStyleCnt="0"/>
      <dgm:spPr/>
    </dgm:pt>
    <dgm:pt modelId="{F499234B-CFEB-4DD7-95A8-1B25223BFC4C}" type="pres">
      <dgm:prSet presAssocID="{B118A9E9-C884-4836-A47B-EC44FADF4B9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7C502D-60B7-476F-91E4-0830EEA1276C}" type="pres">
      <dgm:prSet presAssocID="{0EAC4F4B-BC9E-4D95-8ADB-B3BB72CE9D51}" presName="sibTrans" presStyleLbl="bgSibTrans2D1" presStyleIdx="2" presStyleCnt="7"/>
      <dgm:spPr/>
      <dgm:t>
        <a:bodyPr/>
        <a:lstStyle/>
        <a:p>
          <a:endParaRPr lang="id-ID"/>
        </a:p>
      </dgm:t>
    </dgm:pt>
    <dgm:pt modelId="{D85F8484-6B63-495A-90C9-F8E630D17E48}" type="pres">
      <dgm:prSet presAssocID="{30372B72-7EB4-4A9C-BA9F-B3727E5A2A15}" presName="compNode" presStyleCnt="0"/>
      <dgm:spPr/>
    </dgm:pt>
    <dgm:pt modelId="{16AAA18B-C0FD-47E6-9017-E70CA306B61F}" type="pres">
      <dgm:prSet presAssocID="{30372B72-7EB4-4A9C-BA9F-B3727E5A2A15}" presName="dummyConnPt" presStyleCnt="0"/>
      <dgm:spPr/>
    </dgm:pt>
    <dgm:pt modelId="{C20B4DE1-E5BF-48EC-96A7-D3B8715163F8}" type="pres">
      <dgm:prSet presAssocID="{30372B72-7EB4-4A9C-BA9F-B3727E5A2A15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A11668-DBB3-4A78-95F8-E50BB23F30D6}" type="pres">
      <dgm:prSet presAssocID="{2C968BB6-9089-4B5F-A7C3-2BEE965B9453}" presName="sibTrans" presStyleLbl="bgSibTrans2D1" presStyleIdx="3" presStyleCnt="7"/>
      <dgm:spPr/>
      <dgm:t>
        <a:bodyPr/>
        <a:lstStyle/>
        <a:p>
          <a:endParaRPr lang="id-ID"/>
        </a:p>
      </dgm:t>
    </dgm:pt>
    <dgm:pt modelId="{AA5ED1C7-14FC-4B06-8536-B3365576E6D4}" type="pres">
      <dgm:prSet presAssocID="{D90F71CB-AD41-4733-9BB9-9B4ED2A8D77E}" presName="compNode" presStyleCnt="0"/>
      <dgm:spPr/>
    </dgm:pt>
    <dgm:pt modelId="{7E2D7B04-4506-4BA9-818C-B6616D6EAD4B}" type="pres">
      <dgm:prSet presAssocID="{D90F71CB-AD41-4733-9BB9-9B4ED2A8D77E}" presName="dummyConnPt" presStyleCnt="0"/>
      <dgm:spPr/>
    </dgm:pt>
    <dgm:pt modelId="{89D83FF4-B984-41C6-9118-0E8B3F60088E}" type="pres">
      <dgm:prSet presAssocID="{D90F71CB-AD41-4733-9BB9-9B4ED2A8D77E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ABCF4-C6DB-4914-9769-E11B1CFFBBF7}" type="pres">
      <dgm:prSet presAssocID="{5EEB2535-DB28-43F9-80AE-134DD468111A}" presName="sibTrans" presStyleLbl="bgSibTrans2D1" presStyleIdx="4" presStyleCnt="7"/>
      <dgm:spPr/>
      <dgm:t>
        <a:bodyPr/>
        <a:lstStyle/>
        <a:p>
          <a:endParaRPr lang="id-ID"/>
        </a:p>
      </dgm:t>
    </dgm:pt>
    <dgm:pt modelId="{35C941DB-EEEB-4236-A0E5-E548631723BE}" type="pres">
      <dgm:prSet presAssocID="{F98E5A24-F084-464C-8BDB-C128563ECFEE}" presName="compNode" presStyleCnt="0"/>
      <dgm:spPr/>
    </dgm:pt>
    <dgm:pt modelId="{C6ACA2C8-298E-47A8-9939-C80149889A8C}" type="pres">
      <dgm:prSet presAssocID="{F98E5A24-F084-464C-8BDB-C128563ECFEE}" presName="dummyConnPt" presStyleCnt="0"/>
      <dgm:spPr/>
    </dgm:pt>
    <dgm:pt modelId="{C197EBC3-7EF1-4079-8C85-35DCFB65991C}" type="pres">
      <dgm:prSet presAssocID="{F98E5A24-F084-464C-8BDB-C128563ECFEE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EC67C01-7F2F-45E7-A511-924377ED0139}" type="pres">
      <dgm:prSet presAssocID="{1697CD2B-AF9E-4BB0-9912-A96FEB1A3818}" presName="sibTrans" presStyleLbl="bgSibTrans2D1" presStyleIdx="5" presStyleCnt="7"/>
      <dgm:spPr/>
      <dgm:t>
        <a:bodyPr/>
        <a:lstStyle/>
        <a:p>
          <a:endParaRPr lang="id-ID"/>
        </a:p>
      </dgm:t>
    </dgm:pt>
    <dgm:pt modelId="{BE429309-7C01-4E30-B19C-63E207EBCA0A}" type="pres">
      <dgm:prSet presAssocID="{ED77959A-39D3-48AE-941C-3D0E9618FCC1}" presName="compNode" presStyleCnt="0"/>
      <dgm:spPr/>
    </dgm:pt>
    <dgm:pt modelId="{53B0ADD2-BC39-4AF0-A9B7-A42B2EC81C67}" type="pres">
      <dgm:prSet presAssocID="{ED77959A-39D3-48AE-941C-3D0E9618FCC1}" presName="dummyConnPt" presStyleCnt="0"/>
      <dgm:spPr/>
    </dgm:pt>
    <dgm:pt modelId="{E38A3CA1-D41F-41B1-BD4E-4E81C745D2D0}" type="pres">
      <dgm:prSet presAssocID="{ED77959A-39D3-48AE-941C-3D0E9618FCC1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5A3299-1DF1-47A6-8421-F35E5BB6BD08}" type="pres">
      <dgm:prSet presAssocID="{78068601-2D50-4EC2-8DF7-4CE99BE885F7}" presName="sibTrans" presStyleLbl="bgSibTrans2D1" presStyleIdx="6" presStyleCnt="7"/>
      <dgm:spPr/>
      <dgm:t>
        <a:bodyPr/>
        <a:lstStyle/>
        <a:p>
          <a:endParaRPr lang="id-ID"/>
        </a:p>
      </dgm:t>
    </dgm:pt>
    <dgm:pt modelId="{D1C4A0E2-718A-42EC-B30D-D23A3C706373}" type="pres">
      <dgm:prSet presAssocID="{49F21137-6C39-4BD1-A6E7-27031EAD29C2}" presName="compNode" presStyleCnt="0"/>
      <dgm:spPr/>
    </dgm:pt>
    <dgm:pt modelId="{03FF5975-AF57-49E3-8925-7BA1222C25DB}" type="pres">
      <dgm:prSet presAssocID="{49F21137-6C39-4BD1-A6E7-27031EAD29C2}" presName="dummyConnPt" presStyleCnt="0"/>
      <dgm:spPr/>
    </dgm:pt>
    <dgm:pt modelId="{67295FC1-E11A-45BE-A6E7-881EBE367C32}" type="pres">
      <dgm:prSet presAssocID="{49F21137-6C39-4BD1-A6E7-27031EAD29C2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ADE6462-25D1-4563-982E-8298D34AFD97}" srcId="{2238639E-05E6-48FF-9E3B-61CA45818517}" destId="{30372B72-7EB4-4A9C-BA9F-B3727E5A2A15}" srcOrd="3" destOrd="0" parTransId="{D3E918EB-4BA5-4EA4-BB33-FDAEEE87AEB8}" sibTransId="{2C968BB6-9089-4B5F-A7C3-2BEE965B9453}"/>
    <dgm:cxn modelId="{D59E1165-7897-4CC2-BA03-EB05B5EA4436}" type="presOf" srcId="{3B1DFDD8-044C-4839-8017-390DE6CC817A}" destId="{180D22F4-FF0B-4700-8098-7FC73C94A8F7}" srcOrd="0" destOrd="0" presId="urn:microsoft.com/office/officeart/2005/8/layout/bProcess4"/>
    <dgm:cxn modelId="{C6C733FA-B55A-480C-82E1-F0E19BF06847}" type="presOf" srcId="{30372B72-7EB4-4A9C-BA9F-B3727E5A2A15}" destId="{C20B4DE1-E5BF-48EC-96A7-D3B8715163F8}" srcOrd="0" destOrd="0" presId="urn:microsoft.com/office/officeart/2005/8/layout/bProcess4"/>
    <dgm:cxn modelId="{4C4262C8-67B5-473D-903C-161CD488E776}" type="presOf" srcId="{D8C371B2-F05C-473C-B5B3-312E54C3691A}" destId="{C57F1E76-7F7E-4A32-AD70-84B3E578C5CA}" srcOrd="0" destOrd="0" presId="urn:microsoft.com/office/officeart/2005/8/layout/bProcess4"/>
    <dgm:cxn modelId="{1978F5A2-30D7-4EE5-B722-C8943FD2F2B5}" type="presOf" srcId="{49F21137-6C39-4BD1-A6E7-27031EAD29C2}" destId="{67295FC1-E11A-45BE-A6E7-881EBE367C32}" srcOrd="0" destOrd="0" presId="urn:microsoft.com/office/officeart/2005/8/layout/bProcess4"/>
    <dgm:cxn modelId="{F06C75AE-70DF-42C9-9FE0-BEBD7E6D47B2}" type="presOf" srcId="{0EAC4F4B-BC9E-4D95-8ADB-B3BB72CE9D51}" destId="{C67C502D-60B7-476F-91E4-0830EEA1276C}" srcOrd="0" destOrd="0" presId="urn:microsoft.com/office/officeart/2005/8/layout/bProcess4"/>
    <dgm:cxn modelId="{73B9A01E-6F53-40D9-ABDD-BE7FA70CEB3F}" type="presOf" srcId="{5EEB2535-DB28-43F9-80AE-134DD468111A}" destId="{9E1ABCF4-C6DB-4914-9769-E11B1CFFBBF7}" srcOrd="0" destOrd="0" presId="urn:microsoft.com/office/officeart/2005/8/layout/bProcess4"/>
    <dgm:cxn modelId="{9AB7A637-DCE1-4CA4-8F90-36AF6B48E797}" srcId="{2238639E-05E6-48FF-9E3B-61CA45818517}" destId="{49F21137-6C39-4BD1-A6E7-27031EAD29C2}" srcOrd="7" destOrd="0" parTransId="{C67BB50F-2939-4B37-BA79-C02888E3AFCA}" sibTransId="{54A51AAF-2FCB-427D-B1C6-D4079F2788F3}"/>
    <dgm:cxn modelId="{B9621E72-CF56-406F-AC2C-8BEC404485DD}" srcId="{2238639E-05E6-48FF-9E3B-61CA45818517}" destId="{B118A9E9-C884-4836-A47B-EC44FADF4B9E}" srcOrd="2" destOrd="0" parTransId="{75A6181D-748C-4405-AB1C-40FBF7272023}" sibTransId="{0EAC4F4B-BC9E-4D95-8ADB-B3BB72CE9D51}"/>
    <dgm:cxn modelId="{4CCC37CF-9366-4842-A624-A0B9782AC7BF}" srcId="{2238639E-05E6-48FF-9E3B-61CA45818517}" destId="{F98E5A24-F084-464C-8BDB-C128563ECFEE}" srcOrd="5" destOrd="0" parTransId="{978ED5EA-C049-49E2-95F7-BAB61E680669}" sibTransId="{1697CD2B-AF9E-4BB0-9912-A96FEB1A3818}"/>
    <dgm:cxn modelId="{0914E867-ED5D-4EBD-A5BC-64F7C37A458E}" type="presOf" srcId="{D90F71CB-AD41-4733-9BB9-9B4ED2A8D77E}" destId="{89D83FF4-B984-41C6-9118-0E8B3F60088E}" srcOrd="0" destOrd="0" presId="urn:microsoft.com/office/officeart/2005/8/layout/bProcess4"/>
    <dgm:cxn modelId="{40B377D2-1C0B-4826-8E3E-D403CE9B8516}" type="presOf" srcId="{78068601-2D50-4EC2-8DF7-4CE99BE885F7}" destId="{EA5A3299-1DF1-47A6-8421-F35E5BB6BD08}" srcOrd="0" destOrd="0" presId="urn:microsoft.com/office/officeart/2005/8/layout/bProcess4"/>
    <dgm:cxn modelId="{B5520131-817A-4567-A785-67E6929F88D4}" type="presOf" srcId="{550EDD24-32E9-4BC6-B6AF-D055A0C3C51F}" destId="{79797AE8-29C0-45A3-A8DE-231EC5A1B66C}" srcOrd="0" destOrd="0" presId="urn:microsoft.com/office/officeart/2005/8/layout/bProcess4"/>
    <dgm:cxn modelId="{3B487354-067B-4E63-88EB-341222B7BBB4}" type="presOf" srcId="{1697CD2B-AF9E-4BB0-9912-A96FEB1A3818}" destId="{2EC67C01-7F2F-45E7-A511-924377ED0139}" srcOrd="0" destOrd="0" presId="urn:microsoft.com/office/officeart/2005/8/layout/bProcess4"/>
    <dgm:cxn modelId="{9F301AB4-82DF-4557-8C4A-D743A699CAA2}" srcId="{2238639E-05E6-48FF-9E3B-61CA45818517}" destId="{ED77959A-39D3-48AE-941C-3D0E9618FCC1}" srcOrd="6" destOrd="0" parTransId="{0DF15175-E0F1-497A-BFC8-698E517ADC71}" sibTransId="{78068601-2D50-4EC2-8DF7-4CE99BE885F7}"/>
    <dgm:cxn modelId="{01FE79EC-E6A0-46D0-AC70-9EF39BD13BDE}" type="presOf" srcId="{2C968BB6-9089-4B5F-A7C3-2BEE965B9453}" destId="{EEA11668-DBB3-4A78-95F8-E50BB23F30D6}" srcOrd="0" destOrd="0" presId="urn:microsoft.com/office/officeart/2005/8/layout/bProcess4"/>
    <dgm:cxn modelId="{27585BEF-1241-4198-9C3B-9DDCF6F8DE59}" type="presOf" srcId="{F98E5A24-F084-464C-8BDB-C128563ECFEE}" destId="{C197EBC3-7EF1-4079-8C85-35DCFB65991C}" srcOrd="0" destOrd="0" presId="urn:microsoft.com/office/officeart/2005/8/layout/bProcess4"/>
    <dgm:cxn modelId="{AE427888-AC18-4D71-8150-E487C2C01D26}" srcId="{2238639E-05E6-48FF-9E3B-61CA45818517}" destId="{846513DC-76D8-4558-A11C-60E94B42DBD1}" srcOrd="0" destOrd="0" parTransId="{F594EEC7-E99C-4EE5-9810-9D4D93AB30D3}" sibTransId="{3B1DFDD8-044C-4839-8017-390DE6CC817A}"/>
    <dgm:cxn modelId="{BEE61088-2CF9-483D-A986-5F1B09A6B459}" type="presOf" srcId="{ED77959A-39D3-48AE-941C-3D0E9618FCC1}" destId="{E38A3CA1-D41F-41B1-BD4E-4E81C745D2D0}" srcOrd="0" destOrd="0" presId="urn:microsoft.com/office/officeart/2005/8/layout/bProcess4"/>
    <dgm:cxn modelId="{0EC6D70E-AD6F-45C7-8535-571603A71D68}" srcId="{2238639E-05E6-48FF-9E3B-61CA45818517}" destId="{D90F71CB-AD41-4733-9BB9-9B4ED2A8D77E}" srcOrd="4" destOrd="0" parTransId="{A8C9F686-56FA-495F-BB1D-46876BD80E4C}" sibTransId="{5EEB2535-DB28-43F9-80AE-134DD468111A}"/>
    <dgm:cxn modelId="{C08C0EB4-CD1D-45A4-91B6-55DC547DC7DA}" type="presOf" srcId="{846513DC-76D8-4558-A11C-60E94B42DBD1}" destId="{EFB0CCC1-68FA-4EF0-9971-52D0C86A67F1}" srcOrd="0" destOrd="0" presId="urn:microsoft.com/office/officeart/2005/8/layout/bProcess4"/>
    <dgm:cxn modelId="{9ED1A4D4-28C1-4FC3-9550-5EC5969746AC}" type="presOf" srcId="{B118A9E9-C884-4836-A47B-EC44FADF4B9E}" destId="{F499234B-CFEB-4DD7-95A8-1B25223BFC4C}" srcOrd="0" destOrd="0" presId="urn:microsoft.com/office/officeart/2005/8/layout/bProcess4"/>
    <dgm:cxn modelId="{7589ED88-5613-4782-9E29-BA4A96921BD6}" type="presOf" srcId="{2238639E-05E6-48FF-9E3B-61CA45818517}" destId="{C209B285-D2FF-424F-9EE8-5A1F2A16C427}" srcOrd="0" destOrd="0" presId="urn:microsoft.com/office/officeart/2005/8/layout/bProcess4"/>
    <dgm:cxn modelId="{CF5FCB0C-196A-44FE-A27A-28177A909651}" srcId="{2238639E-05E6-48FF-9E3B-61CA45818517}" destId="{550EDD24-32E9-4BC6-B6AF-D055A0C3C51F}" srcOrd="1" destOrd="0" parTransId="{77C70302-127B-4C42-9FA5-ACE424855B33}" sibTransId="{D8C371B2-F05C-473C-B5B3-312E54C3691A}"/>
    <dgm:cxn modelId="{0CDEB77C-9EA2-4E4E-B188-22D06D5A7632}" type="presParOf" srcId="{C209B285-D2FF-424F-9EE8-5A1F2A16C427}" destId="{4F8D5294-1DFC-4AF5-AF63-3B2DB9DAF178}" srcOrd="0" destOrd="0" presId="urn:microsoft.com/office/officeart/2005/8/layout/bProcess4"/>
    <dgm:cxn modelId="{039D9B26-85F0-4C88-8304-F78EA11A750D}" type="presParOf" srcId="{4F8D5294-1DFC-4AF5-AF63-3B2DB9DAF178}" destId="{A49CD140-1DDA-43C3-9BD9-9BD2C3AFDC13}" srcOrd="0" destOrd="0" presId="urn:microsoft.com/office/officeart/2005/8/layout/bProcess4"/>
    <dgm:cxn modelId="{389E6031-8FC9-4F60-8388-8BC33BABD1B0}" type="presParOf" srcId="{4F8D5294-1DFC-4AF5-AF63-3B2DB9DAF178}" destId="{EFB0CCC1-68FA-4EF0-9971-52D0C86A67F1}" srcOrd="1" destOrd="0" presId="urn:microsoft.com/office/officeart/2005/8/layout/bProcess4"/>
    <dgm:cxn modelId="{019DA220-5E0D-4252-BAFE-6F42882C810C}" type="presParOf" srcId="{C209B285-D2FF-424F-9EE8-5A1F2A16C427}" destId="{180D22F4-FF0B-4700-8098-7FC73C94A8F7}" srcOrd="1" destOrd="0" presId="urn:microsoft.com/office/officeart/2005/8/layout/bProcess4"/>
    <dgm:cxn modelId="{35B8D7C7-5483-4A37-B437-A3B0B22DB94E}" type="presParOf" srcId="{C209B285-D2FF-424F-9EE8-5A1F2A16C427}" destId="{C2DF50E2-6B56-4FE3-8E76-968FACD4EA17}" srcOrd="2" destOrd="0" presId="urn:microsoft.com/office/officeart/2005/8/layout/bProcess4"/>
    <dgm:cxn modelId="{649F30CC-7176-419B-B75F-BF8313D19A43}" type="presParOf" srcId="{C2DF50E2-6B56-4FE3-8E76-968FACD4EA17}" destId="{7B90351C-88C6-4486-9014-A43C01CF87E2}" srcOrd="0" destOrd="0" presId="urn:microsoft.com/office/officeart/2005/8/layout/bProcess4"/>
    <dgm:cxn modelId="{F63B2DF1-E40D-48C7-941F-BD067D0A3A3C}" type="presParOf" srcId="{C2DF50E2-6B56-4FE3-8E76-968FACD4EA17}" destId="{79797AE8-29C0-45A3-A8DE-231EC5A1B66C}" srcOrd="1" destOrd="0" presId="urn:microsoft.com/office/officeart/2005/8/layout/bProcess4"/>
    <dgm:cxn modelId="{8DB7B2FE-15BA-4757-9F60-5CB919AA0BE6}" type="presParOf" srcId="{C209B285-D2FF-424F-9EE8-5A1F2A16C427}" destId="{C57F1E76-7F7E-4A32-AD70-84B3E578C5CA}" srcOrd="3" destOrd="0" presId="urn:microsoft.com/office/officeart/2005/8/layout/bProcess4"/>
    <dgm:cxn modelId="{52AC9D16-148E-4C65-850A-4DF66E21A2AC}" type="presParOf" srcId="{C209B285-D2FF-424F-9EE8-5A1F2A16C427}" destId="{D702CBD2-9C0D-4640-BB48-5D771B23306C}" srcOrd="4" destOrd="0" presId="urn:microsoft.com/office/officeart/2005/8/layout/bProcess4"/>
    <dgm:cxn modelId="{D6139708-AB1B-42F7-A417-57A5E209ABBB}" type="presParOf" srcId="{D702CBD2-9C0D-4640-BB48-5D771B23306C}" destId="{479C0400-1E5B-49B8-B536-A555D6299788}" srcOrd="0" destOrd="0" presId="urn:microsoft.com/office/officeart/2005/8/layout/bProcess4"/>
    <dgm:cxn modelId="{D1A8F82A-FAD1-4B6B-8FA3-040E838BEBB5}" type="presParOf" srcId="{D702CBD2-9C0D-4640-BB48-5D771B23306C}" destId="{F499234B-CFEB-4DD7-95A8-1B25223BFC4C}" srcOrd="1" destOrd="0" presId="urn:microsoft.com/office/officeart/2005/8/layout/bProcess4"/>
    <dgm:cxn modelId="{4CCF5006-C626-493D-B41C-4B0056B3DD4C}" type="presParOf" srcId="{C209B285-D2FF-424F-9EE8-5A1F2A16C427}" destId="{C67C502D-60B7-476F-91E4-0830EEA1276C}" srcOrd="5" destOrd="0" presId="urn:microsoft.com/office/officeart/2005/8/layout/bProcess4"/>
    <dgm:cxn modelId="{DAF5ACDA-4384-4161-B83C-E0F51B01B880}" type="presParOf" srcId="{C209B285-D2FF-424F-9EE8-5A1F2A16C427}" destId="{D85F8484-6B63-495A-90C9-F8E630D17E48}" srcOrd="6" destOrd="0" presId="urn:microsoft.com/office/officeart/2005/8/layout/bProcess4"/>
    <dgm:cxn modelId="{AF725E09-E159-477D-B7D0-3FA6C4B06F8C}" type="presParOf" srcId="{D85F8484-6B63-495A-90C9-F8E630D17E48}" destId="{16AAA18B-C0FD-47E6-9017-E70CA306B61F}" srcOrd="0" destOrd="0" presId="urn:microsoft.com/office/officeart/2005/8/layout/bProcess4"/>
    <dgm:cxn modelId="{F2F29554-DBCF-49FD-8BF4-A2A93D1A6CC1}" type="presParOf" srcId="{D85F8484-6B63-495A-90C9-F8E630D17E48}" destId="{C20B4DE1-E5BF-48EC-96A7-D3B8715163F8}" srcOrd="1" destOrd="0" presId="urn:microsoft.com/office/officeart/2005/8/layout/bProcess4"/>
    <dgm:cxn modelId="{6770722C-2CC9-4303-A3C1-4490286F1C00}" type="presParOf" srcId="{C209B285-D2FF-424F-9EE8-5A1F2A16C427}" destId="{EEA11668-DBB3-4A78-95F8-E50BB23F30D6}" srcOrd="7" destOrd="0" presId="urn:microsoft.com/office/officeart/2005/8/layout/bProcess4"/>
    <dgm:cxn modelId="{51BC2DE3-BDF5-4DCD-9B3B-018DB772637F}" type="presParOf" srcId="{C209B285-D2FF-424F-9EE8-5A1F2A16C427}" destId="{AA5ED1C7-14FC-4B06-8536-B3365576E6D4}" srcOrd="8" destOrd="0" presId="urn:microsoft.com/office/officeart/2005/8/layout/bProcess4"/>
    <dgm:cxn modelId="{8B6E51C6-8D03-42C8-9BCF-99E0F8DDB9AC}" type="presParOf" srcId="{AA5ED1C7-14FC-4B06-8536-B3365576E6D4}" destId="{7E2D7B04-4506-4BA9-818C-B6616D6EAD4B}" srcOrd="0" destOrd="0" presId="urn:microsoft.com/office/officeart/2005/8/layout/bProcess4"/>
    <dgm:cxn modelId="{F7CBD53E-DD83-43F2-9F57-397691E66777}" type="presParOf" srcId="{AA5ED1C7-14FC-4B06-8536-B3365576E6D4}" destId="{89D83FF4-B984-41C6-9118-0E8B3F60088E}" srcOrd="1" destOrd="0" presId="urn:microsoft.com/office/officeart/2005/8/layout/bProcess4"/>
    <dgm:cxn modelId="{AA97868D-5914-4B1F-96A3-B5AB58E12077}" type="presParOf" srcId="{C209B285-D2FF-424F-9EE8-5A1F2A16C427}" destId="{9E1ABCF4-C6DB-4914-9769-E11B1CFFBBF7}" srcOrd="9" destOrd="0" presId="urn:microsoft.com/office/officeart/2005/8/layout/bProcess4"/>
    <dgm:cxn modelId="{C5E06955-13BB-4038-8255-D78A87DEB65A}" type="presParOf" srcId="{C209B285-D2FF-424F-9EE8-5A1F2A16C427}" destId="{35C941DB-EEEB-4236-A0E5-E548631723BE}" srcOrd="10" destOrd="0" presId="urn:microsoft.com/office/officeart/2005/8/layout/bProcess4"/>
    <dgm:cxn modelId="{D10BA8FF-8B3B-4F0B-A100-A445F806E271}" type="presParOf" srcId="{35C941DB-EEEB-4236-A0E5-E548631723BE}" destId="{C6ACA2C8-298E-47A8-9939-C80149889A8C}" srcOrd="0" destOrd="0" presId="urn:microsoft.com/office/officeart/2005/8/layout/bProcess4"/>
    <dgm:cxn modelId="{95A1A6D1-0CE7-40F4-AB0B-2E3771B289EC}" type="presParOf" srcId="{35C941DB-EEEB-4236-A0E5-E548631723BE}" destId="{C197EBC3-7EF1-4079-8C85-35DCFB65991C}" srcOrd="1" destOrd="0" presId="urn:microsoft.com/office/officeart/2005/8/layout/bProcess4"/>
    <dgm:cxn modelId="{F4FA7CA9-28F4-4138-8378-B1BE7BF5B052}" type="presParOf" srcId="{C209B285-D2FF-424F-9EE8-5A1F2A16C427}" destId="{2EC67C01-7F2F-45E7-A511-924377ED0139}" srcOrd="11" destOrd="0" presId="urn:microsoft.com/office/officeart/2005/8/layout/bProcess4"/>
    <dgm:cxn modelId="{646AEF6A-39E9-43C3-916C-97A35105E496}" type="presParOf" srcId="{C209B285-D2FF-424F-9EE8-5A1F2A16C427}" destId="{BE429309-7C01-4E30-B19C-63E207EBCA0A}" srcOrd="12" destOrd="0" presId="urn:microsoft.com/office/officeart/2005/8/layout/bProcess4"/>
    <dgm:cxn modelId="{747BF2A0-E798-4EB1-BE56-F7B5C98C1980}" type="presParOf" srcId="{BE429309-7C01-4E30-B19C-63E207EBCA0A}" destId="{53B0ADD2-BC39-4AF0-A9B7-A42B2EC81C67}" srcOrd="0" destOrd="0" presId="urn:microsoft.com/office/officeart/2005/8/layout/bProcess4"/>
    <dgm:cxn modelId="{0A245758-C886-481E-B4EF-C95F54168F3B}" type="presParOf" srcId="{BE429309-7C01-4E30-B19C-63E207EBCA0A}" destId="{E38A3CA1-D41F-41B1-BD4E-4E81C745D2D0}" srcOrd="1" destOrd="0" presId="urn:microsoft.com/office/officeart/2005/8/layout/bProcess4"/>
    <dgm:cxn modelId="{C39B1214-4F99-4259-944A-C90755312244}" type="presParOf" srcId="{C209B285-D2FF-424F-9EE8-5A1F2A16C427}" destId="{EA5A3299-1DF1-47A6-8421-F35E5BB6BD08}" srcOrd="13" destOrd="0" presId="urn:microsoft.com/office/officeart/2005/8/layout/bProcess4"/>
    <dgm:cxn modelId="{3F8A9AEF-85FC-41AE-A7FC-76090FA50E74}" type="presParOf" srcId="{C209B285-D2FF-424F-9EE8-5A1F2A16C427}" destId="{D1C4A0E2-718A-42EC-B30D-D23A3C706373}" srcOrd="14" destOrd="0" presId="urn:microsoft.com/office/officeart/2005/8/layout/bProcess4"/>
    <dgm:cxn modelId="{D9BAA918-D1A8-43C2-ACCF-FCD5108F44D7}" type="presParOf" srcId="{D1C4A0E2-718A-42EC-B30D-D23A3C706373}" destId="{03FF5975-AF57-49E3-8925-7BA1222C25DB}" srcOrd="0" destOrd="0" presId="urn:microsoft.com/office/officeart/2005/8/layout/bProcess4"/>
    <dgm:cxn modelId="{596D258B-6E50-493F-A856-82FF741212F1}" type="presParOf" srcId="{D1C4A0E2-718A-42EC-B30D-D23A3C706373}" destId="{67295FC1-E11A-45BE-A6E7-881EBE367C32}" srcOrd="1" destOrd="0" presId="urn:microsoft.com/office/officeart/2005/8/layout/b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572148-3B4F-48CB-BB97-67D09496FD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FD0B95-1694-45E4-B7AB-2E7A29A6E73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PMK 101/KM.01/2014</a:t>
          </a:r>
          <a:endParaRPr lang="en-US" sz="1600" b="1" dirty="0">
            <a:solidFill>
              <a:srgbClr val="002060"/>
            </a:solidFill>
          </a:endParaRPr>
        </a:p>
      </dgm:t>
    </dgm:pt>
    <dgm:pt modelId="{96BF3E27-AD65-4071-8059-E7AC7AE71A1D}" type="parTrans" cxnId="{DBF40B64-CE10-4840-9C58-514E3B17308B}">
      <dgm:prSet/>
      <dgm:spPr/>
      <dgm:t>
        <a:bodyPr/>
        <a:lstStyle/>
        <a:p>
          <a:endParaRPr lang="en-US"/>
        </a:p>
      </dgm:t>
    </dgm:pt>
    <dgm:pt modelId="{F2758F07-AC92-491A-9E32-7209FA1DF496}" type="sibTrans" cxnId="{DBF40B64-CE10-4840-9C58-514E3B17308B}">
      <dgm:prSet/>
      <dgm:spPr/>
      <dgm:t>
        <a:bodyPr/>
        <a:lstStyle/>
        <a:p>
          <a:endParaRPr lang="en-US"/>
        </a:p>
      </dgm:t>
    </dgm:pt>
    <dgm:pt modelId="{1A144660-A6EE-46E9-B911-CA118B81C332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UU No. 2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2012</a:t>
          </a:r>
        </a:p>
      </dgm:t>
    </dgm:pt>
    <dgm:pt modelId="{134BA66F-D45B-452C-8E81-0FBF652CA8D2}" type="parTrans" cxnId="{1AA6AE31-46D8-4172-A79C-F2577451F541}">
      <dgm:prSet/>
      <dgm:spPr/>
      <dgm:t>
        <a:bodyPr/>
        <a:lstStyle/>
        <a:p>
          <a:endParaRPr lang="en-US"/>
        </a:p>
      </dgm:t>
    </dgm:pt>
    <dgm:pt modelId="{13FC5DC8-290C-4909-8FAD-8FB33587B93B}" type="sibTrans" cxnId="{1AA6AE31-46D8-4172-A79C-F2577451F541}">
      <dgm:prSet/>
      <dgm:spPr/>
      <dgm:t>
        <a:bodyPr/>
        <a:lstStyle/>
        <a:p>
          <a:endParaRPr lang="en-US"/>
        </a:p>
      </dgm:t>
    </dgm:pt>
    <dgm:pt modelId="{D283DA94-54B5-4316-825C-D43FBFBC958E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PBI No. 14/15/PBI/2012</a:t>
          </a:r>
        </a:p>
      </dgm:t>
    </dgm:pt>
    <dgm:pt modelId="{AFBF3D15-8C9B-4334-8073-FD9C42863C2F}" type="parTrans" cxnId="{AFE16B04-5FBC-4F46-A773-8F28A1AFD4D8}">
      <dgm:prSet/>
      <dgm:spPr/>
      <dgm:t>
        <a:bodyPr/>
        <a:lstStyle/>
        <a:p>
          <a:endParaRPr lang="en-US"/>
        </a:p>
      </dgm:t>
    </dgm:pt>
    <dgm:pt modelId="{906F8EF7-395B-4E9F-A3A5-B055F06C2E3B}" type="sibTrans" cxnId="{AFE16B04-5FBC-4F46-A773-8F28A1AFD4D8}">
      <dgm:prSet/>
      <dgm:spPr/>
      <dgm:t>
        <a:bodyPr/>
        <a:lstStyle/>
        <a:p>
          <a:endParaRPr lang="en-US"/>
        </a:p>
      </dgm:t>
    </dgm:pt>
    <dgm:pt modelId="{A7F80C18-2395-49C9-B002-7BC1942EF8F1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PP No. 27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2014</a:t>
          </a:r>
        </a:p>
      </dgm:t>
    </dgm:pt>
    <dgm:pt modelId="{347B072A-A41D-4B46-97D6-B89D1FEB3F34}" type="parTrans" cxnId="{17FDD69C-2D59-43C1-9DE0-5CC0A95A4E4F}">
      <dgm:prSet/>
      <dgm:spPr/>
      <dgm:t>
        <a:bodyPr/>
        <a:lstStyle/>
        <a:p>
          <a:endParaRPr lang="en-US"/>
        </a:p>
      </dgm:t>
    </dgm:pt>
    <dgm:pt modelId="{C233F222-D1E0-4956-BF96-8C7EB250B96F}" type="sibTrans" cxnId="{17FDD69C-2D59-43C1-9DE0-5CC0A95A4E4F}">
      <dgm:prSet/>
      <dgm:spPr/>
      <dgm:t>
        <a:bodyPr/>
        <a:lstStyle/>
        <a:p>
          <a:endParaRPr lang="en-US"/>
        </a:p>
      </dgm:t>
    </dgm:pt>
    <dgm:pt modelId="{A80BDA52-F823-4205-B44B-08580C17E4DE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Permendagri</a:t>
          </a:r>
          <a:r>
            <a:rPr lang="en-US" sz="1600" b="1" dirty="0" smtClean="0">
              <a:solidFill>
                <a:srgbClr val="002060"/>
              </a:solidFill>
            </a:rPr>
            <a:t>  No. 19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2016</a:t>
          </a:r>
        </a:p>
      </dgm:t>
    </dgm:pt>
    <dgm:pt modelId="{919592D6-53DF-4672-AF18-FE9F83E9FC80}" type="parTrans" cxnId="{F8317444-503D-4EEA-957E-9DFE97E85BC6}">
      <dgm:prSet/>
      <dgm:spPr/>
      <dgm:t>
        <a:bodyPr/>
        <a:lstStyle/>
        <a:p>
          <a:endParaRPr lang="en-US"/>
        </a:p>
      </dgm:t>
    </dgm:pt>
    <dgm:pt modelId="{63DAC7D2-3C54-4EB1-A5DC-2907EB9095C7}" type="sibTrans" cxnId="{F8317444-503D-4EEA-957E-9DFE97E85BC6}">
      <dgm:prSet/>
      <dgm:spPr/>
      <dgm:t>
        <a:bodyPr/>
        <a:lstStyle/>
        <a:p>
          <a:endParaRPr lang="en-US"/>
        </a:p>
      </dgm:t>
    </dgm:pt>
    <dgm:pt modelId="{2D1DFDD9-61EE-438B-91C0-9CAA475630FA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Peraturan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Bapepam</a:t>
          </a:r>
          <a:r>
            <a:rPr lang="en-US" sz="1600" b="1" dirty="0" smtClean="0">
              <a:solidFill>
                <a:srgbClr val="002060"/>
              </a:solidFill>
            </a:rPr>
            <a:t>  VII C.1-7, IX E.1 </a:t>
          </a:r>
          <a:r>
            <a:rPr lang="en-US" sz="1600" b="1" dirty="0" err="1" smtClean="0">
              <a:solidFill>
                <a:srgbClr val="002060"/>
              </a:solidFill>
            </a:rPr>
            <a:t>dan</a:t>
          </a:r>
          <a:r>
            <a:rPr lang="en-US" sz="1600" b="1" dirty="0" smtClean="0">
              <a:solidFill>
                <a:srgbClr val="002060"/>
              </a:solidFill>
            </a:rPr>
            <a:t> IX.H.1:</a:t>
          </a:r>
        </a:p>
      </dgm:t>
    </dgm:pt>
    <dgm:pt modelId="{98223C47-B3F8-488E-9EDF-0D07395CC22C}" type="parTrans" cxnId="{ADA54220-023B-4290-88BF-D178791E5D1A}">
      <dgm:prSet/>
      <dgm:spPr/>
      <dgm:t>
        <a:bodyPr/>
        <a:lstStyle/>
        <a:p>
          <a:endParaRPr lang="en-US"/>
        </a:p>
      </dgm:t>
    </dgm:pt>
    <dgm:pt modelId="{F8413FE6-31CC-4761-A83E-581377DA1DF4}" type="sibTrans" cxnId="{ADA54220-023B-4290-88BF-D178791E5D1A}">
      <dgm:prSet/>
      <dgm:spPr/>
      <dgm:t>
        <a:bodyPr/>
        <a:lstStyle/>
        <a:p>
          <a:endParaRPr lang="en-US"/>
        </a:p>
      </dgm:t>
    </dgm:pt>
    <dgm:pt modelId="{10C1303C-71C4-4733-84A3-ABC81C1D45FC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PMK 185/KM.06/2014</a:t>
          </a:r>
        </a:p>
      </dgm:t>
    </dgm:pt>
    <dgm:pt modelId="{E56F81DE-5D3B-4BFD-9C0C-E8C372B0222A}" type="parTrans" cxnId="{54DC60E2-BCB4-4AC3-BC5E-FAC15FDEC085}">
      <dgm:prSet/>
      <dgm:spPr/>
      <dgm:t>
        <a:bodyPr/>
        <a:lstStyle/>
        <a:p>
          <a:endParaRPr lang="en-US"/>
        </a:p>
      </dgm:t>
    </dgm:pt>
    <dgm:pt modelId="{5D374DDE-DE00-4189-96F6-A06A4B76B4F4}" type="sibTrans" cxnId="{54DC60E2-BCB4-4AC3-BC5E-FAC15FDEC085}">
      <dgm:prSet/>
      <dgm:spPr/>
      <dgm:t>
        <a:bodyPr/>
        <a:lstStyle/>
        <a:p>
          <a:endParaRPr lang="en-US"/>
        </a:p>
      </dgm:t>
    </dgm:pt>
    <dgm:pt modelId="{3FD7623C-AC62-4671-827E-73FA7189E841}">
      <dgm:prSet custT="1"/>
      <dgm:spPr/>
      <dgm:t>
        <a:bodyPr/>
        <a:lstStyle/>
        <a:p>
          <a:r>
            <a:rPr lang="id-ID" sz="1600" b="1" dirty="0" smtClean="0">
              <a:solidFill>
                <a:srgbClr val="002060"/>
              </a:solidFill>
            </a:rPr>
            <a:t>PMK 27/KM.06/2016</a:t>
          </a:r>
        </a:p>
      </dgm:t>
    </dgm:pt>
    <dgm:pt modelId="{70375B09-645F-4483-90EB-AD1E3DF90CB1}" type="parTrans" cxnId="{6D4A150B-6CFE-4A07-850D-0DF97DCFE4C3}">
      <dgm:prSet/>
      <dgm:spPr/>
      <dgm:t>
        <a:bodyPr/>
        <a:lstStyle/>
        <a:p>
          <a:endParaRPr lang="en-US"/>
        </a:p>
      </dgm:t>
    </dgm:pt>
    <dgm:pt modelId="{E68CFA51-7DC2-477E-8781-682579F183B7}" type="sibTrans" cxnId="{6D4A150B-6CFE-4A07-850D-0DF97DCFE4C3}">
      <dgm:prSet/>
      <dgm:spPr/>
      <dgm:t>
        <a:bodyPr/>
        <a:lstStyle/>
        <a:p>
          <a:endParaRPr lang="en-US"/>
        </a:p>
      </dgm:t>
    </dgm:pt>
    <dgm:pt modelId="{3820182B-07D4-4484-A3FD-98AAE5743F57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Tentang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Penilai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Publik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63A4214F-EFB4-4C0E-80D4-131B75913A7C}" type="parTrans" cxnId="{B192A974-AA2E-4502-9333-4945B8CED75B}">
      <dgm:prSet/>
      <dgm:spPr/>
      <dgm:t>
        <a:bodyPr/>
        <a:lstStyle/>
        <a:p>
          <a:endParaRPr lang="en-US"/>
        </a:p>
      </dgm:t>
    </dgm:pt>
    <dgm:pt modelId="{E0163B49-D65A-445D-AE5F-A39B3A9BAF57}" type="sibTrans" cxnId="{B192A974-AA2E-4502-9333-4945B8CED75B}">
      <dgm:prSet/>
      <dgm:spPr/>
      <dgm:t>
        <a:bodyPr/>
        <a:lstStyle/>
        <a:p>
          <a:endParaRPr lang="en-US"/>
        </a:p>
      </dgm:t>
    </dgm:pt>
    <dgm:pt modelId="{217C765B-7F8A-49F3-A1DC-6CC14E9D312F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Tentang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Pengadaan</a:t>
          </a:r>
          <a:r>
            <a:rPr lang="en-US" sz="1600" b="1" dirty="0" smtClean="0">
              <a:solidFill>
                <a:srgbClr val="002060"/>
              </a:solidFill>
            </a:rPr>
            <a:t> Tanah </a:t>
          </a:r>
          <a:r>
            <a:rPr lang="en-US" sz="1600" b="1" dirty="0" err="1" smtClean="0">
              <a:solidFill>
                <a:srgbClr val="002060"/>
              </a:solidFill>
            </a:rPr>
            <a:t>Bagi</a:t>
          </a:r>
          <a:r>
            <a:rPr lang="en-US" sz="1600" b="1" dirty="0" smtClean="0">
              <a:solidFill>
                <a:srgbClr val="002060"/>
              </a:solidFill>
            </a:rPr>
            <a:t> Pembangunan </a:t>
          </a:r>
          <a:r>
            <a:rPr lang="en-US" sz="1600" b="1" dirty="0" err="1" smtClean="0">
              <a:solidFill>
                <a:srgbClr val="002060"/>
              </a:solidFill>
            </a:rPr>
            <a:t>Untuk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Kepentingan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Umum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77FEE164-967A-42A2-8DC0-73D9EB36B0E7}" type="parTrans" cxnId="{F01E4FB6-E59F-45C5-8B08-B4E11E826FF5}">
      <dgm:prSet/>
      <dgm:spPr/>
      <dgm:t>
        <a:bodyPr/>
        <a:lstStyle/>
        <a:p>
          <a:endParaRPr lang="en-US"/>
        </a:p>
      </dgm:t>
    </dgm:pt>
    <dgm:pt modelId="{97EB9D88-86F4-4460-8CFC-F7E8CBD23CE7}" type="sibTrans" cxnId="{F01E4FB6-E59F-45C5-8B08-B4E11E826FF5}">
      <dgm:prSet/>
      <dgm:spPr/>
      <dgm:t>
        <a:bodyPr/>
        <a:lstStyle/>
        <a:p>
          <a:endParaRPr lang="en-US"/>
        </a:p>
      </dgm:t>
    </dgm:pt>
    <dgm:pt modelId="{FBD674EE-0831-4E9E-A076-DE8F436C06E4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Penilaian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Kualitas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Aktiva</a:t>
          </a:r>
          <a:r>
            <a:rPr lang="en-US" sz="1600" b="1" dirty="0" smtClean="0">
              <a:solidFill>
                <a:srgbClr val="002060"/>
              </a:solidFill>
            </a:rPr>
            <a:t> Bank </a:t>
          </a:r>
          <a:r>
            <a:rPr lang="en-US" sz="1600" b="1" dirty="0" err="1" smtClean="0">
              <a:solidFill>
                <a:srgbClr val="002060"/>
              </a:solidFill>
            </a:rPr>
            <a:t>Umum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858A3A0F-78DB-42B1-AFEC-D31A65D6C71D}" type="parTrans" cxnId="{005C6B17-DF8E-40D7-906C-0E72B20038A5}">
      <dgm:prSet/>
      <dgm:spPr/>
      <dgm:t>
        <a:bodyPr/>
        <a:lstStyle/>
        <a:p>
          <a:endParaRPr lang="en-US"/>
        </a:p>
      </dgm:t>
    </dgm:pt>
    <dgm:pt modelId="{2E78DE06-003E-40C9-94EB-1F560FC41A96}" type="sibTrans" cxnId="{005C6B17-DF8E-40D7-906C-0E72B20038A5}">
      <dgm:prSet/>
      <dgm:spPr/>
      <dgm:t>
        <a:bodyPr/>
        <a:lstStyle/>
        <a:p>
          <a:endParaRPr lang="en-US"/>
        </a:p>
      </dgm:t>
    </dgm:pt>
    <dgm:pt modelId="{BDE16FBF-083B-48B5-A160-2DE1F933C6F1}">
      <dgm:prSet custT="1"/>
      <dgm:spPr/>
      <dgm:t>
        <a:bodyPr/>
        <a:lstStyle/>
        <a:p>
          <a:r>
            <a:rPr lang="en-US" sz="1600" b="1" smtClean="0">
              <a:solidFill>
                <a:srgbClr val="002060"/>
              </a:solidFill>
            </a:rPr>
            <a:t>Tentang Pengelolaan Barang Milik Negara/Daerah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9B23193A-B287-4069-9839-65E3A2E9881F}" type="parTrans" cxnId="{E2F19921-C360-443A-B733-FA3933BFC0E2}">
      <dgm:prSet/>
      <dgm:spPr/>
      <dgm:t>
        <a:bodyPr/>
        <a:lstStyle/>
        <a:p>
          <a:endParaRPr lang="en-US"/>
        </a:p>
      </dgm:t>
    </dgm:pt>
    <dgm:pt modelId="{CC1F083F-3F1D-4480-8448-E0A3C9114B02}" type="sibTrans" cxnId="{E2F19921-C360-443A-B733-FA3933BFC0E2}">
      <dgm:prSet/>
      <dgm:spPr/>
      <dgm:t>
        <a:bodyPr/>
        <a:lstStyle/>
        <a:p>
          <a:endParaRPr lang="en-US"/>
        </a:p>
      </dgm:t>
    </dgm:pt>
    <dgm:pt modelId="{977E838C-5A27-4D6F-B08C-DD3894800E8D}">
      <dgm:prSet custT="1"/>
      <dgm:spPr/>
      <dgm:t>
        <a:bodyPr/>
        <a:lstStyle/>
        <a:p>
          <a:r>
            <a:rPr lang="en-US" sz="1600" b="1" smtClean="0">
              <a:solidFill>
                <a:srgbClr val="002060"/>
              </a:solidFill>
            </a:rPr>
            <a:t>Tentang Pedoman Pengelolaan Barang Milik Daerah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9F098FE9-C843-48DD-9A01-B00CA19EFE6C}" type="parTrans" cxnId="{681CD61E-EC2B-4601-A3AD-E59B79DEF772}">
      <dgm:prSet/>
      <dgm:spPr/>
      <dgm:t>
        <a:bodyPr/>
        <a:lstStyle/>
        <a:p>
          <a:endParaRPr lang="en-US"/>
        </a:p>
      </dgm:t>
    </dgm:pt>
    <dgm:pt modelId="{8A4994D3-3ABA-424D-B14C-70D0398070C2}" type="sibTrans" cxnId="{681CD61E-EC2B-4601-A3AD-E59B79DEF772}">
      <dgm:prSet/>
      <dgm:spPr/>
      <dgm:t>
        <a:bodyPr/>
        <a:lstStyle/>
        <a:p>
          <a:endParaRPr lang="en-US"/>
        </a:p>
      </dgm:t>
    </dgm:pt>
    <dgm:pt modelId="{C21A1641-0FC1-401F-AA14-BA905BC6F73B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Transaksi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Pasar</a:t>
          </a:r>
          <a:r>
            <a:rPr lang="en-US" sz="1600" b="1" dirty="0" smtClean="0">
              <a:solidFill>
                <a:srgbClr val="002060"/>
              </a:solidFill>
            </a:rPr>
            <a:t> Modal</a:t>
          </a:r>
        </a:p>
      </dgm:t>
    </dgm:pt>
    <dgm:pt modelId="{A3186164-6F90-4225-982B-BB5E0A92E67B}" type="parTrans" cxnId="{8489039B-6EC4-4EFA-B4F3-F31BE56FEB58}">
      <dgm:prSet/>
      <dgm:spPr/>
      <dgm:t>
        <a:bodyPr/>
        <a:lstStyle/>
        <a:p>
          <a:endParaRPr lang="en-US"/>
        </a:p>
      </dgm:t>
    </dgm:pt>
    <dgm:pt modelId="{A28EC454-161B-416A-8698-F136DE720338}" type="sibTrans" cxnId="{8489039B-6EC4-4EFA-B4F3-F31BE56FEB58}">
      <dgm:prSet/>
      <dgm:spPr/>
      <dgm:t>
        <a:bodyPr/>
        <a:lstStyle/>
        <a:p>
          <a:endParaRPr lang="en-US"/>
        </a:p>
      </dgm:t>
    </dgm:pt>
    <dgm:pt modelId="{85DC0C6D-E58E-41E7-9EDB-C731A7FD120E}">
      <dgm:prSet custT="1"/>
      <dgm:spPr/>
      <dgm:t>
        <a:bodyPr/>
        <a:lstStyle/>
        <a:p>
          <a:r>
            <a:rPr lang="en-US" sz="1600" b="1" dirty="0" err="1" smtClean="0">
              <a:solidFill>
                <a:srgbClr val="002060"/>
              </a:solidFill>
            </a:rPr>
            <a:t>Tentang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fi-FI" sz="1600" b="1" dirty="0" smtClean="0">
              <a:solidFill>
                <a:srgbClr val="002060"/>
              </a:solidFill>
            </a:rPr>
            <a:t>Penilaian Barang Jaminan dan/ atau Harta Kekayaan Lain Dalam Rangka Pengurusan Piutang Negara oleh Panitia Urusan Piutang </a:t>
          </a:r>
          <a:r>
            <a:rPr lang="en-US" sz="1600" b="1" dirty="0" smtClean="0">
              <a:solidFill>
                <a:srgbClr val="002060"/>
              </a:solidFill>
            </a:rPr>
            <a:t>/DJKN</a:t>
          </a:r>
        </a:p>
      </dgm:t>
    </dgm:pt>
    <dgm:pt modelId="{5A841609-515C-440C-8BBC-4C62EC954E33}" type="parTrans" cxnId="{D0639914-F0E8-4650-82D3-900B5DEC112F}">
      <dgm:prSet/>
      <dgm:spPr/>
      <dgm:t>
        <a:bodyPr/>
        <a:lstStyle/>
        <a:p>
          <a:endParaRPr lang="en-US"/>
        </a:p>
      </dgm:t>
    </dgm:pt>
    <dgm:pt modelId="{560D356E-1B52-47D4-AE66-EA4414A715BD}" type="sibTrans" cxnId="{D0639914-F0E8-4650-82D3-900B5DEC112F}">
      <dgm:prSet/>
      <dgm:spPr/>
      <dgm:t>
        <a:bodyPr/>
        <a:lstStyle/>
        <a:p>
          <a:endParaRPr lang="en-US"/>
        </a:p>
      </dgm:t>
    </dgm:pt>
    <dgm:pt modelId="{189F80EE-F1E0-4120-8399-F983D8E2A8D0}">
      <dgm:prSet custT="1"/>
      <dgm:spPr/>
      <dgm:t>
        <a:bodyPr/>
        <a:lstStyle/>
        <a:p>
          <a:r>
            <a:rPr lang="id-ID" sz="1600" b="1" dirty="0" smtClean="0">
              <a:solidFill>
                <a:srgbClr val="002060"/>
              </a:solidFill>
            </a:rPr>
            <a:t>Tentang Petunjuk Pelaksanaan Lelang</a:t>
          </a:r>
        </a:p>
      </dgm:t>
    </dgm:pt>
    <dgm:pt modelId="{17D35BB2-3DED-4104-A224-F84497670EA8}" type="parTrans" cxnId="{72AE253B-CA09-434D-AED3-15D003309193}">
      <dgm:prSet/>
      <dgm:spPr/>
      <dgm:t>
        <a:bodyPr/>
        <a:lstStyle/>
        <a:p>
          <a:endParaRPr lang="en-US"/>
        </a:p>
      </dgm:t>
    </dgm:pt>
    <dgm:pt modelId="{D95B365D-2969-499D-94EF-F843AC19E3E7}" type="sibTrans" cxnId="{72AE253B-CA09-434D-AED3-15D003309193}">
      <dgm:prSet/>
      <dgm:spPr/>
      <dgm:t>
        <a:bodyPr/>
        <a:lstStyle/>
        <a:p>
          <a:endParaRPr lang="en-US"/>
        </a:p>
      </dgm:t>
    </dgm:pt>
    <dgm:pt modelId="{78C073AD-3B1F-4388-86B9-8F02DBAD0D1E}" type="pres">
      <dgm:prSet presAssocID="{89572148-3B4F-48CB-BB97-67D09496FD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9018F8-80F7-4064-A0D4-E1CCD5ECEB62}" type="pres">
      <dgm:prSet presAssocID="{4FFD0B95-1694-45E4-B7AB-2E7A29A6E736}" presName="linNode" presStyleCnt="0"/>
      <dgm:spPr/>
    </dgm:pt>
    <dgm:pt modelId="{122C16D8-2765-4A75-A521-7F3841C25F8D}" type="pres">
      <dgm:prSet presAssocID="{4FFD0B95-1694-45E4-B7AB-2E7A29A6E736}" presName="parentText" presStyleLbl="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E8CC84-EECE-4BD3-BFC0-0F0BA2E863BC}" type="pres">
      <dgm:prSet presAssocID="{4FFD0B95-1694-45E4-B7AB-2E7A29A6E736}" presName="descendantText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327C1-EE86-45F2-9EE9-36FF9A6B18C6}" type="pres">
      <dgm:prSet presAssocID="{F2758F07-AC92-491A-9E32-7209FA1DF496}" presName="sp" presStyleCnt="0"/>
      <dgm:spPr/>
    </dgm:pt>
    <dgm:pt modelId="{A607F2E7-37E8-4D7B-9488-B093CD8F3535}" type="pres">
      <dgm:prSet presAssocID="{1A144660-A6EE-46E9-B911-CA118B81C332}" presName="linNode" presStyleCnt="0"/>
      <dgm:spPr/>
    </dgm:pt>
    <dgm:pt modelId="{BDCBDF81-72A4-4B71-87BF-BAA60A595616}" type="pres">
      <dgm:prSet presAssocID="{1A144660-A6EE-46E9-B911-CA118B81C332}" presName="parentText" presStyleLbl="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5F97A-16CF-4037-B52F-CAA70832905C}" type="pres">
      <dgm:prSet presAssocID="{1A144660-A6EE-46E9-B911-CA118B81C332}" presName="descendantText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2107DC-B640-4002-9AFE-B07BFA3C1CD7}" type="pres">
      <dgm:prSet presAssocID="{13FC5DC8-290C-4909-8FAD-8FB33587B93B}" presName="sp" presStyleCnt="0"/>
      <dgm:spPr/>
    </dgm:pt>
    <dgm:pt modelId="{C6177EF4-9F37-42C6-9EDB-2D9C77659FA6}" type="pres">
      <dgm:prSet presAssocID="{D283DA94-54B5-4316-825C-D43FBFBC958E}" presName="linNode" presStyleCnt="0"/>
      <dgm:spPr/>
    </dgm:pt>
    <dgm:pt modelId="{8726ECE1-216F-49D8-8D28-13345573A4F3}" type="pres">
      <dgm:prSet presAssocID="{D283DA94-54B5-4316-825C-D43FBFBC958E}" presName="parentText" presStyleLbl="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0209E-FA8E-4200-8C0A-33628F3B5233}" type="pres">
      <dgm:prSet presAssocID="{D283DA94-54B5-4316-825C-D43FBFBC958E}" presName="descendantText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1BB496-86D9-4EFE-83AC-B03F475FD300}" type="pres">
      <dgm:prSet presAssocID="{906F8EF7-395B-4E9F-A3A5-B055F06C2E3B}" presName="sp" presStyleCnt="0"/>
      <dgm:spPr/>
    </dgm:pt>
    <dgm:pt modelId="{18037A64-ED96-4E67-B5C5-0BBE02ADAFC5}" type="pres">
      <dgm:prSet presAssocID="{A7F80C18-2395-49C9-B002-7BC1942EF8F1}" presName="linNode" presStyleCnt="0"/>
      <dgm:spPr/>
    </dgm:pt>
    <dgm:pt modelId="{9BD50A3C-3B2F-477E-9AEB-23687BE4D252}" type="pres">
      <dgm:prSet presAssocID="{A7F80C18-2395-49C9-B002-7BC1942EF8F1}" presName="parentText" presStyleLbl="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BB91-9D8F-46F2-8BE6-7A12A4760309}" type="pres">
      <dgm:prSet presAssocID="{A7F80C18-2395-49C9-B002-7BC1942EF8F1}" presName="descendantText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85CF4-EA0C-43C9-98DE-D172978D589D}" type="pres">
      <dgm:prSet presAssocID="{C233F222-D1E0-4956-BF96-8C7EB250B96F}" presName="sp" presStyleCnt="0"/>
      <dgm:spPr/>
    </dgm:pt>
    <dgm:pt modelId="{D3DCFEE7-41EA-4863-A75C-8616DB069955}" type="pres">
      <dgm:prSet presAssocID="{A80BDA52-F823-4205-B44B-08580C17E4DE}" presName="linNode" presStyleCnt="0"/>
      <dgm:spPr/>
    </dgm:pt>
    <dgm:pt modelId="{055CB44E-EF95-4FA6-8267-8DAB26CDC503}" type="pres">
      <dgm:prSet presAssocID="{A80BDA52-F823-4205-B44B-08580C17E4DE}" presName="parentText" presStyleLbl="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CE15E-E663-4FC9-8878-954A2CFFA01F}" type="pres">
      <dgm:prSet presAssocID="{A80BDA52-F823-4205-B44B-08580C17E4DE}" presName="descendantText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D07E461-FB1E-4095-9C1C-92C96F08AD47}" type="pres">
      <dgm:prSet presAssocID="{63DAC7D2-3C54-4EB1-A5DC-2907EB9095C7}" presName="sp" presStyleCnt="0"/>
      <dgm:spPr/>
    </dgm:pt>
    <dgm:pt modelId="{25357A38-F26A-4768-A8F7-2FA4189E74BD}" type="pres">
      <dgm:prSet presAssocID="{2D1DFDD9-61EE-438B-91C0-9CAA475630FA}" presName="linNode" presStyleCnt="0"/>
      <dgm:spPr/>
    </dgm:pt>
    <dgm:pt modelId="{EEDEB589-50A6-494F-8AFD-31F6C1E4A5DF}" type="pres">
      <dgm:prSet presAssocID="{2D1DFDD9-61EE-438B-91C0-9CAA475630FA}" presName="parentText" presStyleLbl="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62CC08C-0FF6-437E-96A1-BF6CDDF89907}" type="pres">
      <dgm:prSet presAssocID="{2D1DFDD9-61EE-438B-91C0-9CAA475630FA}" presName="descendantText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96D08B-4CE0-4BDC-B04A-068C6690AEF5}" type="pres">
      <dgm:prSet presAssocID="{F8413FE6-31CC-4761-A83E-581377DA1DF4}" presName="sp" presStyleCnt="0"/>
      <dgm:spPr/>
    </dgm:pt>
    <dgm:pt modelId="{2458EF3E-50B0-4E6E-86A7-9BB09E3DBE03}" type="pres">
      <dgm:prSet presAssocID="{10C1303C-71C4-4733-84A3-ABC81C1D45FC}" presName="linNode" presStyleCnt="0"/>
      <dgm:spPr/>
    </dgm:pt>
    <dgm:pt modelId="{6C118F9D-AE48-40D2-8C54-8E4502A61AA7}" type="pres">
      <dgm:prSet presAssocID="{10C1303C-71C4-4733-84A3-ABC81C1D45FC}" presName="parentText" presStyleLbl="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9473F-15E5-4183-992E-63E751C8FE20}" type="pres">
      <dgm:prSet presAssocID="{10C1303C-71C4-4733-84A3-ABC81C1D45FC}" presName="descendantText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6063EA-4D76-4768-9170-3694CF48E755}" type="pres">
      <dgm:prSet presAssocID="{5D374DDE-DE00-4189-96F6-A06A4B76B4F4}" presName="sp" presStyleCnt="0"/>
      <dgm:spPr/>
    </dgm:pt>
    <dgm:pt modelId="{D2EA7BCB-EEB4-4BD6-815A-CAF76B450B97}" type="pres">
      <dgm:prSet presAssocID="{3FD7623C-AC62-4671-827E-73FA7189E841}" presName="linNode" presStyleCnt="0"/>
      <dgm:spPr/>
    </dgm:pt>
    <dgm:pt modelId="{A93C9908-BD98-4D36-9E1F-795007529EAF}" type="pres">
      <dgm:prSet presAssocID="{3FD7623C-AC62-4671-827E-73FA7189E841}" presName="parentText" presStyleLbl="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469E50-1B76-4D27-BA70-A62CC6855157}" type="pres">
      <dgm:prSet presAssocID="{3FD7623C-AC62-4671-827E-73FA7189E841}" presName="descendantText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80CDA98-8198-4477-AB5A-0B63F906A818}" type="presOf" srcId="{85DC0C6D-E58E-41E7-9EDB-C731A7FD120E}" destId="{A2C9473F-15E5-4183-992E-63E751C8FE20}" srcOrd="0" destOrd="0" presId="urn:microsoft.com/office/officeart/2005/8/layout/vList5"/>
    <dgm:cxn modelId="{C1CCE5A9-75F7-4F20-AEF6-C76FC0ECC1DC}" type="presOf" srcId="{89572148-3B4F-48CB-BB97-67D09496FD01}" destId="{78C073AD-3B1F-4388-86B9-8F02DBAD0D1E}" srcOrd="0" destOrd="0" presId="urn:microsoft.com/office/officeart/2005/8/layout/vList5"/>
    <dgm:cxn modelId="{17FDD69C-2D59-43C1-9DE0-5CC0A95A4E4F}" srcId="{89572148-3B4F-48CB-BB97-67D09496FD01}" destId="{A7F80C18-2395-49C9-B002-7BC1942EF8F1}" srcOrd="3" destOrd="0" parTransId="{347B072A-A41D-4B46-97D6-B89D1FEB3F34}" sibTransId="{C233F222-D1E0-4956-BF96-8C7EB250B96F}"/>
    <dgm:cxn modelId="{B192A974-AA2E-4502-9333-4945B8CED75B}" srcId="{4FFD0B95-1694-45E4-B7AB-2E7A29A6E736}" destId="{3820182B-07D4-4484-A3FD-98AAE5743F57}" srcOrd="0" destOrd="0" parTransId="{63A4214F-EFB4-4C0E-80D4-131B75913A7C}" sibTransId="{E0163B49-D65A-445D-AE5F-A39B3A9BAF57}"/>
    <dgm:cxn modelId="{4CF3DA28-F952-4D25-B266-B556789ACC5F}" type="presOf" srcId="{3820182B-07D4-4484-A3FD-98AAE5743F57}" destId="{C0E8CC84-EECE-4BD3-BFC0-0F0BA2E863BC}" srcOrd="0" destOrd="0" presId="urn:microsoft.com/office/officeart/2005/8/layout/vList5"/>
    <dgm:cxn modelId="{ADA54220-023B-4290-88BF-D178791E5D1A}" srcId="{89572148-3B4F-48CB-BB97-67D09496FD01}" destId="{2D1DFDD9-61EE-438B-91C0-9CAA475630FA}" srcOrd="5" destOrd="0" parTransId="{98223C47-B3F8-488E-9EDF-0D07395CC22C}" sibTransId="{F8413FE6-31CC-4761-A83E-581377DA1DF4}"/>
    <dgm:cxn modelId="{496230BE-279F-4909-97D0-EEE44DB0BA7E}" type="presOf" srcId="{A80BDA52-F823-4205-B44B-08580C17E4DE}" destId="{055CB44E-EF95-4FA6-8267-8DAB26CDC503}" srcOrd="0" destOrd="0" presId="urn:microsoft.com/office/officeart/2005/8/layout/vList5"/>
    <dgm:cxn modelId="{E7ECE85D-5681-413E-9D1E-3331F9412AFA}" type="presOf" srcId="{217C765B-7F8A-49F3-A1DC-6CC14E9D312F}" destId="{ACC5F97A-16CF-4037-B52F-CAA70832905C}" srcOrd="0" destOrd="0" presId="urn:microsoft.com/office/officeart/2005/8/layout/vList5"/>
    <dgm:cxn modelId="{AC792216-EFF1-40D4-A52B-C960D33BC1BC}" type="presOf" srcId="{977E838C-5A27-4D6F-B08C-DD3894800E8D}" destId="{239CE15E-E663-4FC9-8878-954A2CFFA01F}" srcOrd="0" destOrd="0" presId="urn:microsoft.com/office/officeart/2005/8/layout/vList5"/>
    <dgm:cxn modelId="{731D30F8-0F8A-4402-BC22-3BEE4999D930}" type="presOf" srcId="{3FD7623C-AC62-4671-827E-73FA7189E841}" destId="{A93C9908-BD98-4D36-9E1F-795007529EAF}" srcOrd="0" destOrd="0" presId="urn:microsoft.com/office/officeart/2005/8/layout/vList5"/>
    <dgm:cxn modelId="{A43AD388-B871-4FDE-BF31-E7272221720F}" type="presOf" srcId="{D283DA94-54B5-4316-825C-D43FBFBC958E}" destId="{8726ECE1-216F-49D8-8D28-13345573A4F3}" srcOrd="0" destOrd="0" presId="urn:microsoft.com/office/officeart/2005/8/layout/vList5"/>
    <dgm:cxn modelId="{005C6B17-DF8E-40D7-906C-0E72B20038A5}" srcId="{D283DA94-54B5-4316-825C-D43FBFBC958E}" destId="{FBD674EE-0831-4E9E-A076-DE8F436C06E4}" srcOrd="0" destOrd="0" parTransId="{858A3A0F-78DB-42B1-AFEC-D31A65D6C71D}" sibTransId="{2E78DE06-003E-40C9-94EB-1F560FC41A96}"/>
    <dgm:cxn modelId="{E2F19921-C360-443A-B733-FA3933BFC0E2}" srcId="{A7F80C18-2395-49C9-B002-7BC1942EF8F1}" destId="{BDE16FBF-083B-48B5-A160-2DE1F933C6F1}" srcOrd="0" destOrd="0" parTransId="{9B23193A-B287-4069-9839-65E3A2E9881F}" sibTransId="{CC1F083F-3F1D-4480-8448-E0A3C9114B02}"/>
    <dgm:cxn modelId="{D44E2B0F-97AE-4E66-BA0B-2DF47EF12C02}" type="presOf" srcId="{189F80EE-F1E0-4120-8399-F983D8E2A8D0}" destId="{6C469E50-1B76-4D27-BA70-A62CC6855157}" srcOrd="0" destOrd="0" presId="urn:microsoft.com/office/officeart/2005/8/layout/vList5"/>
    <dgm:cxn modelId="{347FE327-0C02-4C5B-8B50-66976BD1CA1A}" type="presOf" srcId="{10C1303C-71C4-4733-84A3-ABC81C1D45FC}" destId="{6C118F9D-AE48-40D2-8C54-8E4502A61AA7}" srcOrd="0" destOrd="0" presId="urn:microsoft.com/office/officeart/2005/8/layout/vList5"/>
    <dgm:cxn modelId="{AFE16B04-5FBC-4F46-A773-8F28A1AFD4D8}" srcId="{89572148-3B4F-48CB-BB97-67D09496FD01}" destId="{D283DA94-54B5-4316-825C-D43FBFBC958E}" srcOrd="2" destOrd="0" parTransId="{AFBF3D15-8C9B-4334-8073-FD9C42863C2F}" sibTransId="{906F8EF7-395B-4E9F-A3A5-B055F06C2E3B}"/>
    <dgm:cxn modelId="{681CD61E-EC2B-4601-A3AD-E59B79DEF772}" srcId="{A80BDA52-F823-4205-B44B-08580C17E4DE}" destId="{977E838C-5A27-4D6F-B08C-DD3894800E8D}" srcOrd="0" destOrd="0" parTransId="{9F098FE9-C843-48DD-9A01-B00CA19EFE6C}" sibTransId="{8A4994D3-3ABA-424D-B14C-70D0398070C2}"/>
    <dgm:cxn modelId="{DBF40B64-CE10-4840-9C58-514E3B17308B}" srcId="{89572148-3B4F-48CB-BB97-67D09496FD01}" destId="{4FFD0B95-1694-45E4-B7AB-2E7A29A6E736}" srcOrd="0" destOrd="0" parTransId="{96BF3E27-AD65-4071-8059-E7AC7AE71A1D}" sibTransId="{F2758F07-AC92-491A-9E32-7209FA1DF496}"/>
    <dgm:cxn modelId="{DD9B58A7-6F44-4AAD-86B4-3B5F0618F1A4}" type="presOf" srcId="{1A144660-A6EE-46E9-B911-CA118B81C332}" destId="{BDCBDF81-72A4-4B71-87BF-BAA60A595616}" srcOrd="0" destOrd="0" presId="urn:microsoft.com/office/officeart/2005/8/layout/vList5"/>
    <dgm:cxn modelId="{F01E4FB6-E59F-45C5-8B08-B4E11E826FF5}" srcId="{1A144660-A6EE-46E9-B911-CA118B81C332}" destId="{217C765B-7F8A-49F3-A1DC-6CC14E9D312F}" srcOrd="0" destOrd="0" parTransId="{77FEE164-967A-42A2-8DC0-73D9EB36B0E7}" sibTransId="{97EB9D88-86F4-4460-8CFC-F7E8CBD23CE7}"/>
    <dgm:cxn modelId="{6D4A150B-6CFE-4A07-850D-0DF97DCFE4C3}" srcId="{89572148-3B4F-48CB-BB97-67D09496FD01}" destId="{3FD7623C-AC62-4671-827E-73FA7189E841}" srcOrd="7" destOrd="0" parTransId="{70375B09-645F-4483-90EB-AD1E3DF90CB1}" sibTransId="{E68CFA51-7DC2-477E-8781-682579F183B7}"/>
    <dgm:cxn modelId="{1AA6AE31-46D8-4172-A79C-F2577451F541}" srcId="{89572148-3B4F-48CB-BB97-67D09496FD01}" destId="{1A144660-A6EE-46E9-B911-CA118B81C332}" srcOrd="1" destOrd="0" parTransId="{134BA66F-D45B-452C-8E81-0FBF652CA8D2}" sibTransId="{13FC5DC8-290C-4909-8FAD-8FB33587B93B}"/>
    <dgm:cxn modelId="{9F2519EF-6960-4615-A867-B5575245E4C9}" type="presOf" srcId="{FBD674EE-0831-4E9E-A076-DE8F436C06E4}" destId="{83F0209E-FA8E-4200-8C0A-33628F3B5233}" srcOrd="0" destOrd="0" presId="urn:microsoft.com/office/officeart/2005/8/layout/vList5"/>
    <dgm:cxn modelId="{834F23D1-B4BE-4AD0-8310-CE95CC9B4B0E}" type="presOf" srcId="{A7F80C18-2395-49C9-B002-7BC1942EF8F1}" destId="{9BD50A3C-3B2F-477E-9AEB-23687BE4D252}" srcOrd="0" destOrd="0" presId="urn:microsoft.com/office/officeart/2005/8/layout/vList5"/>
    <dgm:cxn modelId="{54DC60E2-BCB4-4AC3-BC5E-FAC15FDEC085}" srcId="{89572148-3B4F-48CB-BB97-67D09496FD01}" destId="{10C1303C-71C4-4733-84A3-ABC81C1D45FC}" srcOrd="6" destOrd="0" parTransId="{E56F81DE-5D3B-4BFD-9C0C-E8C372B0222A}" sibTransId="{5D374DDE-DE00-4189-96F6-A06A4B76B4F4}"/>
    <dgm:cxn modelId="{8489039B-6EC4-4EFA-B4F3-F31BE56FEB58}" srcId="{2D1DFDD9-61EE-438B-91C0-9CAA475630FA}" destId="{C21A1641-0FC1-401F-AA14-BA905BC6F73B}" srcOrd="0" destOrd="0" parTransId="{A3186164-6F90-4225-982B-BB5E0A92E67B}" sibTransId="{A28EC454-161B-416A-8698-F136DE720338}"/>
    <dgm:cxn modelId="{D0639914-F0E8-4650-82D3-900B5DEC112F}" srcId="{10C1303C-71C4-4733-84A3-ABC81C1D45FC}" destId="{85DC0C6D-E58E-41E7-9EDB-C731A7FD120E}" srcOrd="0" destOrd="0" parTransId="{5A841609-515C-440C-8BBC-4C62EC954E33}" sibTransId="{560D356E-1B52-47D4-AE66-EA4414A715BD}"/>
    <dgm:cxn modelId="{707561FA-BB42-4518-8E02-4A78081AEF06}" type="presOf" srcId="{C21A1641-0FC1-401F-AA14-BA905BC6F73B}" destId="{362CC08C-0FF6-437E-96A1-BF6CDDF89907}" srcOrd="0" destOrd="0" presId="urn:microsoft.com/office/officeart/2005/8/layout/vList5"/>
    <dgm:cxn modelId="{F8317444-503D-4EEA-957E-9DFE97E85BC6}" srcId="{89572148-3B4F-48CB-BB97-67D09496FD01}" destId="{A80BDA52-F823-4205-B44B-08580C17E4DE}" srcOrd="4" destOrd="0" parTransId="{919592D6-53DF-4672-AF18-FE9F83E9FC80}" sibTransId="{63DAC7D2-3C54-4EB1-A5DC-2907EB9095C7}"/>
    <dgm:cxn modelId="{39716176-7148-427C-AC0B-A8C3C1B48BD6}" type="presOf" srcId="{4FFD0B95-1694-45E4-B7AB-2E7A29A6E736}" destId="{122C16D8-2765-4A75-A521-7F3841C25F8D}" srcOrd="0" destOrd="0" presId="urn:microsoft.com/office/officeart/2005/8/layout/vList5"/>
    <dgm:cxn modelId="{72AE253B-CA09-434D-AED3-15D003309193}" srcId="{3FD7623C-AC62-4671-827E-73FA7189E841}" destId="{189F80EE-F1E0-4120-8399-F983D8E2A8D0}" srcOrd="0" destOrd="0" parTransId="{17D35BB2-3DED-4104-A224-F84497670EA8}" sibTransId="{D95B365D-2969-499D-94EF-F843AC19E3E7}"/>
    <dgm:cxn modelId="{2E48E98F-1451-4E15-B303-3502B170B2D7}" type="presOf" srcId="{2D1DFDD9-61EE-438B-91C0-9CAA475630FA}" destId="{EEDEB589-50A6-494F-8AFD-31F6C1E4A5DF}" srcOrd="0" destOrd="0" presId="urn:microsoft.com/office/officeart/2005/8/layout/vList5"/>
    <dgm:cxn modelId="{DD329A28-9334-4C96-B7DB-2A87D7B290DB}" type="presOf" srcId="{BDE16FBF-083B-48B5-A160-2DE1F933C6F1}" destId="{C0C4BB91-9D8F-46F2-8BE6-7A12A4760309}" srcOrd="0" destOrd="0" presId="urn:microsoft.com/office/officeart/2005/8/layout/vList5"/>
    <dgm:cxn modelId="{BD5D5556-903D-4824-B724-2006E52D19EB}" type="presParOf" srcId="{78C073AD-3B1F-4388-86B9-8F02DBAD0D1E}" destId="{099018F8-80F7-4064-A0D4-E1CCD5ECEB62}" srcOrd="0" destOrd="0" presId="urn:microsoft.com/office/officeart/2005/8/layout/vList5"/>
    <dgm:cxn modelId="{3F2C6871-9C20-40E4-89B6-E0511DE59F22}" type="presParOf" srcId="{099018F8-80F7-4064-A0D4-E1CCD5ECEB62}" destId="{122C16D8-2765-4A75-A521-7F3841C25F8D}" srcOrd="0" destOrd="0" presId="urn:microsoft.com/office/officeart/2005/8/layout/vList5"/>
    <dgm:cxn modelId="{6CA60D15-8BAE-432B-AF53-2A6EA79A587D}" type="presParOf" srcId="{099018F8-80F7-4064-A0D4-E1CCD5ECEB62}" destId="{C0E8CC84-EECE-4BD3-BFC0-0F0BA2E863BC}" srcOrd="1" destOrd="0" presId="urn:microsoft.com/office/officeart/2005/8/layout/vList5"/>
    <dgm:cxn modelId="{3E7AF61D-6717-41F1-9A2D-A1788F581043}" type="presParOf" srcId="{78C073AD-3B1F-4388-86B9-8F02DBAD0D1E}" destId="{C3E327C1-EE86-45F2-9EE9-36FF9A6B18C6}" srcOrd="1" destOrd="0" presId="urn:microsoft.com/office/officeart/2005/8/layout/vList5"/>
    <dgm:cxn modelId="{B7C1842D-FD46-4449-9FDD-79EBAD1984AE}" type="presParOf" srcId="{78C073AD-3B1F-4388-86B9-8F02DBAD0D1E}" destId="{A607F2E7-37E8-4D7B-9488-B093CD8F3535}" srcOrd="2" destOrd="0" presId="urn:microsoft.com/office/officeart/2005/8/layout/vList5"/>
    <dgm:cxn modelId="{3E0F82D7-488C-487C-ADDA-6C846580C7C0}" type="presParOf" srcId="{A607F2E7-37E8-4D7B-9488-B093CD8F3535}" destId="{BDCBDF81-72A4-4B71-87BF-BAA60A595616}" srcOrd="0" destOrd="0" presId="urn:microsoft.com/office/officeart/2005/8/layout/vList5"/>
    <dgm:cxn modelId="{038F27C0-5AD9-48BF-AB61-BE4129EA57CC}" type="presParOf" srcId="{A607F2E7-37E8-4D7B-9488-B093CD8F3535}" destId="{ACC5F97A-16CF-4037-B52F-CAA70832905C}" srcOrd="1" destOrd="0" presId="urn:microsoft.com/office/officeart/2005/8/layout/vList5"/>
    <dgm:cxn modelId="{ED03A67D-A891-4E2B-BF44-DA4C3E5CE353}" type="presParOf" srcId="{78C073AD-3B1F-4388-86B9-8F02DBAD0D1E}" destId="{012107DC-B640-4002-9AFE-B07BFA3C1CD7}" srcOrd="3" destOrd="0" presId="urn:microsoft.com/office/officeart/2005/8/layout/vList5"/>
    <dgm:cxn modelId="{536F5005-9FFA-4C6F-80AD-1B0DCA8B0749}" type="presParOf" srcId="{78C073AD-3B1F-4388-86B9-8F02DBAD0D1E}" destId="{C6177EF4-9F37-42C6-9EDB-2D9C77659FA6}" srcOrd="4" destOrd="0" presId="urn:microsoft.com/office/officeart/2005/8/layout/vList5"/>
    <dgm:cxn modelId="{9578CC61-888C-4161-803A-A41E0EB158F4}" type="presParOf" srcId="{C6177EF4-9F37-42C6-9EDB-2D9C77659FA6}" destId="{8726ECE1-216F-49D8-8D28-13345573A4F3}" srcOrd="0" destOrd="0" presId="urn:microsoft.com/office/officeart/2005/8/layout/vList5"/>
    <dgm:cxn modelId="{943BFD50-FEF0-42BD-99A5-10076FB0A570}" type="presParOf" srcId="{C6177EF4-9F37-42C6-9EDB-2D9C77659FA6}" destId="{83F0209E-FA8E-4200-8C0A-33628F3B5233}" srcOrd="1" destOrd="0" presId="urn:microsoft.com/office/officeart/2005/8/layout/vList5"/>
    <dgm:cxn modelId="{A17E0986-A181-4C69-8660-4B079D22E733}" type="presParOf" srcId="{78C073AD-3B1F-4388-86B9-8F02DBAD0D1E}" destId="{EA1BB496-86D9-4EFE-83AC-B03F475FD300}" srcOrd="5" destOrd="0" presId="urn:microsoft.com/office/officeart/2005/8/layout/vList5"/>
    <dgm:cxn modelId="{F20368BB-D565-4E65-B24A-C4D537C6953B}" type="presParOf" srcId="{78C073AD-3B1F-4388-86B9-8F02DBAD0D1E}" destId="{18037A64-ED96-4E67-B5C5-0BBE02ADAFC5}" srcOrd="6" destOrd="0" presId="urn:microsoft.com/office/officeart/2005/8/layout/vList5"/>
    <dgm:cxn modelId="{73C498A1-0D16-427B-9105-93D916FDA8E4}" type="presParOf" srcId="{18037A64-ED96-4E67-B5C5-0BBE02ADAFC5}" destId="{9BD50A3C-3B2F-477E-9AEB-23687BE4D252}" srcOrd="0" destOrd="0" presId="urn:microsoft.com/office/officeart/2005/8/layout/vList5"/>
    <dgm:cxn modelId="{E36D1F35-D9A8-4CFE-9369-C00B2A26C9C7}" type="presParOf" srcId="{18037A64-ED96-4E67-B5C5-0BBE02ADAFC5}" destId="{C0C4BB91-9D8F-46F2-8BE6-7A12A4760309}" srcOrd="1" destOrd="0" presId="urn:microsoft.com/office/officeart/2005/8/layout/vList5"/>
    <dgm:cxn modelId="{5DAA96BB-4174-4C6E-B0D2-D51C2FA83923}" type="presParOf" srcId="{78C073AD-3B1F-4388-86B9-8F02DBAD0D1E}" destId="{88785CF4-EA0C-43C9-98DE-D172978D589D}" srcOrd="7" destOrd="0" presId="urn:microsoft.com/office/officeart/2005/8/layout/vList5"/>
    <dgm:cxn modelId="{F96F6B84-6576-4629-96C0-ADEAA116B704}" type="presParOf" srcId="{78C073AD-3B1F-4388-86B9-8F02DBAD0D1E}" destId="{D3DCFEE7-41EA-4863-A75C-8616DB069955}" srcOrd="8" destOrd="0" presId="urn:microsoft.com/office/officeart/2005/8/layout/vList5"/>
    <dgm:cxn modelId="{56A2B5C8-E3A5-49A6-8F6F-690281632B24}" type="presParOf" srcId="{D3DCFEE7-41EA-4863-A75C-8616DB069955}" destId="{055CB44E-EF95-4FA6-8267-8DAB26CDC503}" srcOrd="0" destOrd="0" presId="urn:microsoft.com/office/officeart/2005/8/layout/vList5"/>
    <dgm:cxn modelId="{BBE22954-5971-416B-AFF5-AF38844F90EE}" type="presParOf" srcId="{D3DCFEE7-41EA-4863-A75C-8616DB069955}" destId="{239CE15E-E663-4FC9-8878-954A2CFFA01F}" srcOrd="1" destOrd="0" presId="urn:microsoft.com/office/officeart/2005/8/layout/vList5"/>
    <dgm:cxn modelId="{7D234B7C-4CFB-4B07-9733-D9B4ED11E11C}" type="presParOf" srcId="{78C073AD-3B1F-4388-86B9-8F02DBAD0D1E}" destId="{2D07E461-FB1E-4095-9C1C-92C96F08AD47}" srcOrd="9" destOrd="0" presId="urn:microsoft.com/office/officeart/2005/8/layout/vList5"/>
    <dgm:cxn modelId="{003140C0-52FA-4293-905B-218D247B38E8}" type="presParOf" srcId="{78C073AD-3B1F-4388-86B9-8F02DBAD0D1E}" destId="{25357A38-F26A-4768-A8F7-2FA4189E74BD}" srcOrd="10" destOrd="0" presId="urn:microsoft.com/office/officeart/2005/8/layout/vList5"/>
    <dgm:cxn modelId="{14E01D6F-FC5A-4797-A967-D2594B3B1941}" type="presParOf" srcId="{25357A38-F26A-4768-A8F7-2FA4189E74BD}" destId="{EEDEB589-50A6-494F-8AFD-31F6C1E4A5DF}" srcOrd="0" destOrd="0" presId="urn:microsoft.com/office/officeart/2005/8/layout/vList5"/>
    <dgm:cxn modelId="{07919D55-CF42-4870-87D9-8F36F3003806}" type="presParOf" srcId="{25357A38-F26A-4768-A8F7-2FA4189E74BD}" destId="{362CC08C-0FF6-437E-96A1-BF6CDDF89907}" srcOrd="1" destOrd="0" presId="urn:microsoft.com/office/officeart/2005/8/layout/vList5"/>
    <dgm:cxn modelId="{C4E95367-09A0-4F77-990D-872B2DE8CD4E}" type="presParOf" srcId="{78C073AD-3B1F-4388-86B9-8F02DBAD0D1E}" destId="{CB96D08B-4CE0-4BDC-B04A-068C6690AEF5}" srcOrd="11" destOrd="0" presId="urn:microsoft.com/office/officeart/2005/8/layout/vList5"/>
    <dgm:cxn modelId="{349F3A60-C081-4238-B2BA-117DA2CADB2F}" type="presParOf" srcId="{78C073AD-3B1F-4388-86B9-8F02DBAD0D1E}" destId="{2458EF3E-50B0-4E6E-86A7-9BB09E3DBE03}" srcOrd="12" destOrd="0" presId="urn:microsoft.com/office/officeart/2005/8/layout/vList5"/>
    <dgm:cxn modelId="{BA253CFA-05DE-4AFA-9369-3B35CFCE51BD}" type="presParOf" srcId="{2458EF3E-50B0-4E6E-86A7-9BB09E3DBE03}" destId="{6C118F9D-AE48-40D2-8C54-8E4502A61AA7}" srcOrd="0" destOrd="0" presId="urn:microsoft.com/office/officeart/2005/8/layout/vList5"/>
    <dgm:cxn modelId="{81E88DF0-02C1-46BE-A977-F0E5AB673A9D}" type="presParOf" srcId="{2458EF3E-50B0-4E6E-86A7-9BB09E3DBE03}" destId="{A2C9473F-15E5-4183-992E-63E751C8FE20}" srcOrd="1" destOrd="0" presId="urn:microsoft.com/office/officeart/2005/8/layout/vList5"/>
    <dgm:cxn modelId="{623D465D-1811-414A-930E-A1BAC24027A8}" type="presParOf" srcId="{78C073AD-3B1F-4388-86B9-8F02DBAD0D1E}" destId="{6C6063EA-4D76-4768-9170-3694CF48E755}" srcOrd="13" destOrd="0" presId="urn:microsoft.com/office/officeart/2005/8/layout/vList5"/>
    <dgm:cxn modelId="{A54700A6-985A-4C23-88D0-7AE4B860B62E}" type="presParOf" srcId="{78C073AD-3B1F-4388-86B9-8F02DBAD0D1E}" destId="{D2EA7BCB-EEB4-4BD6-815A-CAF76B450B97}" srcOrd="14" destOrd="0" presId="urn:microsoft.com/office/officeart/2005/8/layout/vList5"/>
    <dgm:cxn modelId="{EA2C6A18-C695-4868-9C84-690C3E35E030}" type="presParOf" srcId="{D2EA7BCB-EEB4-4BD6-815A-CAF76B450B97}" destId="{A93C9908-BD98-4D36-9E1F-795007529EAF}" srcOrd="0" destOrd="0" presId="urn:microsoft.com/office/officeart/2005/8/layout/vList5"/>
    <dgm:cxn modelId="{408DB8F5-9E09-4B87-B0E6-DD8192B09A69}" type="presParOf" srcId="{D2EA7BCB-EEB4-4BD6-815A-CAF76B450B97}" destId="{6C469E50-1B76-4D27-BA70-A62CC6855157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572148-3B4F-48CB-BB97-67D09496FD01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FFD0B95-1694-45E4-B7AB-2E7A29A6E736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PP 14 TAHUN 2012</a:t>
          </a:r>
          <a:endParaRPr lang="en-US" sz="1600" b="1" dirty="0">
            <a:solidFill>
              <a:srgbClr val="002060"/>
            </a:solidFill>
          </a:endParaRPr>
        </a:p>
      </dgm:t>
    </dgm:pt>
    <dgm:pt modelId="{96BF3E27-AD65-4071-8059-E7AC7AE71A1D}" type="parTrans" cxnId="{DBF40B64-CE10-4840-9C58-514E3B17308B}">
      <dgm:prSet/>
      <dgm:spPr/>
      <dgm:t>
        <a:bodyPr/>
        <a:lstStyle/>
        <a:p>
          <a:endParaRPr lang="en-US"/>
        </a:p>
      </dgm:t>
    </dgm:pt>
    <dgm:pt modelId="{F2758F07-AC92-491A-9E32-7209FA1DF496}" type="sibTrans" cxnId="{DBF40B64-CE10-4840-9C58-514E3B17308B}">
      <dgm:prSet/>
      <dgm:spPr/>
      <dgm:t>
        <a:bodyPr/>
        <a:lstStyle/>
        <a:p>
          <a:endParaRPr lang="en-US"/>
        </a:p>
      </dgm:t>
    </dgm:pt>
    <dgm:pt modelId="{1A144660-A6EE-46E9-B911-CA118B81C332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PERPRES 4 TAHUN 2016</a:t>
          </a:r>
        </a:p>
      </dgm:t>
    </dgm:pt>
    <dgm:pt modelId="{134BA66F-D45B-452C-8E81-0FBF652CA8D2}" type="parTrans" cxnId="{1AA6AE31-46D8-4172-A79C-F2577451F541}">
      <dgm:prSet/>
      <dgm:spPr/>
      <dgm:t>
        <a:bodyPr/>
        <a:lstStyle/>
        <a:p>
          <a:endParaRPr lang="en-US"/>
        </a:p>
      </dgm:t>
    </dgm:pt>
    <dgm:pt modelId="{13FC5DC8-290C-4909-8FAD-8FB33587B93B}" type="sibTrans" cxnId="{1AA6AE31-46D8-4172-A79C-F2577451F541}">
      <dgm:prSet/>
      <dgm:spPr/>
      <dgm:t>
        <a:bodyPr/>
        <a:lstStyle/>
        <a:p>
          <a:endParaRPr lang="en-US"/>
        </a:p>
      </dgm:t>
    </dgm:pt>
    <dgm:pt modelId="{D283DA94-54B5-4316-825C-D43FBFBC958E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PERMEN ESDM  27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2018</a:t>
          </a:r>
        </a:p>
      </dgm:t>
    </dgm:pt>
    <dgm:pt modelId="{AFBF3D15-8C9B-4334-8073-FD9C42863C2F}" type="parTrans" cxnId="{AFE16B04-5FBC-4F46-A773-8F28A1AFD4D8}">
      <dgm:prSet/>
      <dgm:spPr/>
      <dgm:t>
        <a:bodyPr/>
        <a:lstStyle/>
        <a:p>
          <a:endParaRPr lang="en-US"/>
        </a:p>
      </dgm:t>
    </dgm:pt>
    <dgm:pt modelId="{906F8EF7-395B-4E9F-A3A5-B055F06C2E3B}" type="sibTrans" cxnId="{AFE16B04-5FBC-4F46-A773-8F28A1AFD4D8}">
      <dgm:prSet/>
      <dgm:spPr/>
      <dgm:t>
        <a:bodyPr/>
        <a:lstStyle/>
        <a:p>
          <a:endParaRPr lang="en-US"/>
        </a:p>
      </dgm:t>
    </dgm:pt>
    <dgm:pt modelId="{A7F80C18-2395-49C9-B002-7BC1942EF8F1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PERMEN ESDM  33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2016</a:t>
          </a:r>
        </a:p>
      </dgm:t>
    </dgm:pt>
    <dgm:pt modelId="{347B072A-A41D-4B46-97D6-B89D1FEB3F34}" type="parTrans" cxnId="{17FDD69C-2D59-43C1-9DE0-5CC0A95A4E4F}">
      <dgm:prSet/>
      <dgm:spPr/>
      <dgm:t>
        <a:bodyPr/>
        <a:lstStyle/>
        <a:p>
          <a:endParaRPr lang="en-US"/>
        </a:p>
      </dgm:t>
    </dgm:pt>
    <dgm:pt modelId="{C233F222-D1E0-4956-BF96-8C7EB250B96F}" type="sibTrans" cxnId="{17FDD69C-2D59-43C1-9DE0-5CC0A95A4E4F}">
      <dgm:prSet/>
      <dgm:spPr/>
      <dgm:t>
        <a:bodyPr/>
        <a:lstStyle/>
        <a:p>
          <a:endParaRPr lang="en-US"/>
        </a:p>
      </dgm:t>
    </dgm:pt>
    <dgm:pt modelId="{A80BDA52-F823-4205-B44B-08580C17E4DE}">
      <dgm:prSet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</a:rPr>
            <a:t>PP 62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2018</a:t>
          </a:r>
        </a:p>
      </dgm:t>
    </dgm:pt>
    <dgm:pt modelId="{919592D6-53DF-4672-AF18-FE9F83E9FC80}" type="parTrans" cxnId="{F8317444-503D-4EEA-957E-9DFE97E85BC6}">
      <dgm:prSet/>
      <dgm:spPr/>
      <dgm:t>
        <a:bodyPr/>
        <a:lstStyle/>
        <a:p>
          <a:endParaRPr lang="en-US"/>
        </a:p>
      </dgm:t>
    </dgm:pt>
    <dgm:pt modelId="{63DAC7D2-3C54-4EB1-A5DC-2907EB9095C7}" type="sibTrans" cxnId="{F8317444-503D-4EEA-957E-9DFE97E85BC6}">
      <dgm:prSet/>
      <dgm:spPr/>
      <dgm:t>
        <a:bodyPr/>
        <a:lstStyle/>
        <a:p>
          <a:endParaRPr lang="en-US"/>
        </a:p>
      </dgm:t>
    </dgm:pt>
    <dgm:pt modelId="{3820182B-07D4-4484-A3FD-98AAE5743F57}">
      <dgm:prSet custT="1"/>
      <dgm:spPr/>
      <dgm:t>
        <a:bodyPr/>
        <a:lstStyle/>
        <a:p>
          <a:pPr algn="l"/>
          <a:r>
            <a:rPr lang="en-US" sz="1600" b="1" dirty="0" err="1" smtClean="0">
              <a:solidFill>
                <a:srgbClr val="002060"/>
              </a:solidFill>
            </a:rPr>
            <a:t>Kegiatan</a:t>
          </a:r>
          <a:r>
            <a:rPr lang="en-US" sz="1600" b="1" dirty="0" smtClean="0">
              <a:solidFill>
                <a:srgbClr val="002060"/>
              </a:solidFill>
            </a:rPr>
            <a:t> Usaha </a:t>
          </a:r>
          <a:r>
            <a:rPr lang="en-US" sz="1600" b="1" dirty="0" err="1" smtClean="0">
              <a:solidFill>
                <a:srgbClr val="002060"/>
              </a:solidFill>
            </a:rPr>
            <a:t>Penyediaan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Tenaga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Listrik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63A4214F-EFB4-4C0E-80D4-131B75913A7C}" type="parTrans" cxnId="{B192A974-AA2E-4502-9333-4945B8CED75B}">
      <dgm:prSet/>
      <dgm:spPr/>
      <dgm:t>
        <a:bodyPr/>
        <a:lstStyle/>
        <a:p>
          <a:endParaRPr lang="en-US"/>
        </a:p>
      </dgm:t>
    </dgm:pt>
    <dgm:pt modelId="{E0163B49-D65A-445D-AE5F-A39B3A9BAF57}" type="sibTrans" cxnId="{B192A974-AA2E-4502-9333-4945B8CED75B}">
      <dgm:prSet/>
      <dgm:spPr/>
      <dgm:t>
        <a:bodyPr/>
        <a:lstStyle/>
        <a:p>
          <a:endParaRPr lang="en-US"/>
        </a:p>
      </dgm:t>
    </dgm:pt>
    <dgm:pt modelId="{217C765B-7F8A-49F3-A1DC-6CC14E9D312F}">
      <dgm:prSet custT="1"/>
      <dgm:spPr/>
      <dgm:t>
        <a:bodyPr/>
        <a:lstStyle/>
        <a:p>
          <a:pPr algn="l"/>
          <a:r>
            <a:rPr lang="en-US" sz="1600" b="1" dirty="0" err="1" smtClean="0">
              <a:solidFill>
                <a:srgbClr val="002060"/>
              </a:solidFill>
            </a:rPr>
            <a:t>Percepatan</a:t>
          </a:r>
          <a:r>
            <a:rPr lang="en-US" sz="1600" b="1" dirty="0" smtClean="0">
              <a:solidFill>
                <a:srgbClr val="002060"/>
              </a:solidFill>
            </a:rPr>
            <a:t> Pembangunan </a:t>
          </a:r>
          <a:r>
            <a:rPr lang="en-US" sz="1600" b="1" dirty="0" err="1" smtClean="0">
              <a:solidFill>
                <a:srgbClr val="002060"/>
              </a:solidFill>
            </a:rPr>
            <a:t>Infrastruktur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Ketenagalistrikan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77FEE164-967A-42A2-8DC0-73D9EB36B0E7}" type="parTrans" cxnId="{F01E4FB6-E59F-45C5-8B08-B4E11E826FF5}">
      <dgm:prSet/>
      <dgm:spPr/>
      <dgm:t>
        <a:bodyPr/>
        <a:lstStyle/>
        <a:p>
          <a:endParaRPr lang="en-US"/>
        </a:p>
      </dgm:t>
    </dgm:pt>
    <dgm:pt modelId="{97EB9D88-86F4-4460-8CFC-F7E8CBD23CE7}" type="sibTrans" cxnId="{F01E4FB6-E59F-45C5-8B08-B4E11E826FF5}">
      <dgm:prSet/>
      <dgm:spPr/>
      <dgm:t>
        <a:bodyPr/>
        <a:lstStyle/>
        <a:p>
          <a:endParaRPr lang="en-US"/>
        </a:p>
      </dgm:t>
    </dgm:pt>
    <dgm:pt modelId="{FBD674EE-0831-4E9E-A076-DE8F436C06E4}">
      <dgm:prSet custT="1"/>
      <dgm:spPr/>
      <dgm:t>
        <a:bodyPr/>
        <a:lstStyle/>
        <a:p>
          <a:pPr algn="just"/>
          <a:r>
            <a:rPr lang="en-US" sz="1600" b="1" dirty="0" err="1" smtClean="0">
              <a:solidFill>
                <a:srgbClr val="002060"/>
              </a:solidFill>
            </a:rPr>
            <a:t>Kompensasi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atas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tanah</a:t>
          </a:r>
          <a:r>
            <a:rPr lang="en-US" sz="1600" b="1" dirty="0" smtClean="0">
              <a:solidFill>
                <a:srgbClr val="002060"/>
              </a:solidFill>
            </a:rPr>
            <a:t>, </a:t>
          </a:r>
          <a:r>
            <a:rPr lang="en-US" sz="1600" b="1" dirty="0" err="1" smtClean="0">
              <a:solidFill>
                <a:srgbClr val="002060"/>
              </a:solidFill>
            </a:rPr>
            <a:t>bangunan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tanaman</a:t>
          </a:r>
          <a:r>
            <a:rPr lang="en-US" sz="1600" b="1" dirty="0" smtClean="0">
              <a:solidFill>
                <a:srgbClr val="002060"/>
              </a:solidFill>
            </a:rPr>
            <a:t> yang </a:t>
          </a:r>
          <a:r>
            <a:rPr lang="en-US" sz="1600" b="1" dirty="0" err="1" smtClean="0">
              <a:solidFill>
                <a:srgbClr val="002060"/>
              </a:solidFill>
            </a:rPr>
            <a:t>berada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bawah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ruang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bebas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saluran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udara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tegangan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tinggi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saluran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udara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tegangan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ekstra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tinggi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858A3A0F-78DB-42B1-AFEC-D31A65D6C71D}" type="parTrans" cxnId="{005C6B17-DF8E-40D7-906C-0E72B20038A5}">
      <dgm:prSet/>
      <dgm:spPr/>
      <dgm:t>
        <a:bodyPr/>
        <a:lstStyle/>
        <a:p>
          <a:endParaRPr lang="en-US"/>
        </a:p>
      </dgm:t>
    </dgm:pt>
    <dgm:pt modelId="{2E78DE06-003E-40C9-94EB-1F560FC41A96}" type="sibTrans" cxnId="{005C6B17-DF8E-40D7-906C-0E72B20038A5}">
      <dgm:prSet/>
      <dgm:spPr/>
      <dgm:t>
        <a:bodyPr/>
        <a:lstStyle/>
        <a:p>
          <a:endParaRPr lang="en-US"/>
        </a:p>
      </dgm:t>
    </dgm:pt>
    <dgm:pt modelId="{BDE16FBF-083B-48B5-A160-2DE1F933C6F1}">
      <dgm:prSet custT="1"/>
      <dgm:spPr/>
      <dgm:t>
        <a:bodyPr/>
        <a:lstStyle/>
        <a:p>
          <a:pPr algn="just"/>
          <a:r>
            <a:rPr lang="en-US" sz="1600" b="1" dirty="0" err="1" smtClean="0">
              <a:solidFill>
                <a:srgbClr val="002060"/>
              </a:solidFill>
            </a:rPr>
            <a:t>Penyelesaian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Teknis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Terhadap</a:t>
          </a:r>
          <a:r>
            <a:rPr lang="en-US" sz="1600" b="1" dirty="0" smtClean="0">
              <a:solidFill>
                <a:srgbClr val="002060"/>
              </a:solidFill>
            </a:rPr>
            <a:t> Tanah, </a:t>
          </a:r>
          <a:r>
            <a:rPr lang="en-US" sz="1600" b="1" dirty="0" err="1" smtClean="0">
              <a:solidFill>
                <a:srgbClr val="002060"/>
              </a:solidFill>
            </a:rPr>
            <a:t>Bangunan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Tanaman</a:t>
          </a:r>
          <a:r>
            <a:rPr lang="en-US" sz="1600" b="1" dirty="0" smtClean="0">
              <a:solidFill>
                <a:srgbClr val="002060"/>
              </a:solidFill>
            </a:rPr>
            <a:t> yang </a:t>
          </a:r>
          <a:r>
            <a:rPr lang="en-US" sz="1600" b="1" dirty="0" err="1" smtClean="0">
              <a:solidFill>
                <a:srgbClr val="002060"/>
              </a:solidFill>
            </a:rPr>
            <a:t>dikuasai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masyarakat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pada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kawasan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hutan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dalam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rangka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percepatan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pembangunan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infrastruktur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ketenagalistrikan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</a:p>
      </dgm:t>
    </dgm:pt>
    <dgm:pt modelId="{9B23193A-B287-4069-9839-65E3A2E9881F}" type="parTrans" cxnId="{E2F19921-C360-443A-B733-FA3933BFC0E2}">
      <dgm:prSet/>
      <dgm:spPr/>
      <dgm:t>
        <a:bodyPr/>
        <a:lstStyle/>
        <a:p>
          <a:endParaRPr lang="en-US"/>
        </a:p>
      </dgm:t>
    </dgm:pt>
    <dgm:pt modelId="{CC1F083F-3F1D-4480-8448-E0A3C9114B02}" type="sibTrans" cxnId="{E2F19921-C360-443A-B733-FA3933BFC0E2}">
      <dgm:prSet/>
      <dgm:spPr/>
      <dgm:t>
        <a:bodyPr/>
        <a:lstStyle/>
        <a:p>
          <a:endParaRPr lang="en-US"/>
        </a:p>
      </dgm:t>
    </dgm:pt>
    <dgm:pt modelId="{977E838C-5A27-4D6F-B08C-DD3894800E8D}">
      <dgm:prSet custT="1"/>
      <dgm:spPr/>
      <dgm:t>
        <a:bodyPr/>
        <a:lstStyle/>
        <a:p>
          <a:pPr algn="just"/>
          <a:r>
            <a:rPr lang="en-US" sz="1600" b="1" dirty="0" err="1" smtClean="0">
              <a:solidFill>
                <a:srgbClr val="002060"/>
              </a:solidFill>
            </a:rPr>
            <a:t>Tentang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Penanganan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Dampak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sosial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kemasyarakatan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dalam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rangka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penyediaan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tanah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untuk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pembangunan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nasional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</a:p>
      </dgm:t>
    </dgm:pt>
    <dgm:pt modelId="{9F098FE9-C843-48DD-9A01-B00CA19EFE6C}" type="parTrans" cxnId="{681CD61E-EC2B-4601-A3AD-E59B79DEF772}">
      <dgm:prSet/>
      <dgm:spPr/>
      <dgm:t>
        <a:bodyPr/>
        <a:lstStyle/>
        <a:p>
          <a:endParaRPr lang="en-US"/>
        </a:p>
      </dgm:t>
    </dgm:pt>
    <dgm:pt modelId="{8A4994D3-3ABA-424D-B14C-70D0398070C2}" type="sibTrans" cxnId="{681CD61E-EC2B-4601-A3AD-E59B79DEF772}">
      <dgm:prSet/>
      <dgm:spPr/>
      <dgm:t>
        <a:bodyPr/>
        <a:lstStyle/>
        <a:p>
          <a:endParaRPr lang="en-US"/>
        </a:p>
      </dgm:t>
    </dgm:pt>
    <dgm:pt modelId="{04FCC427-0126-45B7-B1A3-722534FDE161}">
      <dgm:prSet custT="1"/>
      <dgm:spPr/>
      <dgm:t>
        <a:bodyPr/>
        <a:lstStyle/>
        <a:p>
          <a:pPr algn="just"/>
          <a:r>
            <a:rPr lang="en-US" sz="1600" b="1" dirty="0" err="1" smtClean="0">
              <a:solidFill>
                <a:srgbClr val="002060"/>
              </a:solidFill>
            </a:rPr>
            <a:t>Pasal</a:t>
          </a:r>
          <a:r>
            <a:rPr lang="en-US" sz="1600" b="1" dirty="0" smtClean="0">
              <a:solidFill>
                <a:srgbClr val="002060"/>
              </a:solidFill>
            </a:rPr>
            <a:t> 37 – </a:t>
          </a:r>
          <a:r>
            <a:rPr lang="en-US" sz="1600" b="1" dirty="0" err="1" smtClean="0">
              <a:solidFill>
                <a:srgbClr val="002060"/>
              </a:solidFill>
            </a:rPr>
            <a:t>Besaran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Kompensasi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di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tetapkan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penilai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E4354FA2-8B55-4206-84DA-DE3331C04C7A}" type="parTrans" cxnId="{207D9DBD-9894-4FF8-BDDE-0BC0B9BD5E99}">
      <dgm:prSet/>
      <dgm:spPr/>
      <dgm:t>
        <a:bodyPr/>
        <a:lstStyle/>
        <a:p>
          <a:endParaRPr lang="en-US"/>
        </a:p>
      </dgm:t>
    </dgm:pt>
    <dgm:pt modelId="{0879184D-9D44-46A4-A19E-44BDBEA8C485}" type="sibTrans" cxnId="{207D9DBD-9894-4FF8-BDDE-0BC0B9BD5E99}">
      <dgm:prSet/>
      <dgm:spPr/>
      <dgm:t>
        <a:bodyPr/>
        <a:lstStyle/>
        <a:p>
          <a:endParaRPr lang="en-US"/>
        </a:p>
      </dgm:t>
    </dgm:pt>
    <dgm:pt modelId="{CB3AFB15-4728-4F9F-B072-A667B6392F8D}">
      <dgm:prSet custT="1"/>
      <dgm:spPr/>
      <dgm:t>
        <a:bodyPr/>
        <a:lstStyle/>
        <a:p>
          <a:pPr algn="l"/>
          <a:endParaRPr lang="en-US" sz="1600" b="1" dirty="0" smtClean="0">
            <a:solidFill>
              <a:srgbClr val="002060"/>
            </a:solidFill>
          </a:endParaRPr>
        </a:p>
      </dgm:t>
    </dgm:pt>
    <dgm:pt modelId="{329AFA58-9642-4FF8-A934-8259B6112C1A}" type="parTrans" cxnId="{0F873C9D-19F0-42A6-AA61-06F0E011A43D}">
      <dgm:prSet/>
      <dgm:spPr/>
      <dgm:t>
        <a:bodyPr/>
        <a:lstStyle/>
        <a:p>
          <a:endParaRPr lang="en-US"/>
        </a:p>
      </dgm:t>
    </dgm:pt>
    <dgm:pt modelId="{02C24D47-E79B-494A-BD78-CE6B25A907E1}" type="sibTrans" cxnId="{0F873C9D-19F0-42A6-AA61-06F0E011A43D}">
      <dgm:prSet/>
      <dgm:spPr/>
      <dgm:t>
        <a:bodyPr/>
        <a:lstStyle/>
        <a:p>
          <a:endParaRPr lang="en-US"/>
        </a:p>
      </dgm:t>
    </dgm:pt>
    <dgm:pt modelId="{0D5EAF0F-DDB4-4AD4-9EB2-FA1B378EB7A6}">
      <dgm:prSet custT="1"/>
      <dgm:spPr/>
      <dgm:t>
        <a:bodyPr/>
        <a:lstStyle/>
        <a:p>
          <a:pPr algn="just"/>
          <a:r>
            <a:rPr lang="en-US" sz="1600" b="1" dirty="0" err="1" smtClean="0">
              <a:solidFill>
                <a:srgbClr val="002060"/>
              </a:solidFill>
            </a:rPr>
            <a:t>Pasal</a:t>
          </a:r>
          <a:r>
            <a:rPr lang="en-US" sz="1600" b="1" dirty="0" smtClean="0">
              <a:solidFill>
                <a:srgbClr val="002060"/>
              </a:solidFill>
            </a:rPr>
            <a:t> 34 – </a:t>
          </a:r>
          <a:r>
            <a:rPr lang="en-US" sz="1600" b="1" dirty="0" err="1" smtClean="0">
              <a:solidFill>
                <a:srgbClr val="002060"/>
              </a:solidFill>
            </a:rPr>
            <a:t>Pengadaan</a:t>
          </a:r>
          <a:r>
            <a:rPr lang="en-US" sz="1600" b="1" dirty="0" smtClean="0">
              <a:solidFill>
                <a:srgbClr val="002060"/>
              </a:solidFill>
            </a:rPr>
            <a:t> PIK </a:t>
          </a:r>
          <a:r>
            <a:rPr lang="en-US" sz="1600" b="1" dirty="0" err="1" smtClean="0">
              <a:solidFill>
                <a:srgbClr val="002060"/>
              </a:solidFill>
            </a:rPr>
            <a:t>Luas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kurang</a:t>
          </a:r>
          <a:r>
            <a:rPr lang="en-US" sz="1600" b="1" dirty="0" smtClean="0">
              <a:solidFill>
                <a:srgbClr val="002060"/>
              </a:solidFill>
            </a:rPr>
            <a:t> 5 ha </a:t>
          </a:r>
          <a:r>
            <a:rPr lang="en-US" sz="1600" b="1" dirty="0" err="1" smtClean="0">
              <a:solidFill>
                <a:srgbClr val="002060"/>
              </a:solidFill>
            </a:rPr>
            <a:t>penetapan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nilai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jual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beli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atau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tukar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menukar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berdasarkan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nilai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Penilai</a:t>
          </a:r>
          <a:endParaRPr lang="en-US" sz="1600" b="1" dirty="0" smtClean="0">
            <a:solidFill>
              <a:srgbClr val="002060"/>
            </a:solidFill>
          </a:endParaRPr>
        </a:p>
      </dgm:t>
    </dgm:pt>
    <dgm:pt modelId="{EB807221-CFCA-4104-938E-1D63588624C6}" type="parTrans" cxnId="{AF1AC776-992A-4AF0-AC72-F2F4201471F2}">
      <dgm:prSet/>
      <dgm:spPr/>
      <dgm:t>
        <a:bodyPr/>
        <a:lstStyle/>
        <a:p>
          <a:endParaRPr lang="en-US"/>
        </a:p>
      </dgm:t>
    </dgm:pt>
    <dgm:pt modelId="{58D011E0-6AD4-40AC-84D9-D63FA92EFECB}" type="sibTrans" cxnId="{AF1AC776-992A-4AF0-AC72-F2F4201471F2}">
      <dgm:prSet/>
      <dgm:spPr/>
      <dgm:t>
        <a:bodyPr/>
        <a:lstStyle/>
        <a:p>
          <a:endParaRPr lang="en-US"/>
        </a:p>
      </dgm:t>
    </dgm:pt>
    <dgm:pt modelId="{8BAA86B9-7C90-448C-8557-5FEE15504E3A}">
      <dgm:prSet custT="1"/>
      <dgm:spPr/>
      <dgm:t>
        <a:bodyPr/>
        <a:lstStyle/>
        <a:p>
          <a:pPr algn="l"/>
          <a:r>
            <a:rPr lang="en-US" sz="1600" b="1" dirty="0" err="1" smtClean="0">
              <a:solidFill>
                <a:srgbClr val="002060"/>
              </a:solidFill>
            </a:rPr>
            <a:t>Perubahan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atas</a:t>
          </a:r>
          <a:r>
            <a:rPr lang="en-US" sz="1600" b="1" dirty="0" smtClean="0">
              <a:solidFill>
                <a:srgbClr val="002060"/>
              </a:solidFill>
            </a:rPr>
            <a:t> </a:t>
          </a:r>
          <a:r>
            <a:rPr lang="en-US" sz="1600" b="1" dirty="0" err="1" smtClean="0">
              <a:solidFill>
                <a:srgbClr val="002060"/>
              </a:solidFill>
            </a:rPr>
            <a:t>Permen</a:t>
          </a:r>
          <a:r>
            <a:rPr lang="en-US" sz="1600" b="1" dirty="0" smtClean="0">
              <a:solidFill>
                <a:srgbClr val="002060"/>
              </a:solidFill>
            </a:rPr>
            <a:t> ESDM 38 </a:t>
          </a:r>
          <a:r>
            <a:rPr lang="en-US" sz="1600" b="1" dirty="0" err="1" smtClean="0">
              <a:solidFill>
                <a:srgbClr val="002060"/>
              </a:solidFill>
            </a:rPr>
            <a:t>Tahun</a:t>
          </a:r>
          <a:r>
            <a:rPr lang="en-US" sz="1600" b="1" dirty="0" smtClean="0">
              <a:solidFill>
                <a:srgbClr val="002060"/>
              </a:solidFill>
            </a:rPr>
            <a:t> 2013</a:t>
          </a:r>
        </a:p>
      </dgm:t>
    </dgm:pt>
    <dgm:pt modelId="{F8DF0D3F-7688-4038-854A-60429DB2331F}" type="parTrans" cxnId="{1BA5BAB4-1BFE-4213-BE01-0ABC0F3FDC5D}">
      <dgm:prSet/>
      <dgm:spPr/>
      <dgm:t>
        <a:bodyPr/>
        <a:lstStyle/>
        <a:p>
          <a:endParaRPr lang="en-US"/>
        </a:p>
      </dgm:t>
    </dgm:pt>
    <dgm:pt modelId="{366B4FD4-4C84-4DFA-AEDC-02BB57B8CD60}" type="sibTrans" cxnId="{1BA5BAB4-1BFE-4213-BE01-0ABC0F3FDC5D}">
      <dgm:prSet/>
      <dgm:spPr/>
      <dgm:t>
        <a:bodyPr/>
        <a:lstStyle/>
        <a:p>
          <a:endParaRPr lang="en-US"/>
        </a:p>
      </dgm:t>
    </dgm:pt>
    <dgm:pt modelId="{78C073AD-3B1F-4388-86B9-8F02DBAD0D1E}" type="pres">
      <dgm:prSet presAssocID="{89572148-3B4F-48CB-BB97-67D09496FD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99018F8-80F7-4064-A0D4-E1CCD5ECEB62}" type="pres">
      <dgm:prSet presAssocID="{4FFD0B95-1694-45E4-B7AB-2E7A29A6E736}" presName="linNode" presStyleCnt="0"/>
      <dgm:spPr/>
    </dgm:pt>
    <dgm:pt modelId="{122C16D8-2765-4A75-A521-7F3841C25F8D}" type="pres">
      <dgm:prSet presAssocID="{4FFD0B95-1694-45E4-B7AB-2E7A29A6E736}" presName="parentText" presStyleLbl="node1" presStyleIdx="0" presStyleCnt="5" custLinFactNeighborY="7240">
        <dgm:presLayoutVars>
          <dgm:chMax val="1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0E8CC84-EECE-4BD3-BFC0-0F0BA2E863BC}" type="pres">
      <dgm:prSet presAssocID="{4FFD0B95-1694-45E4-B7AB-2E7A29A6E736}" presName="descendantText" presStyleLbl="alignAccFollowNode1" presStyleIdx="0" presStyleCnt="5" custLinFactNeighborY="-3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327C1-EE86-45F2-9EE9-36FF9A6B18C6}" type="pres">
      <dgm:prSet presAssocID="{F2758F07-AC92-491A-9E32-7209FA1DF496}" presName="sp" presStyleCnt="0"/>
      <dgm:spPr/>
    </dgm:pt>
    <dgm:pt modelId="{A607F2E7-37E8-4D7B-9488-B093CD8F3535}" type="pres">
      <dgm:prSet presAssocID="{1A144660-A6EE-46E9-B911-CA118B81C332}" presName="linNode" presStyleCnt="0"/>
      <dgm:spPr/>
    </dgm:pt>
    <dgm:pt modelId="{BDCBDF81-72A4-4B71-87BF-BAA60A595616}" type="pres">
      <dgm:prSet presAssocID="{1A144660-A6EE-46E9-B911-CA118B81C332}" presName="parentText" presStyleLbl="node1" presStyleIdx="1" presStyleCnt="5" custLinFactNeighborY="1038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C5F97A-16CF-4037-B52F-CAA70832905C}" type="pres">
      <dgm:prSet presAssocID="{1A144660-A6EE-46E9-B911-CA118B81C332}" presName="descendantText" presStyleLbl="alignAccFollowNode1" presStyleIdx="1" presStyleCnt="5" custScaleY="113798" custLinFactNeighborY="1298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2107DC-B640-4002-9AFE-B07BFA3C1CD7}" type="pres">
      <dgm:prSet presAssocID="{13FC5DC8-290C-4909-8FAD-8FB33587B93B}" presName="sp" presStyleCnt="0"/>
      <dgm:spPr/>
    </dgm:pt>
    <dgm:pt modelId="{C6177EF4-9F37-42C6-9EDB-2D9C77659FA6}" type="pres">
      <dgm:prSet presAssocID="{D283DA94-54B5-4316-825C-D43FBFBC958E}" presName="linNode" presStyleCnt="0"/>
      <dgm:spPr/>
    </dgm:pt>
    <dgm:pt modelId="{8726ECE1-216F-49D8-8D28-13345573A4F3}" type="pres">
      <dgm:prSet presAssocID="{D283DA94-54B5-4316-825C-D43FBFBC958E}" presName="parentText" presStyleLbl="node1" presStyleIdx="2" presStyleCnt="5" custLinFactY="100000" custLinFactNeighborY="1176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0209E-FA8E-4200-8C0A-33628F3B5233}" type="pres">
      <dgm:prSet presAssocID="{D283DA94-54B5-4316-825C-D43FBFBC958E}" presName="descendantText" presStyleLbl="alignAccFollowNode1" presStyleIdx="2" presStyleCnt="5" custLinFactY="100000" custLinFactNeighborY="17207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1BB496-86D9-4EFE-83AC-B03F475FD300}" type="pres">
      <dgm:prSet presAssocID="{906F8EF7-395B-4E9F-A3A5-B055F06C2E3B}" presName="sp" presStyleCnt="0"/>
      <dgm:spPr/>
    </dgm:pt>
    <dgm:pt modelId="{18037A64-ED96-4E67-B5C5-0BBE02ADAFC5}" type="pres">
      <dgm:prSet presAssocID="{A7F80C18-2395-49C9-B002-7BC1942EF8F1}" presName="linNode" presStyleCnt="0"/>
      <dgm:spPr/>
    </dgm:pt>
    <dgm:pt modelId="{9BD50A3C-3B2F-477E-9AEB-23687BE4D252}" type="pres">
      <dgm:prSet presAssocID="{A7F80C18-2395-49C9-B002-7BC1942EF8F1}" presName="parentText" presStyleLbl="node1" presStyleIdx="3" presStyleCnt="5" custLinFactNeighborY="-9551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C4BB91-9D8F-46F2-8BE6-7A12A4760309}" type="pres">
      <dgm:prSet presAssocID="{A7F80C18-2395-49C9-B002-7BC1942EF8F1}" presName="descendantText" presStyleLbl="alignAccFollowNode1" presStyleIdx="3" presStyleCnt="5" custLinFactY="-18425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785CF4-EA0C-43C9-98DE-D172978D589D}" type="pres">
      <dgm:prSet presAssocID="{C233F222-D1E0-4956-BF96-8C7EB250B96F}" presName="sp" presStyleCnt="0"/>
      <dgm:spPr/>
    </dgm:pt>
    <dgm:pt modelId="{D3DCFEE7-41EA-4863-A75C-8616DB069955}" type="pres">
      <dgm:prSet presAssocID="{A80BDA52-F823-4205-B44B-08580C17E4DE}" presName="linNode" presStyleCnt="0"/>
      <dgm:spPr/>
    </dgm:pt>
    <dgm:pt modelId="{055CB44E-EF95-4FA6-8267-8DAB26CDC503}" type="pres">
      <dgm:prSet presAssocID="{A80BDA52-F823-4205-B44B-08580C17E4DE}" presName="parentText" presStyleLbl="node1" presStyleIdx="4" presStyleCnt="5" custLinFactNeighborY="-9642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9CE15E-E663-4FC9-8878-954A2CFFA01F}" type="pres">
      <dgm:prSet presAssocID="{A80BDA52-F823-4205-B44B-08580C17E4DE}" presName="descendantText" presStyleLbl="alignAccFollowNode1" presStyleIdx="4" presStyleCnt="5" custLinFactY="-20536" custLinFactNeighborY="-1000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C99F52-163A-4706-91EE-3D1863026C78}" type="presOf" srcId="{1A144660-A6EE-46E9-B911-CA118B81C332}" destId="{BDCBDF81-72A4-4B71-87BF-BAA60A595616}" srcOrd="0" destOrd="0" presId="urn:microsoft.com/office/officeart/2005/8/layout/vList5"/>
    <dgm:cxn modelId="{A7A13F40-EC86-47EC-877B-726EBB3F8A44}" type="presOf" srcId="{977E838C-5A27-4D6F-B08C-DD3894800E8D}" destId="{239CE15E-E663-4FC9-8878-954A2CFFA01F}" srcOrd="0" destOrd="0" presId="urn:microsoft.com/office/officeart/2005/8/layout/vList5"/>
    <dgm:cxn modelId="{17FDD69C-2D59-43C1-9DE0-5CC0A95A4E4F}" srcId="{89572148-3B4F-48CB-BB97-67D09496FD01}" destId="{A7F80C18-2395-49C9-B002-7BC1942EF8F1}" srcOrd="3" destOrd="0" parTransId="{347B072A-A41D-4B46-97D6-B89D1FEB3F34}" sibTransId="{C233F222-D1E0-4956-BF96-8C7EB250B96F}"/>
    <dgm:cxn modelId="{B192A974-AA2E-4502-9333-4945B8CED75B}" srcId="{4FFD0B95-1694-45E4-B7AB-2E7A29A6E736}" destId="{3820182B-07D4-4484-A3FD-98AAE5743F57}" srcOrd="0" destOrd="0" parTransId="{63A4214F-EFB4-4C0E-80D4-131B75913A7C}" sibTransId="{E0163B49-D65A-445D-AE5F-A39B3A9BAF57}"/>
    <dgm:cxn modelId="{0F873C9D-19F0-42A6-AA61-06F0E011A43D}" srcId="{1A144660-A6EE-46E9-B911-CA118B81C332}" destId="{CB3AFB15-4728-4F9F-B072-A667B6392F8D}" srcOrd="2" destOrd="0" parTransId="{329AFA58-9642-4FF8-A934-8259B6112C1A}" sibTransId="{02C24D47-E79B-494A-BD78-CE6B25A907E1}"/>
    <dgm:cxn modelId="{132B0952-0DF5-4547-A10C-AC4ED2E909E3}" type="presOf" srcId="{A80BDA52-F823-4205-B44B-08580C17E4DE}" destId="{055CB44E-EF95-4FA6-8267-8DAB26CDC503}" srcOrd="0" destOrd="0" presId="urn:microsoft.com/office/officeart/2005/8/layout/vList5"/>
    <dgm:cxn modelId="{CE065648-EFE6-42E4-AE8B-8D7D633781EA}" type="presOf" srcId="{FBD674EE-0831-4E9E-A076-DE8F436C06E4}" destId="{83F0209E-FA8E-4200-8C0A-33628F3B5233}" srcOrd="0" destOrd="1" presId="urn:microsoft.com/office/officeart/2005/8/layout/vList5"/>
    <dgm:cxn modelId="{ECF7322D-861B-4FF8-A039-1B0C11C91A0C}" type="presOf" srcId="{D283DA94-54B5-4316-825C-D43FBFBC958E}" destId="{8726ECE1-216F-49D8-8D28-13345573A4F3}" srcOrd="0" destOrd="0" presId="urn:microsoft.com/office/officeart/2005/8/layout/vList5"/>
    <dgm:cxn modelId="{D05679A9-A16D-487D-B8BC-CF853671FB8F}" type="presOf" srcId="{CB3AFB15-4728-4F9F-B072-A667B6392F8D}" destId="{ACC5F97A-16CF-4037-B52F-CAA70832905C}" srcOrd="0" destOrd="2" presId="urn:microsoft.com/office/officeart/2005/8/layout/vList5"/>
    <dgm:cxn modelId="{647D167C-29A8-40F1-8E48-508AD9BF00E9}" type="presOf" srcId="{4FFD0B95-1694-45E4-B7AB-2E7A29A6E736}" destId="{122C16D8-2765-4A75-A521-7F3841C25F8D}" srcOrd="0" destOrd="0" presId="urn:microsoft.com/office/officeart/2005/8/layout/vList5"/>
    <dgm:cxn modelId="{005C6B17-DF8E-40D7-906C-0E72B20038A5}" srcId="{D283DA94-54B5-4316-825C-D43FBFBC958E}" destId="{FBD674EE-0831-4E9E-A076-DE8F436C06E4}" srcOrd="1" destOrd="0" parTransId="{858A3A0F-78DB-42B1-AFEC-D31A65D6C71D}" sibTransId="{2E78DE06-003E-40C9-94EB-1F560FC41A96}"/>
    <dgm:cxn modelId="{E2F19921-C360-443A-B733-FA3933BFC0E2}" srcId="{A7F80C18-2395-49C9-B002-7BC1942EF8F1}" destId="{BDE16FBF-083B-48B5-A160-2DE1F933C6F1}" srcOrd="0" destOrd="0" parTransId="{9B23193A-B287-4069-9839-65E3A2E9881F}" sibTransId="{CC1F083F-3F1D-4480-8448-E0A3C9114B02}"/>
    <dgm:cxn modelId="{BF9A5FA8-2A9D-43EF-A023-5DB22E65462B}" type="presOf" srcId="{8BAA86B9-7C90-448C-8557-5FEE15504E3A}" destId="{83F0209E-FA8E-4200-8C0A-33628F3B5233}" srcOrd="0" destOrd="0" presId="urn:microsoft.com/office/officeart/2005/8/layout/vList5"/>
    <dgm:cxn modelId="{AF1AC776-992A-4AF0-AC72-F2F4201471F2}" srcId="{1A144660-A6EE-46E9-B911-CA118B81C332}" destId="{0D5EAF0F-DDB4-4AD4-9EB2-FA1B378EB7A6}" srcOrd="1" destOrd="0" parTransId="{EB807221-CFCA-4104-938E-1D63588624C6}" sibTransId="{58D011E0-6AD4-40AC-84D9-D63FA92EFECB}"/>
    <dgm:cxn modelId="{AFE16B04-5FBC-4F46-A773-8F28A1AFD4D8}" srcId="{89572148-3B4F-48CB-BB97-67D09496FD01}" destId="{D283DA94-54B5-4316-825C-D43FBFBC958E}" srcOrd="2" destOrd="0" parTransId="{AFBF3D15-8C9B-4334-8073-FD9C42863C2F}" sibTransId="{906F8EF7-395B-4E9F-A3A5-B055F06C2E3B}"/>
    <dgm:cxn modelId="{681CD61E-EC2B-4601-A3AD-E59B79DEF772}" srcId="{A80BDA52-F823-4205-B44B-08580C17E4DE}" destId="{977E838C-5A27-4D6F-B08C-DD3894800E8D}" srcOrd="0" destOrd="0" parTransId="{9F098FE9-C843-48DD-9A01-B00CA19EFE6C}" sibTransId="{8A4994D3-3ABA-424D-B14C-70D0398070C2}"/>
    <dgm:cxn modelId="{DBF40B64-CE10-4840-9C58-514E3B17308B}" srcId="{89572148-3B4F-48CB-BB97-67D09496FD01}" destId="{4FFD0B95-1694-45E4-B7AB-2E7A29A6E736}" srcOrd="0" destOrd="0" parTransId="{96BF3E27-AD65-4071-8059-E7AC7AE71A1D}" sibTransId="{F2758F07-AC92-491A-9E32-7209FA1DF496}"/>
    <dgm:cxn modelId="{F01E4FB6-E59F-45C5-8B08-B4E11E826FF5}" srcId="{1A144660-A6EE-46E9-B911-CA118B81C332}" destId="{217C765B-7F8A-49F3-A1DC-6CC14E9D312F}" srcOrd="0" destOrd="0" parTransId="{77FEE164-967A-42A2-8DC0-73D9EB36B0E7}" sibTransId="{97EB9D88-86F4-4460-8CFC-F7E8CBD23CE7}"/>
    <dgm:cxn modelId="{9A1F93FC-125E-4B4E-ACCA-4BB58191108D}" type="presOf" srcId="{217C765B-7F8A-49F3-A1DC-6CC14E9D312F}" destId="{ACC5F97A-16CF-4037-B52F-CAA70832905C}" srcOrd="0" destOrd="0" presId="urn:microsoft.com/office/officeart/2005/8/layout/vList5"/>
    <dgm:cxn modelId="{1AA6AE31-46D8-4172-A79C-F2577451F541}" srcId="{89572148-3B4F-48CB-BB97-67D09496FD01}" destId="{1A144660-A6EE-46E9-B911-CA118B81C332}" srcOrd="1" destOrd="0" parTransId="{134BA66F-D45B-452C-8E81-0FBF652CA8D2}" sibTransId="{13FC5DC8-290C-4909-8FAD-8FB33587B93B}"/>
    <dgm:cxn modelId="{25F607D5-6F5E-479D-9080-28EDF50C74DB}" type="presOf" srcId="{04FCC427-0126-45B7-B1A3-722534FDE161}" destId="{C0E8CC84-EECE-4BD3-BFC0-0F0BA2E863BC}" srcOrd="0" destOrd="1" presId="urn:microsoft.com/office/officeart/2005/8/layout/vList5"/>
    <dgm:cxn modelId="{4B861FC1-0B14-442A-9775-3D1AA2253438}" type="presOf" srcId="{BDE16FBF-083B-48B5-A160-2DE1F933C6F1}" destId="{C0C4BB91-9D8F-46F2-8BE6-7A12A4760309}" srcOrd="0" destOrd="0" presId="urn:microsoft.com/office/officeart/2005/8/layout/vList5"/>
    <dgm:cxn modelId="{1BA5BAB4-1BFE-4213-BE01-0ABC0F3FDC5D}" srcId="{D283DA94-54B5-4316-825C-D43FBFBC958E}" destId="{8BAA86B9-7C90-448C-8557-5FEE15504E3A}" srcOrd="0" destOrd="0" parTransId="{F8DF0D3F-7688-4038-854A-60429DB2331F}" sibTransId="{366B4FD4-4C84-4DFA-AEDC-02BB57B8CD60}"/>
    <dgm:cxn modelId="{F8317444-503D-4EEA-957E-9DFE97E85BC6}" srcId="{89572148-3B4F-48CB-BB97-67D09496FD01}" destId="{A80BDA52-F823-4205-B44B-08580C17E4DE}" srcOrd="4" destOrd="0" parTransId="{919592D6-53DF-4672-AF18-FE9F83E9FC80}" sibTransId="{63DAC7D2-3C54-4EB1-A5DC-2907EB9095C7}"/>
    <dgm:cxn modelId="{87896A3A-6683-479F-8A3C-6000F13BBAB3}" type="presOf" srcId="{A7F80C18-2395-49C9-B002-7BC1942EF8F1}" destId="{9BD50A3C-3B2F-477E-9AEB-23687BE4D252}" srcOrd="0" destOrd="0" presId="urn:microsoft.com/office/officeart/2005/8/layout/vList5"/>
    <dgm:cxn modelId="{4CB95C4F-BB13-462D-B8D7-811F47FB63C5}" type="presOf" srcId="{89572148-3B4F-48CB-BB97-67D09496FD01}" destId="{78C073AD-3B1F-4388-86B9-8F02DBAD0D1E}" srcOrd="0" destOrd="0" presId="urn:microsoft.com/office/officeart/2005/8/layout/vList5"/>
    <dgm:cxn modelId="{207D9DBD-9894-4FF8-BDDE-0BC0B9BD5E99}" srcId="{4FFD0B95-1694-45E4-B7AB-2E7A29A6E736}" destId="{04FCC427-0126-45B7-B1A3-722534FDE161}" srcOrd="1" destOrd="0" parTransId="{E4354FA2-8B55-4206-84DA-DE3331C04C7A}" sibTransId="{0879184D-9D44-46A4-A19E-44BDBEA8C485}"/>
    <dgm:cxn modelId="{7297A562-401D-4E73-8CFE-38998218E751}" type="presOf" srcId="{0D5EAF0F-DDB4-4AD4-9EB2-FA1B378EB7A6}" destId="{ACC5F97A-16CF-4037-B52F-CAA70832905C}" srcOrd="0" destOrd="1" presId="urn:microsoft.com/office/officeart/2005/8/layout/vList5"/>
    <dgm:cxn modelId="{249F19BB-A2A7-4F36-BBEB-1B66D40E3AB5}" type="presOf" srcId="{3820182B-07D4-4484-A3FD-98AAE5743F57}" destId="{C0E8CC84-EECE-4BD3-BFC0-0F0BA2E863BC}" srcOrd="0" destOrd="0" presId="urn:microsoft.com/office/officeart/2005/8/layout/vList5"/>
    <dgm:cxn modelId="{F7CA026E-96B8-41C9-A4E1-7DB0D00484A5}" type="presParOf" srcId="{78C073AD-3B1F-4388-86B9-8F02DBAD0D1E}" destId="{099018F8-80F7-4064-A0D4-E1CCD5ECEB62}" srcOrd="0" destOrd="0" presId="urn:microsoft.com/office/officeart/2005/8/layout/vList5"/>
    <dgm:cxn modelId="{BD4FD014-190C-4CED-BC56-B0921FDC52A7}" type="presParOf" srcId="{099018F8-80F7-4064-A0D4-E1CCD5ECEB62}" destId="{122C16D8-2765-4A75-A521-7F3841C25F8D}" srcOrd="0" destOrd="0" presId="urn:microsoft.com/office/officeart/2005/8/layout/vList5"/>
    <dgm:cxn modelId="{5652B38E-70E4-49AC-8C02-9514C1675EE0}" type="presParOf" srcId="{099018F8-80F7-4064-A0D4-E1CCD5ECEB62}" destId="{C0E8CC84-EECE-4BD3-BFC0-0F0BA2E863BC}" srcOrd="1" destOrd="0" presId="urn:microsoft.com/office/officeart/2005/8/layout/vList5"/>
    <dgm:cxn modelId="{9C1A42D0-F51F-495F-A4D1-9FEA0C706010}" type="presParOf" srcId="{78C073AD-3B1F-4388-86B9-8F02DBAD0D1E}" destId="{C3E327C1-EE86-45F2-9EE9-36FF9A6B18C6}" srcOrd="1" destOrd="0" presId="urn:microsoft.com/office/officeart/2005/8/layout/vList5"/>
    <dgm:cxn modelId="{08E8DB27-EA8D-416A-9DEC-35D60B2CA887}" type="presParOf" srcId="{78C073AD-3B1F-4388-86B9-8F02DBAD0D1E}" destId="{A607F2E7-37E8-4D7B-9488-B093CD8F3535}" srcOrd="2" destOrd="0" presId="urn:microsoft.com/office/officeart/2005/8/layout/vList5"/>
    <dgm:cxn modelId="{2DC8480F-81FC-4D5C-8BA4-A4CA55E9D3A0}" type="presParOf" srcId="{A607F2E7-37E8-4D7B-9488-B093CD8F3535}" destId="{BDCBDF81-72A4-4B71-87BF-BAA60A595616}" srcOrd="0" destOrd="0" presId="urn:microsoft.com/office/officeart/2005/8/layout/vList5"/>
    <dgm:cxn modelId="{0812E72B-0925-47F5-ABFC-69EA2492E904}" type="presParOf" srcId="{A607F2E7-37E8-4D7B-9488-B093CD8F3535}" destId="{ACC5F97A-16CF-4037-B52F-CAA70832905C}" srcOrd="1" destOrd="0" presId="urn:microsoft.com/office/officeart/2005/8/layout/vList5"/>
    <dgm:cxn modelId="{B5F10EAA-FA6B-4135-B4E7-BE2734085066}" type="presParOf" srcId="{78C073AD-3B1F-4388-86B9-8F02DBAD0D1E}" destId="{012107DC-B640-4002-9AFE-B07BFA3C1CD7}" srcOrd="3" destOrd="0" presId="urn:microsoft.com/office/officeart/2005/8/layout/vList5"/>
    <dgm:cxn modelId="{6CFA649D-BECC-4677-87B7-E8BDA8609946}" type="presParOf" srcId="{78C073AD-3B1F-4388-86B9-8F02DBAD0D1E}" destId="{C6177EF4-9F37-42C6-9EDB-2D9C77659FA6}" srcOrd="4" destOrd="0" presId="urn:microsoft.com/office/officeart/2005/8/layout/vList5"/>
    <dgm:cxn modelId="{F4AB0E26-755B-46B5-A7E6-9127FA2E67C7}" type="presParOf" srcId="{C6177EF4-9F37-42C6-9EDB-2D9C77659FA6}" destId="{8726ECE1-216F-49D8-8D28-13345573A4F3}" srcOrd="0" destOrd="0" presId="urn:microsoft.com/office/officeart/2005/8/layout/vList5"/>
    <dgm:cxn modelId="{B18DE834-7822-4530-9AF1-2DD26C320DF4}" type="presParOf" srcId="{C6177EF4-9F37-42C6-9EDB-2D9C77659FA6}" destId="{83F0209E-FA8E-4200-8C0A-33628F3B5233}" srcOrd="1" destOrd="0" presId="urn:microsoft.com/office/officeart/2005/8/layout/vList5"/>
    <dgm:cxn modelId="{D9E5AF1C-B083-458D-89CE-C2D6425DB55A}" type="presParOf" srcId="{78C073AD-3B1F-4388-86B9-8F02DBAD0D1E}" destId="{EA1BB496-86D9-4EFE-83AC-B03F475FD300}" srcOrd="5" destOrd="0" presId="urn:microsoft.com/office/officeart/2005/8/layout/vList5"/>
    <dgm:cxn modelId="{784E3A62-3A33-49BF-8804-D1AC8B9C92B6}" type="presParOf" srcId="{78C073AD-3B1F-4388-86B9-8F02DBAD0D1E}" destId="{18037A64-ED96-4E67-B5C5-0BBE02ADAFC5}" srcOrd="6" destOrd="0" presId="urn:microsoft.com/office/officeart/2005/8/layout/vList5"/>
    <dgm:cxn modelId="{4EDA73C0-4FAA-423E-A036-F6A3EFEB5A3A}" type="presParOf" srcId="{18037A64-ED96-4E67-B5C5-0BBE02ADAFC5}" destId="{9BD50A3C-3B2F-477E-9AEB-23687BE4D252}" srcOrd="0" destOrd="0" presId="urn:microsoft.com/office/officeart/2005/8/layout/vList5"/>
    <dgm:cxn modelId="{413AE703-8A43-4F54-9225-E9762996DF98}" type="presParOf" srcId="{18037A64-ED96-4E67-B5C5-0BBE02ADAFC5}" destId="{C0C4BB91-9D8F-46F2-8BE6-7A12A4760309}" srcOrd="1" destOrd="0" presId="urn:microsoft.com/office/officeart/2005/8/layout/vList5"/>
    <dgm:cxn modelId="{0E765F02-ABA1-4B0C-96D4-5EF0689F5E8C}" type="presParOf" srcId="{78C073AD-3B1F-4388-86B9-8F02DBAD0D1E}" destId="{88785CF4-EA0C-43C9-98DE-D172978D589D}" srcOrd="7" destOrd="0" presId="urn:microsoft.com/office/officeart/2005/8/layout/vList5"/>
    <dgm:cxn modelId="{A272BFB1-9781-4D08-A90F-C62630A6DCFE}" type="presParOf" srcId="{78C073AD-3B1F-4388-86B9-8F02DBAD0D1E}" destId="{D3DCFEE7-41EA-4863-A75C-8616DB069955}" srcOrd="8" destOrd="0" presId="urn:microsoft.com/office/officeart/2005/8/layout/vList5"/>
    <dgm:cxn modelId="{BC651809-8F9C-42EE-A8DA-55AA887ED320}" type="presParOf" srcId="{D3DCFEE7-41EA-4863-A75C-8616DB069955}" destId="{055CB44E-EF95-4FA6-8267-8DAB26CDC503}" srcOrd="0" destOrd="0" presId="urn:microsoft.com/office/officeart/2005/8/layout/vList5"/>
    <dgm:cxn modelId="{839D416D-21E8-4C85-9C78-74B1DE3900F9}" type="presParOf" srcId="{D3DCFEE7-41EA-4863-A75C-8616DB069955}" destId="{239CE15E-E663-4FC9-8878-954A2CFFA01F}" srcOrd="1" destOrd="0" presId="urn:microsoft.com/office/officeart/2005/8/layout/vList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37ADD5-259A-43C9-8298-C544765C2A7C}" type="doc">
      <dgm:prSet loTypeId="urn:microsoft.com/office/officeart/2005/8/layout/radial6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id-ID"/>
        </a:p>
      </dgm:t>
    </dgm:pt>
    <dgm:pt modelId="{059EE21B-9CB6-4897-A94A-1DFAC3438239}">
      <dgm:prSet phldrT="[Text]" custT="1"/>
      <dgm:spPr/>
      <dgm:t>
        <a:bodyPr/>
        <a:lstStyle/>
        <a:p>
          <a:r>
            <a:rPr lang="id-ID" sz="2400" b="1" dirty="0" smtClean="0"/>
            <a:t>PENILAI PUBLIK</a:t>
          </a:r>
          <a:endParaRPr lang="id-ID" sz="2400" b="1" dirty="0"/>
        </a:p>
      </dgm:t>
    </dgm:pt>
    <dgm:pt modelId="{46376DA9-C226-4A6B-B3F6-B5509407AE96}" type="parTrans" cxnId="{6F874D15-EB45-4AD3-A297-5D40CCC7A8C0}">
      <dgm:prSet/>
      <dgm:spPr/>
      <dgm:t>
        <a:bodyPr/>
        <a:lstStyle/>
        <a:p>
          <a:endParaRPr lang="id-ID"/>
        </a:p>
      </dgm:t>
    </dgm:pt>
    <dgm:pt modelId="{DDF9FBC8-B45D-45DE-9F05-B0FAC2407AE0}" type="sibTrans" cxnId="{6F874D15-EB45-4AD3-A297-5D40CCC7A8C0}">
      <dgm:prSet/>
      <dgm:spPr/>
      <dgm:t>
        <a:bodyPr/>
        <a:lstStyle/>
        <a:p>
          <a:endParaRPr lang="id-ID"/>
        </a:p>
      </dgm:t>
    </dgm:pt>
    <dgm:pt modelId="{E5B4C72C-03B3-4604-AEE6-202A2384CE30}">
      <dgm:prSet phldrT="[Text]" custT="1"/>
      <dgm:spPr/>
      <dgm:t>
        <a:bodyPr/>
        <a:lstStyle/>
        <a:p>
          <a:r>
            <a:rPr lang="id-ID" sz="1200" dirty="0" smtClean="0"/>
            <a:t>PERBANKAN</a:t>
          </a:r>
          <a:endParaRPr lang="id-ID" sz="1200" dirty="0"/>
        </a:p>
      </dgm:t>
    </dgm:pt>
    <dgm:pt modelId="{5B8681E4-9BF7-4357-AF72-1E60974A124F}" type="parTrans" cxnId="{10A7FC74-562B-4E86-954C-2D7359F3D23E}">
      <dgm:prSet/>
      <dgm:spPr/>
      <dgm:t>
        <a:bodyPr/>
        <a:lstStyle/>
        <a:p>
          <a:endParaRPr lang="id-ID"/>
        </a:p>
      </dgm:t>
    </dgm:pt>
    <dgm:pt modelId="{0D2A8640-4476-477C-98E6-AE4B9FE796E7}" type="sibTrans" cxnId="{10A7FC74-562B-4E86-954C-2D7359F3D23E}">
      <dgm:prSet/>
      <dgm:spPr/>
      <dgm:t>
        <a:bodyPr/>
        <a:lstStyle/>
        <a:p>
          <a:endParaRPr lang="id-ID"/>
        </a:p>
      </dgm:t>
    </dgm:pt>
    <dgm:pt modelId="{29C14FB3-72DA-44F7-B28C-85363C0D6204}">
      <dgm:prSet phldrT="[Text]" custT="1"/>
      <dgm:spPr/>
      <dgm:t>
        <a:bodyPr/>
        <a:lstStyle/>
        <a:p>
          <a:r>
            <a:rPr lang="id-ID" sz="1200" dirty="0" smtClean="0"/>
            <a:t>PASAR MODAL</a:t>
          </a:r>
          <a:endParaRPr lang="id-ID" sz="1200" dirty="0"/>
        </a:p>
      </dgm:t>
    </dgm:pt>
    <dgm:pt modelId="{9516AF4A-D1A7-448B-A0A2-ED82A50524F0}" type="parTrans" cxnId="{7156C22D-6669-48F3-BA27-E59FF9722F21}">
      <dgm:prSet/>
      <dgm:spPr/>
      <dgm:t>
        <a:bodyPr/>
        <a:lstStyle/>
        <a:p>
          <a:endParaRPr lang="id-ID"/>
        </a:p>
      </dgm:t>
    </dgm:pt>
    <dgm:pt modelId="{C5DD275D-F5C1-43C2-93AB-143E7BA80768}" type="sibTrans" cxnId="{7156C22D-6669-48F3-BA27-E59FF9722F21}">
      <dgm:prSet/>
      <dgm:spPr/>
      <dgm:t>
        <a:bodyPr/>
        <a:lstStyle/>
        <a:p>
          <a:endParaRPr lang="id-ID"/>
        </a:p>
      </dgm:t>
    </dgm:pt>
    <dgm:pt modelId="{B3312AA6-7B23-4DFB-A7BF-E8A32E715994}">
      <dgm:prSet phldrT="[Text]" custT="1"/>
      <dgm:spPr/>
      <dgm:t>
        <a:bodyPr/>
        <a:lstStyle/>
        <a:p>
          <a:r>
            <a:rPr lang="id-ID" sz="1100" dirty="0" smtClean="0"/>
            <a:t>PERPAJAKAN</a:t>
          </a:r>
          <a:endParaRPr lang="id-ID" sz="1100" dirty="0"/>
        </a:p>
      </dgm:t>
    </dgm:pt>
    <dgm:pt modelId="{FA2BAB2E-7191-4651-A3CB-CE6370C369E1}" type="parTrans" cxnId="{A1F893F1-27E9-4239-B2B4-33A90EF46889}">
      <dgm:prSet/>
      <dgm:spPr/>
      <dgm:t>
        <a:bodyPr/>
        <a:lstStyle/>
        <a:p>
          <a:endParaRPr lang="id-ID"/>
        </a:p>
      </dgm:t>
    </dgm:pt>
    <dgm:pt modelId="{BD26DF86-DAA8-4C73-A9D8-FB98014B6092}" type="sibTrans" cxnId="{A1F893F1-27E9-4239-B2B4-33A90EF46889}">
      <dgm:prSet/>
      <dgm:spPr/>
      <dgm:t>
        <a:bodyPr/>
        <a:lstStyle/>
        <a:p>
          <a:endParaRPr lang="id-ID"/>
        </a:p>
      </dgm:t>
    </dgm:pt>
    <dgm:pt modelId="{D4DE2D6B-399F-4A35-AA93-8CFE93B82D31}">
      <dgm:prSet custT="1"/>
      <dgm:spPr/>
      <dgm:t>
        <a:bodyPr/>
        <a:lstStyle/>
        <a:p>
          <a:r>
            <a:rPr lang="id-ID" sz="1200" dirty="0" smtClean="0"/>
            <a:t>DANA PENSIUN</a:t>
          </a:r>
          <a:endParaRPr lang="id-ID" sz="1200" dirty="0"/>
        </a:p>
      </dgm:t>
    </dgm:pt>
    <dgm:pt modelId="{6096FB62-2A7F-47EB-BADA-3E9AA98CD37B}" type="parTrans" cxnId="{1B394DF0-18F9-4163-AA2E-2728F7FCB22F}">
      <dgm:prSet/>
      <dgm:spPr/>
      <dgm:t>
        <a:bodyPr/>
        <a:lstStyle/>
        <a:p>
          <a:endParaRPr lang="id-ID"/>
        </a:p>
      </dgm:t>
    </dgm:pt>
    <dgm:pt modelId="{DF7F44A2-869F-4E95-A3C8-7A414DB8E767}" type="sibTrans" cxnId="{1B394DF0-18F9-4163-AA2E-2728F7FCB22F}">
      <dgm:prSet/>
      <dgm:spPr/>
      <dgm:t>
        <a:bodyPr/>
        <a:lstStyle/>
        <a:p>
          <a:endParaRPr lang="id-ID"/>
        </a:p>
      </dgm:t>
    </dgm:pt>
    <dgm:pt modelId="{ADE2B1DE-AA98-4048-9628-54808D9B4D19}">
      <dgm:prSet custT="1"/>
      <dgm:spPr/>
      <dgm:t>
        <a:bodyPr/>
        <a:lstStyle/>
        <a:p>
          <a:r>
            <a:rPr lang="id-ID" sz="1000" dirty="0" smtClean="0"/>
            <a:t>BADAN PERTANAHAN NASIONAL</a:t>
          </a:r>
          <a:endParaRPr lang="id-ID" sz="1000" dirty="0"/>
        </a:p>
      </dgm:t>
    </dgm:pt>
    <dgm:pt modelId="{40E2A45C-8741-48D2-9AA4-5CED09496710}" type="parTrans" cxnId="{0934132A-471D-4160-A3CA-48C779524DED}">
      <dgm:prSet/>
      <dgm:spPr/>
      <dgm:t>
        <a:bodyPr/>
        <a:lstStyle/>
        <a:p>
          <a:endParaRPr lang="id-ID"/>
        </a:p>
      </dgm:t>
    </dgm:pt>
    <dgm:pt modelId="{47A6705F-E196-4BF0-B596-EC208C53E8A4}" type="sibTrans" cxnId="{0934132A-471D-4160-A3CA-48C779524DED}">
      <dgm:prSet/>
      <dgm:spPr/>
      <dgm:t>
        <a:bodyPr/>
        <a:lstStyle/>
        <a:p>
          <a:endParaRPr lang="id-ID"/>
        </a:p>
      </dgm:t>
    </dgm:pt>
    <dgm:pt modelId="{1505D9C2-1ABE-4EE4-ACE4-4F55525FD7EB}">
      <dgm:prSet custT="1"/>
      <dgm:spPr/>
      <dgm:t>
        <a:bodyPr/>
        <a:lstStyle/>
        <a:p>
          <a:r>
            <a:rPr lang="id-ID" sz="1100" dirty="0" smtClean="0"/>
            <a:t>PEMERINTAH </a:t>
          </a:r>
          <a:r>
            <a:rPr lang="en-US" sz="1100" dirty="0" smtClean="0"/>
            <a:t>PUSAT/ </a:t>
          </a:r>
          <a:r>
            <a:rPr lang="id-ID" sz="1100" dirty="0" smtClean="0"/>
            <a:t>DAERAH</a:t>
          </a:r>
          <a:endParaRPr lang="id-ID" sz="1100" dirty="0"/>
        </a:p>
      </dgm:t>
    </dgm:pt>
    <dgm:pt modelId="{2E5D477F-83C8-4BF8-B7CA-C3F9ECF3E893}" type="parTrans" cxnId="{46727393-54E7-465B-8F9A-EC9721E33254}">
      <dgm:prSet/>
      <dgm:spPr/>
      <dgm:t>
        <a:bodyPr/>
        <a:lstStyle/>
        <a:p>
          <a:endParaRPr lang="id-ID"/>
        </a:p>
      </dgm:t>
    </dgm:pt>
    <dgm:pt modelId="{8EE6980B-C57A-4490-B400-A1BC1681153A}" type="sibTrans" cxnId="{46727393-54E7-465B-8F9A-EC9721E33254}">
      <dgm:prSet/>
      <dgm:spPr/>
      <dgm:t>
        <a:bodyPr/>
        <a:lstStyle/>
        <a:p>
          <a:endParaRPr lang="id-ID"/>
        </a:p>
      </dgm:t>
    </dgm:pt>
    <dgm:pt modelId="{E69BC2F6-8DC0-4B0A-9857-983578EEF9AB}">
      <dgm:prSet custT="1"/>
      <dgm:spPr/>
      <dgm:t>
        <a:bodyPr/>
        <a:lstStyle/>
        <a:p>
          <a:r>
            <a:rPr lang="id-ID" sz="1200" dirty="0" smtClean="0"/>
            <a:t>AKUNTAN PUBLIK</a:t>
          </a:r>
          <a:endParaRPr lang="id-ID" sz="1200" dirty="0"/>
        </a:p>
      </dgm:t>
    </dgm:pt>
    <dgm:pt modelId="{250AF5AA-0043-4E80-900A-32E159D21570}" type="parTrans" cxnId="{63D45088-6AC7-486A-A9C3-EE39359478FD}">
      <dgm:prSet/>
      <dgm:spPr/>
      <dgm:t>
        <a:bodyPr/>
        <a:lstStyle/>
        <a:p>
          <a:endParaRPr lang="id-ID"/>
        </a:p>
      </dgm:t>
    </dgm:pt>
    <dgm:pt modelId="{E3CD682E-153B-4674-9E56-D32DC23F625F}" type="sibTrans" cxnId="{63D45088-6AC7-486A-A9C3-EE39359478FD}">
      <dgm:prSet/>
      <dgm:spPr/>
      <dgm:t>
        <a:bodyPr/>
        <a:lstStyle/>
        <a:p>
          <a:endParaRPr lang="id-ID"/>
        </a:p>
      </dgm:t>
    </dgm:pt>
    <dgm:pt modelId="{4AAF7EA4-A854-4399-8855-288AC9999641}">
      <dgm:prSet custT="1"/>
      <dgm:spPr/>
      <dgm:t>
        <a:bodyPr/>
        <a:lstStyle/>
        <a:p>
          <a:r>
            <a:rPr lang="en-US" sz="1100" dirty="0" smtClean="0"/>
            <a:t>BUMN/ BUMD</a:t>
          </a:r>
          <a:endParaRPr lang="id-ID" sz="1100" dirty="0"/>
        </a:p>
      </dgm:t>
    </dgm:pt>
    <dgm:pt modelId="{59230947-9DCF-41A5-950F-2B2A833A6984}" type="parTrans" cxnId="{5907A6C9-E96D-45F0-896E-F1C40DFC0A18}">
      <dgm:prSet/>
      <dgm:spPr/>
      <dgm:t>
        <a:bodyPr/>
        <a:lstStyle/>
        <a:p>
          <a:endParaRPr lang="en-US"/>
        </a:p>
      </dgm:t>
    </dgm:pt>
    <dgm:pt modelId="{1B4CFB22-AE98-4F34-9047-09BC757D2F77}" type="sibTrans" cxnId="{5907A6C9-E96D-45F0-896E-F1C40DFC0A18}">
      <dgm:prSet/>
      <dgm:spPr/>
      <dgm:t>
        <a:bodyPr/>
        <a:lstStyle/>
        <a:p>
          <a:endParaRPr lang="en-US"/>
        </a:p>
      </dgm:t>
    </dgm:pt>
    <dgm:pt modelId="{BE9F570D-4BA4-44E9-B54D-0F0CF2D2A6EE}">
      <dgm:prSet phldrT="[Text]" custT="1"/>
      <dgm:spPr/>
      <dgm:t>
        <a:bodyPr/>
        <a:lstStyle/>
        <a:p>
          <a:r>
            <a:rPr lang="en-US" sz="1100" dirty="0" smtClean="0"/>
            <a:t>PENGADILAN</a:t>
          </a:r>
          <a:endParaRPr lang="id-ID" sz="1100" dirty="0"/>
        </a:p>
      </dgm:t>
    </dgm:pt>
    <dgm:pt modelId="{6B9F56CE-42AB-4F7D-BEB0-3D9FB7767D9F}" type="parTrans" cxnId="{1AE71F3D-4CCB-40A4-8E08-9F7152B5F8D6}">
      <dgm:prSet/>
      <dgm:spPr/>
      <dgm:t>
        <a:bodyPr/>
        <a:lstStyle/>
        <a:p>
          <a:endParaRPr lang="en-US"/>
        </a:p>
      </dgm:t>
    </dgm:pt>
    <dgm:pt modelId="{58E4FAD5-FA3A-478A-81DA-3685390A66D6}" type="sibTrans" cxnId="{1AE71F3D-4CCB-40A4-8E08-9F7152B5F8D6}">
      <dgm:prSet/>
      <dgm:spPr/>
      <dgm:t>
        <a:bodyPr/>
        <a:lstStyle/>
        <a:p>
          <a:endParaRPr lang="en-US"/>
        </a:p>
      </dgm:t>
    </dgm:pt>
    <dgm:pt modelId="{1DC0F933-96E7-4074-ADA5-D5DCC8A75559}">
      <dgm:prSet phldrT="[Text]" custT="1"/>
      <dgm:spPr/>
      <dgm:t>
        <a:bodyPr/>
        <a:lstStyle/>
        <a:p>
          <a:endParaRPr lang="id-ID" sz="1100" dirty="0"/>
        </a:p>
      </dgm:t>
    </dgm:pt>
    <dgm:pt modelId="{66600627-CB22-4BC0-988D-D0F5A0FE1E38}" type="parTrans" cxnId="{64451BB8-6491-4877-B3CE-B4B7F4669C23}">
      <dgm:prSet/>
      <dgm:spPr/>
      <dgm:t>
        <a:bodyPr/>
        <a:lstStyle/>
        <a:p>
          <a:endParaRPr lang="en-US"/>
        </a:p>
      </dgm:t>
    </dgm:pt>
    <dgm:pt modelId="{C7223D30-547D-44A0-8381-C8039AB779BB}" type="sibTrans" cxnId="{64451BB8-6491-4877-B3CE-B4B7F4669C23}">
      <dgm:prSet/>
      <dgm:spPr/>
      <dgm:t>
        <a:bodyPr/>
        <a:lstStyle/>
        <a:p>
          <a:endParaRPr lang="en-US"/>
        </a:p>
      </dgm:t>
    </dgm:pt>
    <dgm:pt modelId="{17B05F38-85EE-4908-B9F3-3FC32BD4FA22}" type="pres">
      <dgm:prSet presAssocID="{3237ADD5-259A-43C9-8298-C544765C2A7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B47E497-143F-4E27-BFEA-8399B4216DE3}" type="pres">
      <dgm:prSet presAssocID="{059EE21B-9CB6-4897-A94A-1DFAC3438239}" presName="centerShape" presStyleLbl="node0" presStyleIdx="0" presStyleCnt="1" custScaleX="121068" custLinFactNeighborX="2450"/>
      <dgm:spPr/>
      <dgm:t>
        <a:bodyPr/>
        <a:lstStyle/>
        <a:p>
          <a:endParaRPr lang="id-ID"/>
        </a:p>
      </dgm:t>
    </dgm:pt>
    <dgm:pt modelId="{28764543-0399-4777-BE48-AD573A37583A}" type="pres">
      <dgm:prSet presAssocID="{E5B4C72C-03B3-4604-AEE6-202A2384CE30}" presName="node" presStyleLbl="node1" presStyleIdx="0" presStyleCnt="9" custScaleX="1204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25FF45-5F49-4A75-9E53-15446EAE53C8}" type="pres">
      <dgm:prSet presAssocID="{E5B4C72C-03B3-4604-AEE6-202A2384CE30}" presName="dummy" presStyleCnt="0"/>
      <dgm:spPr/>
      <dgm:t>
        <a:bodyPr/>
        <a:lstStyle/>
        <a:p>
          <a:endParaRPr lang="id-ID"/>
        </a:p>
      </dgm:t>
    </dgm:pt>
    <dgm:pt modelId="{2494E83B-B14C-4D78-BD50-0B8AD11F4422}" type="pres">
      <dgm:prSet presAssocID="{0D2A8640-4476-477C-98E6-AE4B9FE796E7}" presName="sibTrans" presStyleLbl="sibTrans2D1" presStyleIdx="0" presStyleCnt="9"/>
      <dgm:spPr/>
      <dgm:t>
        <a:bodyPr/>
        <a:lstStyle/>
        <a:p>
          <a:endParaRPr lang="id-ID"/>
        </a:p>
      </dgm:t>
    </dgm:pt>
    <dgm:pt modelId="{104857E4-819F-4DF8-A2BA-8654F2A67FBB}" type="pres">
      <dgm:prSet presAssocID="{1505D9C2-1ABE-4EE4-ACE4-4F55525FD7EB}" presName="node" presStyleLbl="node1" presStyleIdx="1" presStyleCnt="9" custScaleX="123130" custRadScaleRad="108178" custRadScaleInc="304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2962F27-FC98-4FC4-84F3-3B5EF6C17E5C}" type="pres">
      <dgm:prSet presAssocID="{1505D9C2-1ABE-4EE4-ACE4-4F55525FD7EB}" presName="dummy" presStyleCnt="0"/>
      <dgm:spPr/>
      <dgm:t>
        <a:bodyPr/>
        <a:lstStyle/>
        <a:p>
          <a:endParaRPr lang="id-ID"/>
        </a:p>
      </dgm:t>
    </dgm:pt>
    <dgm:pt modelId="{9D51920B-8C4D-44B8-8FE5-2C57A7279542}" type="pres">
      <dgm:prSet presAssocID="{8EE6980B-C57A-4490-B400-A1BC1681153A}" presName="sibTrans" presStyleLbl="sibTrans2D1" presStyleIdx="1" presStyleCnt="9"/>
      <dgm:spPr/>
      <dgm:t>
        <a:bodyPr/>
        <a:lstStyle/>
        <a:p>
          <a:endParaRPr lang="id-ID"/>
        </a:p>
      </dgm:t>
    </dgm:pt>
    <dgm:pt modelId="{18D4C42E-3E3A-4AF4-9792-15A886D11A3C}" type="pres">
      <dgm:prSet presAssocID="{4AAF7EA4-A854-4399-8855-288AC9999641}" presName="node" presStyleLbl="node1" presStyleIdx="2" presStyleCnt="9" custRadScaleRad="112972" custRadScaleInc="8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C4E643-96F4-4F54-9B20-222CD35FC7B3}" type="pres">
      <dgm:prSet presAssocID="{4AAF7EA4-A854-4399-8855-288AC9999641}" presName="dummy" presStyleCnt="0"/>
      <dgm:spPr/>
      <dgm:t>
        <a:bodyPr/>
        <a:lstStyle/>
        <a:p>
          <a:endParaRPr lang="en-US"/>
        </a:p>
      </dgm:t>
    </dgm:pt>
    <dgm:pt modelId="{42E833CC-4769-420E-ABA7-74F9E1CE0EE0}" type="pres">
      <dgm:prSet presAssocID="{1B4CFB22-AE98-4F34-9047-09BC757D2F77}" presName="sibTrans" presStyleLbl="sibTrans2D1" presStyleIdx="2" presStyleCnt="9"/>
      <dgm:spPr/>
      <dgm:t>
        <a:bodyPr/>
        <a:lstStyle/>
        <a:p>
          <a:endParaRPr lang="en-US"/>
        </a:p>
      </dgm:t>
    </dgm:pt>
    <dgm:pt modelId="{F867D528-7F41-46C0-BB03-FDFA16E05D24}" type="pres">
      <dgm:prSet presAssocID="{29C14FB3-72DA-44F7-B28C-85363C0D6204}" presName="node" presStyleLbl="node1" presStyleIdx="3" presStyleCnt="9" custRadScaleRad="113919" custRadScaleInc="39100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DB91D9A-340A-43EF-A1A8-C931B782A7D0}" type="pres">
      <dgm:prSet presAssocID="{29C14FB3-72DA-44F7-B28C-85363C0D6204}" presName="dummy" presStyleCnt="0"/>
      <dgm:spPr/>
      <dgm:t>
        <a:bodyPr/>
        <a:lstStyle/>
        <a:p>
          <a:endParaRPr lang="id-ID"/>
        </a:p>
      </dgm:t>
    </dgm:pt>
    <dgm:pt modelId="{03FD00A8-E79C-4704-AC67-53AD86343A78}" type="pres">
      <dgm:prSet presAssocID="{C5DD275D-F5C1-43C2-93AB-143E7BA80768}" presName="sibTrans" presStyleLbl="sibTrans2D1" presStyleIdx="3" presStyleCnt="9"/>
      <dgm:spPr/>
      <dgm:t>
        <a:bodyPr/>
        <a:lstStyle/>
        <a:p>
          <a:endParaRPr lang="id-ID"/>
        </a:p>
      </dgm:t>
    </dgm:pt>
    <dgm:pt modelId="{E0050ABD-A954-47BE-9209-EC6ED77B6946}" type="pres">
      <dgm:prSet presAssocID="{ADE2B1DE-AA98-4048-9628-54808D9B4D19}" presName="node" presStyleLbl="node1" presStyleIdx="4" presStyleCnt="9" custScaleX="11750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193C14-D2E9-44E5-9329-C4AAAE790D17}" type="pres">
      <dgm:prSet presAssocID="{ADE2B1DE-AA98-4048-9628-54808D9B4D19}" presName="dummy" presStyleCnt="0"/>
      <dgm:spPr/>
      <dgm:t>
        <a:bodyPr/>
        <a:lstStyle/>
        <a:p>
          <a:endParaRPr lang="id-ID"/>
        </a:p>
      </dgm:t>
    </dgm:pt>
    <dgm:pt modelId="{342C5A28-A8E5-4AFB-A2E8-600D23434FF3}" type="pres">
      <dgm:prSet presAssocID="{47A6705F-E196-4BF0-B596-EC208C53E8A4}" presName="sibTrans" presStyleLbl="sibTrans2D1" presStyleIdx="4" presStyleCnt="9"/>
      <dgm:spPr/>
      <dgm:t>
        <a:bodyPr/>
        <a:lstStyle/>
        <a:p>
          <a:endParaRPr lang="id-ID"/>
        </a:p>
      </dgm:t>
    </dgm:pt>
    <dgm:pt modelId="{9C8AF512-ACC8-4B4F-BEAD-A26C892F18A4}" type="pres">
      <dgm:prSet presAssocID="{D4DE2D6B-399F-4A35-AA93-8CFE93B82D3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BC97E6-66CC-41C6-B46C-5390D110D7F0}" type="pres">
      <dgm:prSet presAssocID="{D4DE2D6B-399F-4A35-AA93-8CFE93B82D31}" presName="dummy" presStyleCnt="0"/>
      <dgm:spPr/>
      <dgm:t>
        <a:bodyPr/>
        <a:lstStyle/>
        <a:p>
          <a:endParaRPr lang="id-ID"/>
        </a:p>
      </dgm:t>
    </dgm:pt>
    <dgm:pt modelId="{AFA5F00F-12B7-49AF-B688-637AAE08130B}" type="pres">
      <dgm:prSet presAssocID="{DF7F44A2-869F-4E95-A3C8-7A414DB8E767}" presName="sibTrans" presStyleLbl="sibTrans2D1" presStyleIdx="5" presStyleCnt="9"/>
      <dgm:spPr/>
      <dgm:t>
        <a:bodyPr/>
        <a:lstStyle/>
        <a:p>
          <a:endParaRPr lang="id-ID"/>
        </a:p>
      </dgm:t>
    </dgm:pt>
    <dgm:pt modelId="{39B2FFE3-5C68-4F51-A1FF-DF053BCD7AC9}" type="pres">
      <dgm:prSet presAssocID="{E69BC2F6-8DC0-4B0A-9857-983578EEF9AB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B9551A-30F8-41E3-B868-64EAB3935D7C}" type="pres">
      <dgm:prSet presAssocID="{E69BC2F6-8DC0-4B0A-9857-983578EEF9AB}" presName="dummy" presStyleCnt="0"/>
      <dgm:spPr/>
      <dgm:t>
        <a:bodyPr/>
        <a:lstStyle/>
        <a:p>
          <a:endParaRPr lang="id-ID"/>
        </a:p>
      </dgm:t>
    </dgm:pt>
    <dgm:pt modelId="{95C66837-330B-4B19-A074-386BDB027540}" type="pres">
      <dgm:prSet presAssocID="{E3CD682E-153B-4674-9E56-D32DC23F625F}" presName="sibTrans" presStyleLbl="sibTrans2D1" presStyleIdx="6" presStyleCnt="9"/>
      <dgm:spPr/>
      <dgm:t>
        <a:bodyPr/>
        <a:lstStyle/>
        <a:p>
          <a:endParaRPr lang="id-ID"/>
        </a:p>
      </dgm:t>
    </dgm:pt>
    <dgm:pt modelId="{A9267CFF-2EA0-4848-BA04-1C91512A7F1C}" type="pres">
      <dgm:prSet presAssocID="{B3312AA6-7B23-4DFB-A7BF-E8A32E715994}" presName="node" presStyleLbl="node1" presStyleIdx="7" presStyleCnt="9" custScaleX="120049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0211DE-8522-4F5E-AB9B-9D575CADD56D}" type="pres">
      <dgm:prSet presAssocID="{B3312AA6-7B23-4DFB-A7BF-E8A32E715994}" presName="dummy" presStyleCnt="0"/>
      <dgm:spPr/>
      <dgm:t>
        <a:bodyPr/>
        <a:lstStyle/>
        <a:p>
          <a:endParaRPr lang="id-ID"/>
        </a:p>
      </dgm:t>
    </dgm:pt>
    <dgm:pt modelId="{66081694-3663-4455-8F6C-49B17341E8CF}" type="pres">
      <dgm:prSet presAssocID="{BD26DF86-DAA8-4C73-A9D8-FB98014B6092}" presName="sibTrans" presStyleLbl="sibTrans2D1" presStyleIdx="7" presStyleCnt="9"/>
      <dgm:spPr/>
      <dgm:t>
        <a:bodyPr/>
        <a:lstStyle/>
        <a:p>
          <a:endParaRPr lang="id-ID"/>
        </a:p>
      </dgm:t>
    </dgm:pt>
    <dgm:pt modelId="{E8632DB1-ABEE-4A2F-A523-465FB7A837D5}" type="pres">
      <dgm:prSet presAssocID="{BE9F570D-4BA4-44E9-B54D-0F0CF2D2A6EE}" presName="node" presStyleLbl="node1" presStyleIdx="8" presStyleCnt="9" custScaleX="132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E7B055-8C6A-4A13-8E36-48CC94CC5186}" type="pres">
      <dgm:prSet presAssocID="{BE9F570D-4BA4-44E9-B54D-0F0CF2D2A6EE}" presName="dummy" presStyleCnt="0"/>
      <dgm:spPr/>
      <dgm:t>
        <a:bodyPr/>
        <a:lstStyle/>
        <a:p>
          <a:endParaRPr lang="en-US"/>
        </a:p>
      </dgm:t>
    </dgm:pt>
    <dgm:pt modelId="{53309B52-6656-4E3F-A445-822F904EC7BE}" type="pres">
      <dgm:prSet presAssocID="{58E4FAD5-FA3A-478A-81DA-3685390A66D6}" presName="sibTrans" presStyleLbl="sibTrans2D1" presStyleIdx="8" presStyleCnt="9"/>
      <dgm:spPr/>
      <dgm:t>
        <a:bodyPr/>
        <a:lstStyle/>
        <a:p>
          <a:endParaRPr lang="en-US"/>
        </a:p>
      </dgm:t>
    </dgm:pt>
  </dgm:ptLst>
  <dgm:cxnLst>
    <dgm:cxn modelId="{0934132A-471D-4160-A3CA-48C779524DED}" srcId="{059EE21B-9CB6-4897-A94A-1DFAC3438239}" destId="{ADE2B1DE-AA98-4048-9628-54808D9B4D19}" srcOrd="4" destOrd="0" parTransId="{40E2A45C-8741-48D2-9AA4-5CED09496710}" sibTransId="{47A6705F-E196-4BF0-B596-EC208C53E8A4}"/>
    <dgm:cxn modelId="{FBA60B3A-ECF3-45B7-9452-D95F949147B2}" type="presOf" srcId="{1505D9C2-1ABE-4EE4-ACE4-4F55525FD7EB}" destId="{104857E4-819F-4DF8-A2BA-8654F2A67FBB}" srcOrd="0" destOrd="0" presId="urn:microsoft.com/office/officeart/2005/8/layout/radial6"/>
    <dgm:cxn modelId="{E61BA012-D530-4FEC-B936-35FC630D52E3}" type="presOf" srcId="{B3312AA6-7B23-4DFB-A7BF-E8A32E715994}" destId="{A9267CFF-2EA0-4848-BA04-1C91512A7F1C}" srcOrd="0" destOrd="0" presId="urn:microsoft.com/office/officeart/2005/8/layout/radial6"/>
    <dgm:cxn modelId="{1AE71F3D-4CCB-40A4-8E08-9F7152B5F8D6}" srcId="{059EE21B-9CB6-4897-A94A-1DFAC3438239}" destId="{BE9F570D-4BA4-44E9-B54D-0F0CF2D2A6EE}" srcOrd="8" destOrd="0" parTransId="{6B9F56CE-42AB-4F7D-BEB0-3D9FB7767D9F}" sibTransId="{58E4FAD5-FA3A-478A-81DA-3685390A66D6}"/>
    <dgm:cxn modelId="{10A7FC74-562B-4E86-954C-2D7359F3D23E}" srcId="{059EE21B-9CB6-4897-A94A-1DFAC3438239}" destId="{E5B4C72C-03B3-4604-AEE6-202A2384CE30}" srcOrd="0" destOrd="0" parTransId="{5B8681E4-9BF7-4357-AF72-1E60974A124F}" sibTransId="{0D2A8640-4476-477C-98E6-AE4B9FE796E7}"/>
    <dgm:cxn modelId="{C889672C-EC22-45F8-B0A7-2C769311D1D3}" type="presOf" srcId="{E69BC2F6-8DC0-4B0A-9857-983578EEF9AB}" destId="{39B2FFE3-5C68-4F51-A1FF-DF053BCD7AC9}" srcOrd="0" destOrd="0" presId="urn:microsoft.com/office/officeart/2005/8/layout/radial6"/>
    <dgm:cxn modelId="{D58430D6-F967-4387-9D7A-AF2E612A76B6}" type="presOf" srcId="{4AAF7EA4-A854-4399-8855-288AC9999641}" destId="{18D4C42E-3E3A-4AF4-9792-15A886D11A3C}" srcOrd="0" destOrd="0" presId="urn:microsoft.com/office/officeart/2005/8/layout/radial6"/>
    <dgm:cxn modelId="{508D173F-06A1-4D64-98C8-AAEFC63DF655}" type="presOf" srcId="{3237ADD5-259A-43C9-8298-C544765C2A7C}" destId="{17B05F38-85EE-4908-B9F3-3FC32BD4FA22}" srcOrd="0" destOrd="0" presId="urn:microsoft.com/office/officeart/2005/8/layout/radial6"/>
    <dgm:cxn modelId="{C35739D0-4B94-44BE-86F5-342035E56678}" type="presOf" srcId="{BE9F570D-4BA4-44E9-B54D-0F0CF2D2A6EE}" destId="{E8632DB1-ABEE-4A2F-A523-465FB7A837D5}" srcOrd="0" destOrd="0" presId="urn:microsoft.com/office/officeart/2005/8/layout/radial6"/>
    <dgm:cxn modelId="{64451BB8-6491-4877-B3CE-B4B7F4669C23}" srcId="{3237ADD5-259A-43C9-8298-C544765C2A7C}" destId="{1DC0F933-96E7-4074-ADA5-D5DCC8A75559}" srcOrd="1" destOrd="0" parTransId="{66600627-CB22-4BC0-988D-D0F5A0FE1E38}" sibTransId="{C7223D30-547D-44A0-8381-C8039AB779BB}"/>
    <dgm:cxn modelId="{63D45088-6AC7-486A-A9C3-EE39359478FD}" srcId="{059EE21B-9CB6-4897-A94A-1DFAC3438239}" destId="{E69BC2F6-8DC0-4B0A-9857-983578EEF9AB}" srcOrd="6" destOrd="0" parTransId="{250AF5AA-0043-4E80-900A-32E159D21570}" sibTransId="{E3CD682E-153B-4674-9E56-D32DC23F625F}"/>
    <dgm:cxn modelId="{412E1834-FECC-473A-B4B2-FD3ADC425030}" type="presOf" srcId="{DF7F44A2-869F-4E95-A3C8-7A414DB8E767}" destId="{AFA5F00F-12B7-49AF-B688-637AAE08130B}" srcOrd="0" destOrd="0" presId="urn:microsoft.com/office/officeart/2005/8/layout/radial6"/>
    <dgm:cxn modelId="{D82E6A5A-FC78-4DCF-B7CA-F2FF9CA1DC75}" type="presOf" srcId="{059EE21B-9CB6-4897-A94A-1DFAC3438239}" destId="{AB47E497-143F-4E27-BFEA-8399B4216DE3}" srcOrd="0" destOrd="0" presId="urn:microsoft.com/office/officeart/2005/8/layout/radial6"/>
    <dgm:cxn modelId="{B60D038B-ACDC-47B6-87BB-86629FB9CDCA}" type="presOf" srcId="{8EE6980B-C57A-4490-B400-A1BC1681153A}" destId="{9D51920B-8C4D-44B8-8FE5-2C57A7279542}" srcOrd="0" destOrd="0" presId="urn:microsoft.com/office/officeart/2005/8/layout/radial6"/>
    <dgm:cxn modelId="{1376CAE0-7B73-4453-B758-01CFDDCB94D8}" type="presOf" srcId="{1B4CFB22-AE98-4F34-9047-09BC757D2F77}" destId="{42E833CC-4769-420E-ABA7-74F9E1CE0EE0}" srcOrd="0" destOrd="0" presId="urn:microsoft.com/office/officeart/2005/8/layout/radial6"/>
    <dgm:cxn modelId="{6F874D15-EB45-4AD3-A297-5D40CCC7A8C0}" srcId="{3237ADD5-259A-43C9-8298-C544765C2A7C}" destId="{059EE21B-9CB6-4897-A94A-1DFAC3438239}" srcOrd="0" destOrd="0" parTransId="{46376DA9-C226-4A6B-B3F6-B5509407AE96}" sibTransId="{DDF9FBC8-B45D-45DE-9F05-B0FAC2407AE0}"/>
    <dgm:cxn modelId="{5E83F739-D98F-491D-9C58-D43C123104D3}" type="presOf" srcId="{29C14FB3-72DA-44F7-B28C-85363C0D6204}" destId="{F867D528-7F41-46C0-BB03-FDFA16E05D24}" srcOrd="0" destOrd="0" presId="urn:microsoft.com/office/officeart/2005/8/layout/radial6"/>
    <dgm:cxn modelId="{D85AE08C-1E23-41A8-A27D-3EBD2A43C21C}" type="presOf" srcId="{58E4FAD5-FA3A-478A-81DA-3685390A66D6}" destId="{53309B52-6656-4E3F-A445-822F904EC7BE}" srcOrd="0" destOrd="0" presId="urn:microsoft.com/office/officeart/2005/8/layout/radial6"/>
    <dgm:cxn modelId="{7156C22D-6669-48F3-BA27-E59FF9722F21}" srcId="{059EE21B-9CB6-4897-A94A-1DFAC3438239}" destId="{29C14FB3-72DA-44F7-B28C-85363C0D6204}" srcOrd="3" destOrd="0" parTransId="{9516AF4A-D1A7-448B-A0A2-ED82A50524F0}" sibTransId="{C5DD275D-F5C1-43C2-93AB-143E7BA80768}"/>
    <dgm:cxn modelId="{1B394DF0-18F9-4163-AA2E-2728F7FCB22F}" srcId="{059EE21B-9CB6-4897-A94A-1DFAC3438239}" destId="{D4DE2D6B-399F-4A35-AA93-8CFE93B82D31}" srcOrd="5" destOrd="0" parTransId="{6096FB62-2A7F-47EB-BADA-3E9AA98CD37B}" sibTransId="{DF7F44A2-869F-4E95-A3C8-7A414DB8E767}"/>
    <dgm:cxn modelId="{123E885A-0732-4E4E-81CE-A563F03897D2}" type="presOf" srcId="{D4DE2D6B-399F-4A35-AA93-8CFE93B82D31}" destId="{9C8AF512-ACC8-4B4F-BEAD-A26C892F18A4}" srcOrd="0" destOrd="0" presId="urn:microsoft.com/office/officeart/2005/8/layout/radial6"/>
    <dgm:cxn modelId="{D05F4AB8-0B48-42EA-A26B-205C5D0A0D16}" type="presOf" srcId="{E5B4C72C-03B3-4604-AEE6-202A2384CE30}" destId="{28764543-0399-4777-BE48-AD573A37583A}" srcOrd="0" destOrd="0" presId="urn:microsoft.com/office/officeart/2005/8/layout/radial6"/>
    <dgm:cxn modelId="{77E8EC4A-B77F-48B1-9481-A2E3C79CEFB3}" type="presOf" srcId="{0D2A8640-4476-477C-98E6-AE4B9FE796E7}" destId="{2494E83B-B14C-4D78-BD50-0B8AD11F4422}" srcOrd="0" destOrd="0" presId="urn:microsoft.com/office/officeart/2005/8/layout/radial6"/>
    <dgm:cxn modelId="{DE647D2C-8066-4031-B11E-59F094AECB9C}" type="presOf" srcId="{BD26DF86-DAA8-4C73-A9D8-FB98014B6092}" destId="{66081694-3663-4455-8F6C-49B17341E8CF}" srcOrd="0" destOrd="0" presId="urn:microsoft.com/office/officeart/2005/8/layout/radial6"/>
    <dgm:cxn modelId="{A1F893F1-27E9-4239-B2B4-33A90EF46889}" srcId="{059EE21B-9CB6-4897-A94A-1DFAC3438239}" destId="{B3312AA6-7B23-4DFB-A7BF-E8A32E715994}" srcOrd="7" destOrd="0" parTransId="{FA2BAB2E-7191-4651-A3CB-CE6370C369E1}" sibTransId="{BD26DF86-DAA8-4C73-A9D8-FB98014B6092}"/>
    <dgm:cxn modelId="{145BD17E-149A-49DF-922F-636AAD8643C2}" type="presOf" srcId="{C5DD275D-F5C1-43C2-93AB-143E7BA80768}" destId="{03FD00A8-E79C-4704-AC67-53AD86343A78}" srcOrd="0" destOrd="0" presId="urn:microsoft.com/office/officeart/2005/8/layout/radial6"/>
    <dgm:cxn modelId="{CAF319B4-E6EA-4BC1-9600-425858548CED}" type="presOf" srcId="{E3CD682E-153B-4674-9E56-D32DC23F625F}" destId="{95C66837-330B-4B19-A074-386BDB027540}" srcOrd="0" destOrd="0" presId="urn:microsoft.com/office/officeart/2005/8/layout/radial6"/>
    <dgm:cxn modelId="{46727393-54E7-465B-8F9A-EC9721E33254}" srcId="{059EE21B-9CB6-4897-A94A-1DFAC3438239}" destId="{1505D9C2-1ABE-4EE4-ACE4-4F55525FD7EB}" srcOrd="1" destOrd="0" parTransId="{2E5D477F-83C8-4BF8-B7CA-C3F9ECF3E893}" sibTransId="{8EE6980B-C57A-4490-B400-A1BC1681153A}"/>
    <dgm:cxn modelId="{7F3BD550-0F9D-4395-AF95-37C91BB79568}" type="presOf" srcId="{ADE2B1DE-AA98-4048-9628-54808D9B4D19}" destId="{E0050ABD-A954-47BE-9209-EC6ED77B6946}" srcOrd="0" destOrd="0" presId="urn:microsoft.com/office/officeart/2005/8/layout/radial6"/>
    <dgm:cxn modelId="{5907A6C9-E96D-45F0-896E-F1C40DFC0A18}" srcId="{059EE21B-9CB6-4897-A94A-1DFAC3438239}" destId="{4AAF7EA4-A854-4399-8855-288AC9999641}" srcOrd="2" destOrd="0" parTransId="{59230947-9DCF-41A5-950F-2B2A833A6984}" sibTransId="{1B4CFB22-AE98-4F34-9047-09BC757D2F77}"/>
    <dgm:cxn modelId="{1D24BB4B-7B43-469B-A225-C0E0D71CE71C}" type="presOf" srcId="{47A6705F-E196-4BF0-B596-EC208C53E8A4}" destId="{342C5A28-A8E5-4AFB-A2E8-600D23434FF3}" srcOrd="0" destOrd="0" presId="urn:microsoft.com/office/officeart/2005/8/layout/radial6"/>
    <dgm:cxn modelId="{576AEDED-EF13-4A35-B329-3396CE1DFB39}" type="presParOf" srcId="{17B05F38-85EE-4908-B9F3-3FC32BD4FA22}" destId="{AB47E497-143F-4E27-BFEA-8399B4216DE3}" srcOrd="0" destOrd="0" presId="urn:microsoft.com/office/officeart/2005/8/layout/radial6"/>
    <dgm:cxn modelId="{2EBA222F-B8EF-4255-9BB4-D4B963D02AE1}" type="presParOf" srcId="{17B05F38-85EE-4908-B9F3-3FC32BD4FA22}" destId="{28764543-0399-4777-BE48-AD573A37583A}" srcOrd="1" destOrd="0" presId="urn:microsoft.com/office/officeart/2005/8/layout/radial6"/>
    <dgm:cxn modelId="{CE9B6F78-B337-48EA-A11A-DC3510CA51B9}" type="presParOf" srcId="{17B05F38-85EE-4908-B9F3-3FC32BD4FA22}" destId="{9A25FF45-5F49-4A75-9E53-15446EAE53C8}" srcOrd="2" destOrd="0" presId="urn:microsoft.com/office/officeart/2005/8/layout/radial6"/>
    <dgm:cxn modelId="{F06D988C-D084-42E5-B354-468400E6A5F4}" type="presParOf" srcId="{17B05F38-85EE-4908-B9F3-3FC32BD4FA22}" destId="{2494E83B-B14C-4D78-BD50-0B8AD11F4422}" srcOrd="3" destOrd="0" presId="urn:microsoft.com/office/officeart/2005/8/layout/radial6"/>
    <dgm:cxn modelId="{120A6330-9226-4BE7-A0A0-4310CC66D4C9}" type="presParOf" srcId="{17B05F38-85EE-4908-B9F3-3FC32BD4FA22}" destId="{104857E4-819F-4DF8-A2BA-8654F2A67FBB}" srcOrd="4" destOrd="0" presId="urn:microsoft.com/office/officeart/2005/8/layout/radial6"/>
    <dgm:cxn modelId="{D1817C05-8D1F-4B77-8335-A6027FD15DC7}" type="presParOf" srcId="{17B05F38-85EE-4908-B9F3-3FC32BD4FA22}" destId="{72962F27-FC98-4FC4-84F3-3B5EF6C17E5C}" srcOrd="5" destOrd="0" presId="urn:microsoft.com/office/officeart/2005/8/layout/radial6"/>
    <dgm:cxn modelId="{4EDB2650-548B-4B87-BEE5-1DA1BE491ED7}" type="presParOf" srcId="{17B05F38-85EE-4908-B9F3-3FC32BD4FA22}" destId="{9D51920B-8C4D-44B8-8FE5-2C57A7279542}" srcOrd="6" destOrd="0" presId="urn:microsoft.com/office/officeart/2005/8/layout/radial6"/>
    <dgm:cxn modelId="{CE6DFD03-7278-40C4-8F30-59C2DA4468A4}" type="presParOf" srcId="{17B05F38-85EE-4908-B9F3-3FC32BD4FA22}" destId="{18D4C42E-3E3A-4AF4-9792-15A886D11A3C}" srcOrd="7" destOrd="0" presId="urn:microsoft.com/office/officeart/2005/8/layout/radial6"/>
    <dgm:cxn modelId="{AA739420-A3DA-4F82-85E5-08CC356CD92A}" type="presParOf" srcId="{17B05F38-85EE-4908-B9F3-3FC32BD4FA22}" destId="{2FC4E643-96F4-4F54-9B20-222CD35FC7B3}" srcOrd="8" destOrd="0" presId="urn:microsoft.com/office/officeart/2005/8/layout/radial6"/>
    <dgm:cxn modelId="{953AE1EE-3656-458D-8298-DF993E52D1E9}" type="presParOf" srcId="{17B05F38-85EE-4908-B9F3-3FC32BD4FA22}" destId="{42E833CC-4769-420E-ABA7-74F9E1CE0EE0}" srcOrd="9" destOrd="0" presId="urn:microsoft.com/office/officeart/2005/8/layout/radial6"/>
    <dgm:cxn modelId="{AE5C599D-0320-416B-8CA5-6F501E041853}" type="presParOf" srcId="{17B05F38-85EE-4908-B9F3-3FC32BD4FA22}" destId="{F867D528-7F41-46C0-BB03-FDFA16E05D24}" srcOrd="10" destOrd="0" presId="urn:microsoft.com/office/officeart/2005/8/layout/radial6"/>
    <dgm:cxn modelId="{64696258-03CA-42A4-BE76-8E49B616C5F4}" type="presParOf" srcId="{17B05F38-85EE-4908-B9F3-3FC32BD4FA22}" destId="{1DB91D9A-340A-43EF-A1A8-C931B782A7D0}" srcOrd="11" destOrd="0" presId="urn:microsoft.com/office/officeart/2005/8/layout/radial6"/>
    <dgm:cxn modelId="{7499EE3C-07FE-4D2B-ADED-3628516A918E}" type="presParOf" srcId="{17B05F38-85EE-4908-B9F3-3FC32BD4FA22}" destId="{03FD00A8-E79C-4704-AC67-53AD86343A78}" srcOrd="12" destOrd="0" presId="urn:microsoft.com/office/officeart/2005/8/layout/radial6"/>
    <dgm:cxn modelId="{F000D1A1-8475-4A83-9A3B-CDDDE6D7802E}" type="presParOf" srcId="{17B05F38-85EE-4908-B9F3-3FC32BD4FA22}" destId="{E0050ABD-A954-47BE-9209-EC6ED77B6946}" srcOrd="13" destOrd="0" presId="urn:microsoft.com/office/officeart/2005/8/layout/radial6"/>
    <dgm:cxn modelId="{85C830FE-D1B6-4F03-A2D3-ED45C449B0D3}" type="presParOf" srcId="{17B05F38-85EE-4908-B9F3-3FC32BD4FA22}" destId="{EA193C14-D2E9-44E5-9329-C4AAAE790D17}" srcOrd="14" destOrd="0" presId="urn:microsoft.com/office/officeart/2005/8/layout/radial6"/>
    <dgm:cxn modelId="{87D5A499-B6D4-460F-8DE6-2C087991F2D0}" type="presParOf" srcId="{17B05F38-85EE-4908-B9F3-3FC32BD4FA22}" destId="{342C5A28-A8E5-4AFB-A2E8-600D23434FF3}" srcOrd="15" destOrd="0" presId="urn:microsoft.com/office/officeart/2005/8/layout/radial6"/>
    <dgm:cxn modelId="{CA2C58B9-D9AF-44D4-A0B8-243CD9377D6E}" type="presParOf" srcId="{17B05F38-85EE-4908-B9F3-3FC32BD4FA22}" destId="{9C8AF512-ACC8-4B4F-BEAD-A26C892F18A4}" srcOrd="16" destOrd="0" presId="urn:microsoft.com/office/officeart/2005/8/layout/radial6"/>
    <dgm:cxn modelId="{6DCFF87E-C911-41A0-82B1-7517D9127452}" type="presParOf" srcId="{17B05F38-85EE-4908-B9F3-3FC32BD4FA22}" destId="{DCBC97E6-66CC-41C6-B46C-5390D110D7F0}" srcOrd="17" destOrd="0" presId="urn:microsoft.com/office/officeart/2005/8/layout/radial6"/>
    <dgm:cxn modelId="{1D8F769F-C8C1-4EB9-963C-3A20B6DF3A43}" type="presParOf" srcId="{17B05F38-85EE-4908-B9F3-3FC32BD4FA22}" destId="{AFA5F00F-12B7-49AF-B688-637AAE08130B}" srcOrd="18" destOrd="0" presId="urn:microsoft.com/office/officeart/2005/8/layout/radial6"/>
    <dgm:cxn modelId="{BED986F0-7FF9-4B42-9469-359B0B749311}" type="presParOf" srcId="{17B05F38-85EE-4908-B9F3-3FC32BD4FA22}" destId="{39B2FFE3-5C68-4F51-A1FF-DF053BCD7AC9}" srcOrd="19" destOrd="0" presId="urn:microsoft.com/office/officeart/2005/8/layout/radial6"/>
    <dgm:cxn modelId="{8698707A-6E56-4BD2-BCB6-E4F05DCE9517}" type="presParOf" srcId="{17B05F38-85EE-4908-B9F3-3FC32BD4FA22}" destId="{CBB9551A-30F8-41E3-B868-64EAB3935D7C}" srcOrd="20" destOrd="0" presId="urn:microsoft.com/office/officeart/2005/8/layout/radial6"/>
    <dgm:cxn modelId="{FA8FF62C-8C07-440D-9375-B3F1D365F154}" type="presParOf" srcId="{17B05F38-85EE-4908-B9F3-3FC32BD4FA22}" destId="{95C66837-330B-4B19-A074-386BDB027540}" srcOrd="21" destOrd="0" presId="urn:microsoft.com/office/officeart/2005/8/layout/radial6"/>
    <dgm:cxn modelId="{D9ADC511-6398-4E82-BFE0-BFC0F65B16AF}" type="presParOf" srcId="{17B05F38-85EE-4908-B9F3-3FC32BD4FA22}" destId="{A9267CFF-2EA0-4848-BA04-1C91512A7F1C}" srcOrd="22" destOrd="0" presId="urn:microsoft.com/office/officeart/2005/8/layout/radial6"/>
    <dgm:cxn modelId="{75A59272-A7A3-43A5-86BF-1E8C1EABAE24}" type="presParOf" srcId="{17B05F38-85EE-4908-B9F3-3FC32BD4FA22}" destId="{840211DE-8522-4F5E-AB9B-9D575CADD56D}" srcOrd="23" destOrd="0" presId="urn:microsoft.com/office/officeart/2005/8/layout/radial6"/>
    <dgm:cxn modelId="{67542B58-9946-43E6-8FE7-F3AD0149BDF1}" type="presParOf" srcId="{17B05F38-85EE-4908-B9F3-3FC32BD4FA22}" destId="{66081694-3663-4455-8F6C-49B17341E8CF}" srcOrd="24" destOrd="0" presId="urn:microsoft.com/office/officeart/2005/8/layout/radial6"/>
    <dgm:cxn modelId="{29D1F9D5-66F1-4359-840D-57F43236425C}" type="presParOf" srcId="{17B05F38-85EE-4908-B9F3-3FC32BD4FA22}" destId="{E8632DB1-ABEE-4A2F-A523-465FB7A837D5}" srcOrd="25" destOrd="0" presId="urn:microsoft.com/office/officeart/2005/8/layout/radial6"/>
    <dgm:cxn modelId="{FDEFB78E-0A62-4605-B9D6-9BCD29AA9DAB}" type="presParOf" srcId="{17B05F38-85EE-4908-B9F3-3FC32BD4FA22}" destId="{26E7B055-8C6A-4A13-8E36-48CC94CC5186}" srcOrd="26" destOrd="0" presId="urn:microsoft.com/office/officeart/2005/8/layout/radial6"/>
    <dgm:cxn modelId="{2C9F7B20-77D0-4F99-A862-8CA1BC09A67D}" type="presParOf" srcId="{17B05F38-85EE-4908-B9F3-3FC32BD4FA22}" destId="{53309B52-6656-4E3F-A445-822F904EC7BE}" srcOrd="27" destOrd="0" presId="urn:microsoft.com/office/officeart/2005/8/layout/radial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286938-55D9-4EAD-9F20-CB99D8F177EC}" type="doc">
      <dgm:prSet loTypeId="urn:microsoft.com/office/officeart/2005/8/layout/hProcess9" loCatId="process" qsTypeId="urn:microsoft.com/office/officeart/2005/8/quickstyle/3d3" qsCatId="3D" csTypeId="urn:microsoft.com/office/officeart/2005/8/colors/colorful5" csCatId="colorful" phldr="1"/>
      <dgm:spPr/>
    </dgm:pt>
    <dgm:pt modelId="{DF2329DD-6B9C-4158-8816-EB80E11653B7}">
      <dgm:prSet phldrT="[Text]" custT="1"/>
      <dgm:spPr>
        <a:xfrm>
          <a:off x="1270" y="792961"/>
          <a:ext cx="1153518" cy="1057282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id-ID" sz="1800" b="1" dirty="0" smtClean="0">
              <a:latin typeface="+mj-lt"/>
              <a:ea typeface="+mn-ea"/>
              <a:cs typeface="+mn-cs"/>
            </a:rPr>
            <a:t>PDP 1</a:t>
          </a:r>
        </a:p>
        <a:p>
          <a:r>
            <a:rPr lang="id-ID" sz="1800" b="1" dirty="0" smtClean="0">
              <a:latin typeface="+mj-lt"/>
              <a:ea typeface="+mn-ea"/>
              <a:cs typeface="+mn-cs"/>
            </a:rPr>
            <a:t>PDP 2</a:t>
          </a:r>
          <a:endParaRPr lang="id-ID" sz="1800" b="1" dirty="0">
            <a:latin typeface="+mj-lt"/>
            <a:ea typeface="+mn-ea"/>
            <a:cs typeface="+mn-cs"/>
          </a:endParaRPr>
        </a:p>
      </dgm:t>
    </dgm:pt>
    <dgm:pt modelId="{6882A286-0110-4B90-B980-93CE714ED7CD}" type="parTrans" cxnId="{86F71678-0F33-400E-9035-D7717A505FE7}">
      <dgm:prSet/>
      <dgm:spPr/>
      <dgm:t>
        <a:bodyPr/>
        <a:lstStyle/>
        <a:p>
          <a:endParaRPr lang="id-ID"/>
        </a:p>
      </dgm:t>
    </dgm:pt>
    <dgm:pt modelId="{8BBBEC1E-F6DF-47E6-BA91-DC10312E21CA}" type="sibTrans" cxnId="{86F71678-0F33-400E-9035-D7717A505FE7}">
      <dgm:prSet/>
      <dgm:spPr/>
      <dgm:t>
        <a:bodyPr/>
        <a:lstStyle/>
        <a:p>
          <a:endParaRPr lang="id-ID"/>
        </a:p>
      </dgm:t>
    </dgm:pt>
    <dgm:pt modelId="{DA0BF292-635B-41D3-9BE6-CA036A452789}">
      <dgm:prSet phldrT="[Text]" custT="1"/>
      <dgm:spPr>
        <a:xfrm>
          <a:off x="1232992" y="792961"/>
          <a:ext cx="1153518" cy="1057282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id-ID" sz="1800" b="1" dirty="0" smtClean="0">
              <a:latin typeface="+mj-lt"/>
              <a:ea typeface="+mn-ea"/>
              <a:cs typeface="+mn-cs"/>
            </a:rPr>
            <a:t>PLP 1</a:t>
          </a:r>
        </a:p>
        <a:p>
          <a:r>
            <a:rPr lang="id-ID" sz="1800" b="1" dirty="0" smtClean="0">
              <a:latin typeface="+mj-lt"/>
              <a:ea typeface="+mn-ea"/>
              <a:cs typeface="+mn-cs"/>
            </a:rPr>
            <a:t>PLP 2</a:t>
          </a:r>
          <a:endParaRPr lang="id-ID" sz="1800" b="1" dirty="0">
            <a:latin typeface="+mj-lt"/>
            <a:ea typeface="+mn-ea"/>
            <a:cs typeface="+mn-cs"/>
          </a:endParaRPr>
        </a:p>
      </dgm:t>
    </dgm:pt>
    <dgm:pt modelId="{25338833-E217-4594-8B5C-384A175E9571}" type="parTrans" cxnId="{6F27257E-0832-4F7D-A486-83ABCF8790CD}">
      <dgm:prSet/>
      <dgm:spPr/>
      <dgm:t>
        <a:bodyPr/>
        <a:lstStyle/>
        <a:p>
          <a:endParaRPr lang="id-ID"/>
        </a:p>
      </dgm:t>
    </dgm:pt>
    <dgm:pt modelId="{2673C077-0D99-4E47-A3C9-8EFDCE0F2219}" type="sibTrans" cxnId="{6F27257E-0832-4F7D-A486-83ABCF8790CD}">
      <dgm:prSet/>
      <dgm:spPr/>
      <dgm:t>
        <a:bodyPr/>
        <a:lstStyle/>
        <a:p>
          <a:endParaRPr lang="id-ID"/>
        </a:p>
      </dgm:t>
    </dgm:pt>
    <dgm:pt modelId="{99178C51-055F-4BF9-9F86-BB8BBED70CF3}">
      <dgm:prSet phldrT="[Text]" custT="1"/>
      <dgm:spPr>
        <a:xfrm>
          <a:off x="2464715" y="792961"/>
          <a:ext cx="1153518" cy="1057282"/>
        </a:xfr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r>
            <a:rPr lang="id-ID" sz="2800" b="1" dirty="0" smtClean="0">
              <a:latin typeface="+mj-lt"/>
              <a:ea typeface="+mn-ea"/>
              <a:cs typeface="+mn-cs"/>
            </a:rPr>
            <a:t>USP</a:t>
          </a:r>
          <a:endParaRPr lang="id-ID" sz="2800" b="1" dirty="0">
            <a:latin typeface="+mj-lt"/>
            <a:ea typeface="+mn-ea"/>
            <a:cs typeface="+mn-cs"/>
          </a:endParaRPr>
        </a:p>
      </dgm:t>
    </dgm:pt>
    <dgm:pt modelId="{5EFC7B5E-4712-41C4-8B36-1E228E7B14CF}" type="parTrans" cxnId="{F4BC5F78-E578-4F27-8CED-C111C4ED3BFA}">
      <dgm:prSet/>
      <dgm:spPr/>
      <dgm:t>
        <a:bodyPr/>
        <a:lstStyle/>
        <a:p>
          <a:endParaRPr lang="id-ID"/>
        </a:p>
      </dgm:t>
    </dgm:pt>
    <dgm:pt modelId="{9746CBAA-4627-43C5-B27E-44025F062A47}" type="sibTrans" cxnId="{F4BC5F78-E578-4F27-8CED-C111C4ED3BFA}">
      <dgm:prSet/>
      <dgm:spPr/>
      <dgm:t>
        <a:bodyPr/>
        <a:lstStyle/>
        <a:p>
          <a:endParaRPr lang="id-ID"/>
        </a:p>
      </dgm:t>
    </dgm:pt>
    <dgm:pt modelId="{DA6E58A8-81C4-4D46-B7FA-8FE2E1721B97}" type="pres">
      <dgm:prSet presAssocID="{87286938-55D9-4EAD-9F20-CB99D8F177EC}" presName="CompostProcess" presStyleCnt="0">
        <dgm:presLayoutVars>
          <dgm:dir/>
          <dgm:resizeHandles val="exact"/>
        </dgm:presLayoutVars>
      </dgm:prSet>
      <dgm:spPr/>
    </dgm:pt>
    <dgm:pt modelId="{AC8E619A-63CA-46AA-AC89-552F71120173}" type="pres">
      <dgm:prSet presAssocID="{87286938-55D9-4EAD-9F20-CB99D8F177EC}" presName="arrow" presStyleLbl="bgShp" presStyleIdx="0" presStyleCnt="1"/>
      <dgm:spPr>
        <a:xfrm>
          <a:off x="271462" y="0"/>
          <a:ext cx="3076578" cy="2643206"/>
        </a:xfrm>
        <a:prstGeom prst="rightArrow">
          <a:avLst/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gm:spPr>
    </dgm:pt>
    <dgm:pt modelId="{98328CC7-B6CC-4C4F-87C1-113A5D009A35}" type="pres">
      <dgm:prSet presAssocID="{87286938-55D9-4EAD-9F20-CB99D8F177EC}" presName="linearProcess" presStyleCnt="0"/>
      <dgm:spPr/>
    </dgm:pt>
    <dgm:pt modelId="{8F791ECC-42DA-4543-9DE4-7571DAD11D27}" type="pres">
      <dgm:prSet presAssocID="{DF2329DD-6B9C-4158-8816-EB80E11653B7}" presName="textNode" presStyleLbl="node1" presStyleIdx="0" presStyleCnt="3" custFlipHor="1" custScaleX="63653" custScaleY="83910" custLinFactX="-36782" custLinFactNeighborX="-100000" custLinFactNeighborY="-156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3187A94C-E8B4-40E1-A516-53B3B5E76EF1}" type="pres">
      <dgm:prSet presAssocID="{8BBBEC1E-F6DF-47E6-BA91-DC10312E21CA}" presName="sibTrans" presStyleCnt="0"/>
      <dgm:spPr/>
    </dgm:pt>
    <dgm:pt modelId="{AD3F6399-5BE5-451C-A051-84FAF91094B9}" type="pres">
      <dgm:prSet presAssocID="{DA0BF292-635B-41D3-9BE6-CA036A452789}" presName="textNode" presStyleLbl="node1" presStyleIdx="1" presStyleCnt="3" custScaleX="71390" custScaleY="8703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  <dgm:pt modelId="{50ADD5C6-36BC-4EA3-9AF4-11834C5488D4}" type="pres">
      <dgm:prSet presAssocID="{2673C077-0D99-4E47-A3C9-8EFDCE0F2219}" presName="sibTrans" presStyleCnt="0"/>
      <dgm:spPr/>
    </dgm:pt>
    <dgm:pt modelId="{236E1EBD-F7D1-47E2-BC07-D6223EE703B0}" type="pres">
      <dgm:prSet presAssocID="{99178C51-055F-4BF9-9F86-BB8BBED70CF3}" presName="textNode" presStyleLbl="node1" presStyleIdx="2" presStyleCnt="3" custScaleX="63926" custScaleY="87032" custLinFactX="36117" custLinFactNeighborX="10000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id-ID"/>
        </a:p>
      </dgm:t>
    </dgm:pt>
  </dgm:ptLst>
  <dgm:cxnLst>
    <dgm:cxn modelId="{86F71678-0F33-400E-9035-D7717A505FE7}" srcId="{87286938-55D9-4EAD-9F20-CB99D8F177EC}" destId="{DF2329DD-6B9C-4158-8816-EB80E11653B7}" srcOrd="0" destOrd="0" parTransId="{6882A286-0110-4B90-B980-93CE714ED7CD}" sibTransId="{8BBBEC1E-F6DF-47E6-BA91-DC10312E21CA}"/>
    <dgm:cxn modelId="{79649972-26AE-4F62-9E0A-FE756E3F7B25}" type="presOf" srcId="{DF2329DD-6B9C-4158-8816-EB80E11653B7}" destId="{8F791ECC-42DA-4543-9DE4-7571DAD11D27}" srcOrd="0" destOrd="0" presId="urn:microsoft.com/office/officeart/2005/8/layout/hProcess9"/>
    <dgm:cxn modelId="{3F52A42B-5E8F-46B7-9D2C-DBDB2C23CB11}" type="presOf" srcId="{87286938-55D9-4EAD-9F20-CB99D8F177EC}" destId="{DA6E58A8-81C4-4D46-B7FA-8FE2E1721B97}" srcOrd="0" destOrd="0" presId="urn:microsoft.com/office/officeart/2005/8/layout/hProcess9"/>
    <dgm:cxn modelId="{7CC27F1D-0EDA-4534-AB99-D515C310294B}" type="presOf" srcId="{DA0BF292-635B-41D3-9BE6-CA036A452789}" destId="{AD3F6399-5BE5-451C-A051-84FAF91094B9}" srcOrd="0" destOrd="0" presId="urn:microsoft.com/office/officeart/2005/8/layout/hProcess9"/>
    <dgm:cxn modelId="{F4BC5F78-E578-4F27-8CED-C111C4ED3BFA}" srcId="{87286938-55D9-4EAD-9F20-CB99D8F177EC}" destId="{99178C51-055F-4BF9-9F86-BB8BBED70CF3}" srcOrd="2" destOrd="0" parTransId="{5EFC7B5E-4712-41C4-8B36-1E228E7B14CF}" sibTransId="{9746CBAA-4627-43C5-B27E-44025F062A47}"/>
    <dgm:cxn modelId="{B6959323-0FCF-46A3-AC10-F00AC69396E1}" type="presOf" srcId="{99178C51-055F-4BF9-9F86-BB8BBED70CF3}" destId="{236E1EBD-F7D1-47E2-BC07-D6223EE703B0}" srcOrd="0" destOrd="0" presId="urn:microsoft.com/office/officeart/2005/8/layout/hProcess9"/>
    <dgm:cxn modelId="{6F27257E-0832-4F7D-A486-83ABCF8790CD}" srcId="{87286938-55D9-4EAD-9F20-CB99D8F177EC}" destId="{DA0BF292-635B-41D3-9BE6-CA036A452789}" srcOrd="1" destOrd="0" parTransId="{25338833-E217-4594-8B5C-384A175E9571}" sibTransId="{2673C077-0D99-4E47-A3C9-8EFDCE0F2219}"/>
    <dgm:cxn modelId="{43A030BA-8BCF-48A6-B8B4-0A8B78120021}" type="presParOf" srcId="{DA6E58A8-81C4-4D46-B7FA-8FE2E1721B97}" destId="{AC8E619A-63CA-46AA-AC89-552F71120173}" srcOrd="0" destOrd="0" presId="urn:microsoft.com/office/officeart/2005/8/layout/hProcess9"/>
    <dgm:cxn modelId="{DC705016-F5AF-4E0B-86C4-B602ADB002B8}" type="presParOf" srcId="{DA6E58A8-81C4-4D46-B7FA-8FE2E1721B97}" destId="{98328CC7-B6CC-4C4F-87C1-113A5D009A35}" srcOrd="1" destOrd="0" presId="urn:microsoft.com/office/officeart/2005/8/layout/hProcess9"/>
    <dgm:cxn modelId="{5483C3AC-26D7-42B6-B5E8-BE3CFC2DA799}" type="presParOf" srcId="{98328CC7-B6CC-4C4F-87C1-113A5D009A35}" destId="{8F791ECC-42DA-4543-9DE4-7571DAD11D27}" srcOrd="0" destOrd="0" presId="urn:microsoft.com/office/officeart/2005/8/layout/hProcess9"/>
    <dgm:cxn modelId="{6A70A356-6A22-46C1-BD19-6364348CB5B4}" type="presParOf" srcId="{98328CC7-B6CC-4C4F-87C1-113A5D009A35}" destId="{3187A94C-E8B4-40E1-A516-53B3B5E76EF1}" srcOrd="1" destOrd="0" presId="urn:microsoft.com/office/officeart/2005/8/layout/hProcess9"/>
    <dgm:cxn modelId="{1A092744-1CA9-4DE5-B7D9-247ADAA3224E}" type="presParOf" srcId="{98328CC7-B6CC-4C4F-87C1-113A5D009A35}" destId="{AD3F6399-5BE5-451C-A051-84FAF91094B9}" srcOrd="2" destOrd="0" presId="urn:microsoft.com/office/officeart/2005/8/layout/hProcess9"/>
    <dgm:cxn modelId="{B3C0EBF0-008D-46E4-8B01-62883C85B22C}" type="presParOf" srcId="{98328CC7-B6CC-4C4F-87C1-113A5D009A35}" destId="{50ADD5C6-36BC-4EA3-9AF4-11834C5488D4}" srcOrd="3" destOrd="0" presId="urn:microsoft.com/office/officeart/2005/8/layout/hProcess9"/>
    <dgm:cxn modelId="{F494CF39-460F-44B7-B295-05319FA52B9C}" type="presParOf" srcId="{98328CC7-B6CC-4C4F-87C1-113A5D009A35}" destId="{236E1EBD-F7D1-47E2-BC07-D6223EE703B0}" srcOrd="4" destOrd="0" presId="urn:microsoft.com/office/officeart/2005/8/layout/hProcess9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EE3E14-DC0C-4166-AB47-E259DF3242B4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95888337-9656-45B1-A84F-4B82A87A807E}">
      <dgm:prSet phldrT="[Text]"/>
      <dgm:spPr>
        <a:solidFill>
          <a:srgbClr val="0070C0"/>
        </a:solidFill>
      </dgm:spPr>
      <dgm:t>
        <a:bodyPr/>
        <a:lstStyle/>
        <a:p>
          <a:r>
            <a:rPr lang="id-ID" dirty="0" smtClean="0"/>
            <a:t>Pendidikan Profesi</a:t>
          </a:r>
          <a:endParaRPr lang="id-ID" dirty="0"/>
        </a:p>
      </dgm:t>
    </dgm:pt>
    <dgm:pt modelId="{1BDBA447-8A31-47E8-AA31-7A4787D135E1}" type="parTrans" cxnId="{4C064ECD-8389-471E-8B54-5FBE7539505E}">
      <dgm:prSet/>
      <dgm:spPr/>
      <dgm:t>
        <a:bodyPr/>
        <a:lstStyle/>
        <a:p>
          <a:endParaRPr lang="id-ID"/>
        </a:p>
      </dgm:t>
    </dgm:pt>
    <dgm:pt modelId="{F680CD19-E396-4F7A-9DCE-1B352D105798}" type="sibTrans" cxnId="{4C064ECD-8389-471E-8B54-5FBE7539505E}">
      <dgm:prSet/>
      <dgm:spPr/>
      <dgm:t>
        <a:bodyPr/>
        <a:lstStyle/>
        <a:p>
          <a:endParaRPr lang="id-ID"/>
        </a:p>
      </dgm:t>
    </dgm:pt>
    <dgm:pt modelId="{73628FF9-35B4-4A94-8F0A-CD31B55F1AB2}">
      <dgm:prSet phldrT="[Text]"/>
      <dgm:spPr>
        <a:solidFill>
          <a:srgbClr val="FF6600"/>
        </a:solidFill>
      </dgm:spPr>
      <dgm:t>
        <a:bodyPr/>
        <a:lstStyle/>
        <a:p>
          <a:r>
            <a:rPr lang="id-ID" dirty="0" smtClean="0"/>
            <a:t>Uji Profesi</a:t>
          </a:r>
          <a:endParaRPr lang="id-ID" dirty="0"/>
        </a:p>
      </dgm:t>
    </dgm:pt>
    <dgm:pt modelId="{688FD6BA-986A-4861-A5D8-0AB8F6A6506A}" type="parTrans" cxnId="{C880EAA1-153C-4DF6-8AA7-0DE0020AE2EE}">
      <dgm:prSet/>
      <dgm:spPr/>
      <dgm:t>
        <a:bodyPr/>
        <a:lstStyle/>
        <a:p>
          <a:endParaRPr lang="id-ID"/>
        </a:p>
      </dgm:t>
    </dgm:pt>
    <dgm:pt modelId="{12E486C3-4183-449B-ACF0-CF469AB875C7}" type="sibTrans" cxnId="{C880EAA1-153C-4DF6-8AA7-0DE0020AE2EE}">
      <dgm:prSet/>
      <dgm:spPr/>
      <dgm:t>
        <a:bodyPr/>
        <a:lstStyle/>
        <a:p>
          <a:endParaRPr lang="id-ID"/>
        </a:p>
      </dgm:t>
    </dgm:pt>
    <dgm:pt modelId="{9EFB1C92-7BAE-41C5-92E7-16CED1308164}" type="pres">
      <dgm:prSet presAssocID="{C3EE3E14-DC0C-4166-AB47-E259DF3242B4}" presName="Name0" presStyleCnt="0">
        <dgm:presLayoutVars>
          <dgm:dir/>
          <dgm:animLvl val="lvl"/>
          <dgm:resizeHandles val="exact"/>
        </dgm:presLayoutVars>
      </dgm:prSet>
      <dgm:spPr/>
    </dgm:pt>
    <dgm:pt modelId="{1DA6DA38-8DD9-40A4-9196-693D7C6EB480}" type="pres">
      <dgm:prSet presAssocID="{95888337-9656-45B1-A84F-4B82A87A807E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0B6AFF-F8E3-4690-BC5E-36D0E68628D1}" type="pres">
      <dgm:prSet presAssocID="{F680CD19-E396-4F7A-9DCE-1B352D105798}" presName="parTxOnlySpace" presStyleCnt="0"/>
      <dgm:spPr/>
    </dgm:pt>
    <dgm:pt modelId="{BE59DB3C-FD36-4CB4-8517-05B0719BA3F7}" type="pres">
      <dgm:prSet presAssocID="{73628FF9-35B4-4A94-8F0A-CD31B55F1AB2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FDE779-1DD9-4C54-B7D8-57BD9E3FEF44}" type="presOf" srcId="{C3EE3E14-DC0C-4166-AB47-E259DF3242B4}" destId="{9EFB1C92-7BAE-41C5-92E7-16CED1308164}" srcOrd="0" destOrd="0" presId="urn:microsoft.com/office/officeart/2005/8/layout/chevron1"/>
    <dgm:cxn modelId="{4AF4A1F5-87D0-43E6-941B-BDA5B61A5283}" type="presOf" srcId="{95888337-9656-45B1-A84F-4B82A87A807E}" destId="{1DA6DA38-8DD9-40A4-9196-693D7C6EB480}" srcOrd="0" destOrd="0" presId="urn:microsoft.com/office/officeart/2005/8/layout/chevron1"/>
    <dgm:cxn modelId="{4C064ECD-8389-471E-8B54-5FBE7539505E}" srcId="{C3EE3E14-DC0C-4166-AB47-E259DF3242B4}" destId="{95888337-9656-45B1-A84F-4B82A87A807E}" srcOrd="0" destOrd="0" parTransId="{1BDBA447-8A31-47E8-AA31-7A4787D135E1}" sibTransId="{F680CD19-E396-4F7A-9DCE-1B352D105798}"/>
    <dgm:cxn modelId="{FA87D376-E35B-4259-9A8C-F0340DB002C3}" type="presOf" srcId="{73628FF9-35B4-4A94-8F0A-CD31B55F1AB2}" destId="{BE59DB3C-FD36-4CB4-8517-05B0719BA3F7}" srcOrd="0" destOrd="0" presId="urn:microsoft.com/office/officeart/2005/8/layout/chevron1"/>
    <dgm:cxn modelId="{C880EAA1-153C-4DF6-8AA7-0DE0020AE2EE}" srcId="{C3EE3E14-DC0C-4166-AB47-E259DF3242B4}" destId="{73628FF9-35B4-4A94-8F0A-CD31B55F1AB2}" srcOrd="1" destOrd="0" parTransId="{688FD6BA-986A-4861-A5D8-0AB8F6A6506A}" sibTransId="{12E486C3-4183-449B-ACF0-CF469AB875C7}"/>
    <dgm:cxn modelId="{67822716-0098-40A7-BF3E-B44CFCBD3653}" type="presParOf" srcId="{9EFB1C92-7BAE-41C5-92E7-16CED1308164}" destId="{1DA6DA38-8DD9-40A4-9196-693D7C6EB480}" srcOrd="0" destOrd="0" presId="urn:microsoft.com/office/officeart/2005/8/layout/chevron1"/>
    <dgm:cxn modelId="{863AE452-5EE6-424B-ABFF-A7EFD304CB3F}" type="presParOf" srcId="{9EFB1C92-7BAE-41C5-92E7-16CED1308164}" destId="{970B6AFF-F8E3-4690-BC5E-36D0E68628D1}" srcOrd="1" destOrd="0" presId="urn:microsoft.com/office/officeart/2005/8/layout/chevron1"/>
    <dgm:cxn modelId="{65900993-4BB6-495E-84CE-D25F0E3ADE46}" type="presParOf" srcId="{9EFB1C92-7BAE-41C5-92E7-16CED1308164}" destId="{BE59DB3C-FD36-4CB4-8517-05B0719BA3F7}" srcOrd="2" destOrd="0" presId="urn:microsoft.com/office/officeart/2005/8/layout/chevro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0D22F4-FF0B-4700-8098-7FC73C94A8F7}">
      <dsp:nvSpPr>
        <dsp:cNvPr id="0" name=""/>
        <dsp:cNvSpPr/>
      </dsp:nvSpPr>
      <dsp:spPr>
        <a:xfrm rot="5400000">
          <a:off x="703390" y="924171"/>
          <a:ext cx="1442346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FB0CCC1-68FA-4EF0-9971-52D0C86A67F1}">
      <dsp:nvSpPr>
        <dsp:cNvPr id="0" name=""/>
        <dsp:cNvSpPr/>
      </dsp:nvSpPr>
      <dsp:spPr>
        <a:xfrm>
          <a:off x="1034102" y="2058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SK Mendag no. 161/KP/VI/77 tentang Ketentuan Perizinan Usaha Penilai</a:t>
          </a:r>
          <a:endParaRPr lang="en-US" sz="1400" b="1" kern="1200" dirty="0">
            <a:latin typeface="+mj-lt"/>
          </a:endParaRPr>
        </a:p>
      </dsp:txBody>
      <dsp:txXfrm>
        <a:off x="1068076" y="36032"/>
        <a:ext cx="1865329" cy="1092018"/>
      </dsp:txXfrm>
    </dsp:sp>
    <dsp:sp modelId="{C57F1E76-7F7E-4A32-AD70-84B3E578C5CA}">
      <dsp:nvSpPr>
        <dsp:cNvPr id="0" name=""/>
        <dsp:cNvSpPr/>
      </dsp:nvSpPr>
      <dsp:spPr>
        <a:xfrm rot="5400000">
          <a:off x="703390" y="2374129"/>
          <a:ext cx="1442346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797AE8-29C0-45A3-A8DE-231EC5A1B66C}">
      <dsp:nvSpPr>
        <dsp:cNvPr id="0" name=""/>
        <dsp:cNvSpPr/>
      </dsp:nvSpPr>
      <dsp:spPr>
        <a:xfrm>
          <a:off x="1034102" y="1452016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KMK no. 57/KMK.017/1996 tentang Jasa Penilai</a:t>
          </a:r>
          <a:endParaRPr lang="en-US" sz="1400" b="1" kern="1200" dirty="0">
            <a:latin typeface="+mj-lt"/>
          </a:endParaRPr>
        </a:p>
      </dsp:txBody>
      <dsp:txXfrm>
        <a:off x="1068076" y="1485990"/>
        <a:ext cx="1865329" cy="1092018"/>
      </dsp:txXfrm>
    </dsp:sp>
    <dsp:sp modelId="{C67C502D-60B7-476F-91E4-0830EEA1276C}">
      <dsp:nvSpPr>
        <dsp:cNvPr id="0" name=""/>
        <dsp:cNvSpPr/>
      </dsp:nvSpPr>
      <dsp:spPr>
        <a:xfrm>
          <a:off x="1428369" y="3099108"/>
          <a:ext cx="2563647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99234B-CFEB-4DD7-95A8-1B25223BFC4C}">
      <dsp:nvSpPr>
        <dsp:cNvPr id="0" name=""/>
        <dsp:cNvSpPr/>
      </dsp:nvSpPr>
      <dsp:spPr>
        <a:xfrm>
          <a:off x="1034102" y="2901974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Kep Menperindag no. 594/MPP/Kep/VIII/2002 tentang ketentuan Perizinan Usaha Jasa Penilaian</a:t>
          </a:r>
          <a:endParaRPr lang="en-US" sz="1400" b="1" kern="1200" dirty="0">
            <a:latin typeface="+mj-lt"/>
          </a:endParaRPr>
        </a:p>
      </dsp:txBody>
      <dsp:txXfrm>
        <a:off x="1068076" y="2935948"/>
        <a:ext cx="1865329" cy="1092018"/>
      </dsp:txXfrm>
    </dsp:sp>
    <dsp:sp modelId="{EEA11668-DBB3-4A78-95F8-E50BB23F30D6}">
      <dsp:nvSpPr>
        <dsp:cNvPr id="0" name=""/>
        <dsp:cNvSpPr/>
      </dsp:nvSpPr>
      <dsp:spPr>
        <a:xfrm rot="16200000">
          <a:off x="3274649" y="2374129"/>
          <a:ext cx="1442346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20B4DE1-E5BF-48EC-96A7-D3B8715163F8}">
      <dsp:nvSpPr>
        <dsp:cNvPr id="0" name=""/>
        <dsp:cNvSpPr/>
      </dsp:nvSpPr>
      <dsp:spPr>
        <a:xfrm>
          <a:off x="3605361" y="2901974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smtClean="0">
              <a:latin typeface="+mj-lt"/>
            </a:rPr>
            <a:t>Keputusan Bersama Menperindag dan Menkeu no. 423/MPP/Kep/7/2004 dan no. 327/KMK.06/2004</a:t>
          </a:r>
          <a:endParaRPr lang="en-US" sz="1400" b="1" kern="1200" dirty="0">
            <a:latin typeface="+mj-lt"/>
          </a:endParaRPr>
        </a:p>
      </dsp:txBody>
      <dsp:txXfrm>
        <a:off x="3639335" y="2935948"/>
        <a:ext cx="1865329" cy="1092018"/>
      </dsp:txXfrm>
    </dsp:sp>
    <dsp:sp modelId="{9E1ABCF4-C6DB-4914-9769-E11B1CFFBBF7}">
      <dsp:nvSpPr>
        <dsp:cNvPr id="0" name=""/>
        <dsp:cNvSpPr/>
      </dsp:nvSpPr>
      <dsp:spPr>
        <a:xfrm rot="16200000">
          <a:off x="3274649" y="924171"/>
          <a:ext cx="1442346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9D83FF4-B984-41C6-9118-0E8B3F60088E}">
      <dsp:nvSpPr>
        <dsp:cNvPr id="0" name=""/>
        <dsp:cNvSpPr/>
      </dsp:nvSpPr>
      <dsp:spPr>
        <a:xfrm>
          <a:off x="3605361" y="1452016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>
              <a:latin typeface="+mj-lt"/>
            </a:rPr>
            <a:t>KMK no. 406/KMK.06/2004 tentang Usaha Jasa Penilai berbentuk Perseroan Terbatas</a:t>
          </a:r>
          <a:endParaRPr lang="en-US" sz="1400" b="1" kern="1200" dirty="0">
            <a:latin typeface="+mj-lt"/>
          </a:endParaRPr>
        </a:p>
      </dsp:txBody>
      <dsp:txXfrm>
        <a:off x="3639335" y="1485990"/>
        <a:ext cx="1865329" cy="1092018"/>
      </dsp:txXfrm>
    </dsp:sp>
    <dsp:sp modelId="{2EC67C01-7F2F-45E7-A511-924377ED0139}">
      <dsp:nvSpPr>
        <dsp:cNvPr id="0" name=""/>
        <dsp:cNvSpPr/>
      </dsp:nvSpPr>
      <dsp:spPr>
        <a:xfrm>
          <a:off x="3999628" y="199192"/>
          <a:ext cx="2563647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197EBC3-7EF1-4079-8C85-35DCFB65991C}">
      <dsp:nvSpPr>
        <dsp:cNvPr id="0" name=""/>
        <dsp:cNvSpPr/>
      </dsp:nvSpPr>
      <dsp:spPr>
        <a:xfrm>
          <a:off x="3605361" y="2058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+mj-lt"/>
            </a:rPr>
            <a:t>PMK No. 125/PMK.01/2008 </a:t>
          </a:r>
          <a:r>
            <a:rPr lang="en-US" sz="1400" b="1" kern="1200" dirty="0" err="1" smtClean="0">
              <a:latin typeface="+mj-lt"/>
            </a:rPr>
            <a:t>Tentang</a:t>
          </a:r>
          <a:r>
            <a:rPr lang="en-US" sz="1400" b="1" kern="1200" dirty="0" smtClean="0">
              <a:latin typeface="+mj-lt"/>
            </a:rPr>
            <a:t> </a:t>
          </a:r>
          <a:r>
            <a:rPr lang="en-US" sz="1400" b="1" kern="1200" dirty="0" err="1" smtClean="0">
              <a:latin typeface="+mj-lt"/>
            </a:rPr>
            <a:t>Jasa</a:t>
          </a:r>
          <a:r>
            <a:rPr lang="en-US" sz="1400" b="1" kern="1200" dirty="0" smtClean="0">
              <a:latin typeface="+mj-lt"/>
            </a:rPr>
            <a:t> </a:t>
          </a:r>
          <a:r>
            <a:rPr lang="en-US" sz="1400" b="1" kern="1200" dirty="0" err="1" smtClean="0">
              <a:latin typeface="+mj-lt"/>
            </a:rPr>
            <a:t>Penilai</a:t>
          </a:r>
          <a:r>
            <a:rPr lang="en-US" sz="1400" b="1" kern="1200" dirty="0" smtClean="0">
              <a:latin typeface="+mj-lt"/>
            </a:rPr>
            <a:t> </a:t>
          </a:r>
          <a:r>
            <a:rPr lang="en-US" sz="1400" b="1" kern="1200" dirty="0" err="1" smtClean="0">
              <a:latin typeface="+mj-lt"/>
            </a:rPr>
            <a:t>Publik</a:t>
          </a:r>
          <a:endParaRPr lang="en-US" sz="1400" b="1" kern="1200" dirty="0">
            <a:latin typeface="+mj-lt"/>
          </a:endParaRPr>
        </a:p>
      </dsp:txBody>
      <dsp:txXfrm>
        <a:off x="3639335" y="36032"/>
        <a:ext cx="1865329" cy="1092018"/>
      </dsp:txXfrm>
    </dsp:sp>
    <dsp:sp modelId="{EA5A3299-1DF1-47A6-8421-F35E5BB6BD08}">
      <dsp:nvSpPr>
        <dsp:cNvPr id="0" name=""/>
        <dsp:cNvSpPr/>
      </dsp:nvSpPr>
      <dsp:spPr>
        <a:xfrm rot="5400000">
          <a:off x="5845907" y="924171"/>
          <a:ext cx="1442346" cy="173994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8A3CA1-D41F-41B1-BD4E-4E81C745D2D0}">
      <dsp:nvSpPr>
        <dsp:cNvPr id="0" name=""/>
        <dsp:cNvSpPr/>
      </dsp:nvSpPr>
      <dsp:spPr>
        <a:xfrm>
          <a:off x="6176620" y="2058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PMK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</a:t>
          </a: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N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o. </a:t>
          </a: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101/PMK.01/2014 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Tentang  Penilai Publik</a:t>
          </a:r>
          <a:endParaRPr lang="en-US" sz="1400" b="1" kern="1200" dirty="0">
            <a:latin typeface="+mj-lt"/>
          </a:endParaRPr>
        </a:p>
      </dsp:txBody>
      <dsp:txXfrm>
        <a:off x="6210594" y="36032"/>
        <a:ext cx="1865329" cy="1092018"/>
      </dsp:txXfrm>
    </dsp:sp>
    <dsp:sp modelId="{67295FC1-E11A-45BE-A6E7-881EBE367C32}">
      <dsp:nvSpPr>
        <dsp:cNvPr id="0" name=""/>
        <dsp:cNvSpPr/>
      </dsp:nvSpPr>
      <dsp:spPr>
        <a:xfrm>
          <a:off x="6176620" y="1452016"/>
          <a:ext cx="1933277" cy="11599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PMK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</a:t>
          </a: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N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o. </a:t>
          </a: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56/PMK.01/ 2017 </a:t>
          </a:r>
          <a:r>
            <a:rPr lang="id-ID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Tentang  </a:t>
          </a:r>
          <a:r>
            <a:rPr lang="en-US" sz="1400" b="1" kern="1200" dirty="0" err="1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Perubahan</a:t>
          </a:r>
          <a:r>
            <a:rPr lang="en-US" sz="1400" b="1" kern="1200" dirty="0" smtClean="0">
              <a:solidFill>
                <a:schemeClr val="tx1"/>
              </a:solidFill>
              <a:latin typeface="+mj-lt"/>
              <a:ea typeface="BatangChe" pitchFamily="49" charset="-127"/>
              <a:cs typeface="Arial Unicode MS" pitchFamily="34" charset="-128"/>
            </a:rPr>
            <a:t> PMK 101</a:t>
          </a:r>
          <a:endParaRPr lang="en-US" sz="1400" b="1" kern="1200" dirty="0">
            <a:latin typeface="+mj-lt"/>
          </a:endParaRPr>
        </a:p>
      </dsp:txBody>
      <dsp:txXfrm>
        <a:off x="6210594" y="1485990"/>
        <a:ext cx="1865329" cy="1092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E8CC84-EECE-4BD3-BFC0-0F0BA2E863BC}">
      <dsp:nvSpPr>
        <dsp:cNvPr id="0" name=""/>
        <dsp:cNvSpPr/>
      </dsp:nvSpPr>
      <dsp:spPr>
        <a:xfrm rot="5400000">
          <a:off x="5962419" y="-2606492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</a:rPr>
            <a:t>Tentang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Penilai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Publik</a:t>
          </a:r>
          <a:endParaRPr lang="en-US" sz="1600" b="1" kern="1200" dirty="0" smtClean="0">
            <a:solidFill>
              <a:srgbClr val="002060"/>
            </a:solidFill>
          </a:endParaRPr>
        </a:p>
      </dsp:txBody>
      <dsp:txXfrm rot="-5400000">
        <a:off x="3291840" y="89032"/>
        <a:ext cx="5827215" cy="461111"/>
      </dsp:txXfrm>
    </dsp:sp>
    <dsp:sp modelId="{122C16D8-2765-4A75-A521-7F3841C25F8D}">
      <dsp:nvSpPr>
        <dsp:cNvPr id="0" name=""/>
        <dsp:cNvSpPr/>
      </dsp:nvSpPr>
      <dsp:spPr>
        <a:xfrm>
          <a:off x="0" y="211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PMK 101/KM.01/2014</a:t>
          </a:r>
          <a:endParaRPr lang="en-US" sz="1600" b="1" kern="1200" dirty="0">
            <a:solidFill>
              <a:srgbClr val="002060"/>
            </a:solidFill>
          </a:endParaRPr>
        </a:p>
      </dsp:txBody>
      <dsp:txXfrm>
        <a:off x="31181" y="31392"/>
        <a:ext cx="3229478" cy="576389"/>
      </dsp:txXfrm>
    </dsp:sp>
    <dsp:sp modelId="{ACC5F97A-16CF-4037-B52F-CAA70832905C}">
      <dsp:nvSpPr>
        <dsp:cNvPr id="0" name=""/>
        <dsp:cNvSpPr/>
      </dsp:nvSpPr>
      <dsp:spPr>
        <a:xfrm rot="5400000">
          <a:off x="5962419" y="-1935803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</a:rPr>
            <a:t>Tentang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Pengadaan</a:t>
          </a:r>
          <a:r>
            <a:rPr lang="en-US" sz="1600" b="1" kern="1200" dirty="0" smtClean="0">
              <a:solidFill>
                <a:srgbClr val="002060"/>
              </a:solidFill>
            </a:rPr>
            <a:t> Tanah </a:t>
          </a:r>
          <a:r>
            <a:rPr lang="en-US" sz="1600" b="1" kern="1200" dirty="0" err="1" smtClean="0">
              <a:solidFill>
                <a:srgbClr val="002060"/>
              </a:solidFill>
            </a:rPr>
            <a:t>Bagi</a:t>
          </a:r>
          <a:r>
            <a:rPr lang="en-US" sz="1600" b="1" kern="1200" dirty="0" smtClean="0">
              <a:solidFill>
                <a:srgbClr val="002060"/>
              </a:solidFill>
            </a:rPr>
            <a:t> Pembangunan </a:t>
          </a:r>
          <a:r>
            <a:rPr lang="en-US" sz="1600" b="1" kern="1200" dirty="0" err="1" smtClean="0">
              <a:solidFill>
                <a:srgbClr val="002060"/>
              </a:solidFill>
            </a:rPr>
            <a:t>Untuk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Kepentingan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Umum</a:t>
          </a:r>
          <a:endParaRPr lang="en-US" sz="1600" b="1" kern="1200" dirty="0" smtClean="0">
            <a:solidFill>
              <a:srgbClr val="002060"/>
            </a:solidFill>
          </a:endParaRPr>
        </a:p>
      </dsp:txBody>
      <dsp:txXfrm rot="-5400000">
        <a:off x="3291840" y="759721"/>
        <a:ext cx="5827215" cy="461111"/>
      </dsp:txXfrm>
    </dsp:sp>
    <dsp:sp modelId="{BDCBDF81-72A4-4B71-87BF-BAA60A595616}">
      <dsp:nvSpPr>
        <dsp:cNvPr id="0" name=""/>
        <dsp:cNvSpPr/>
      </dsp:nvSpPr>
      <dsp:spPr>
        <a:xfrm>
          <a:off x="0" y="670900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UU No. 2 </a:t>
          </a:r>
          <a:r>
            <a:rPr lang="en-US" sz="1600" b="1" kern="1200" dirty="0" err="1" smtClean="0">
              <a:solidFill>
                <a:srgbClr val="002060"/>
              </a:solidFill>
            </a:rPr>
            <a:t>Tahun</a:t>
          </a:r>
          <a:r>
            <a:rPr lang="en-US" sz="1600" b="1" kern="1200" dirty="0" smtClean="0">
              <a:solidFill>
                <a:srgbClr val="002060"/>
              </a:solidFill>
            </a:rPr>
            <a:t> 2012</a:t>
          </a:r>
        </a:p>
      </dsp:txBody>
      <dsp:txXfrm>
        <a:off x="31181" y="702081"/>
        <a:ext cx="3229478" cy="576389"/>
      </dsp:txXfrm>
    </dsp:sp>
    <dsp:sp modelId="{83F0209E-FA8E-4200-8C0A-33628F3B5233}">
      <dsp:nvSpPr>
        <dsp:cNvPr id="0" name=""/>
        <dsp:cNvSpPr/>
      </dsp:nvSpPr>
      <dsp:spPr>
        <a:xfrm rot="5400000">
          <a:off x="5962419" y="-1265113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</a:rPr>
            <a:t>Penilaian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Kualitas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Aktiva</a:t>
          </a:r>
          <a:r>
            <a:rPr lang="en-US" sz="1600" b="1" kern="1200" dirty="0" smtClean="0">
              <a:solidFill>
                <a:srgbClr val="002060"/>
              </a:solidFill>
            </a:rPr>
            <a:t> Bank </a:t>
          </a:r>
          <a:r>
            <a:rPr lang="en-US" sz="1600" b="1" kern="1200" dirty="0" err="1" smtClean="0">
              <a:solidFill>
                <a:srgbClr val="002060"/>
              </a:solidFill>
            </a:rPr>
            <a:t>Umum</a:t>
          </a:r>
          <a:endParaRPr lang="en-US" sz="1600" b="1" kern="1200" dirty="0" smtClean="0">
            <a:solidFill>
              <a:srgbClr val="002060"/>
            </a:solidFill>
          </a:endParaRPr>
        </a:p>
      </dsp:txBody>
      <dsp:txXfrm rot="-5400000">
        <a:off x="3291840" y="1430411"/>
        <a:ext cx="5827215" cy="461111"/>
      </dsp:txXfrm>
    </dsp:sp>
    <dsp:sp modelId="{8726ECE1-216F-49D8-8D28-13345573A4F3}">
      <dsp:nvSpPr>
        <dsp:cNvPr id="0" name=""/>
        <dsp:cNvSpPr/>
      </dsp:nvSpPr>
      <dsp:spPr>
        <a:xfrm>
          <a:off x="0" y="1341590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PBI No. 14/15/PBI/2012</a:t>
          </a:r>
        </a:p>
      </dsp:txBody>
      <dsp:txXfrm>
        <a:off x="31181" y="1372771"/>
        <a:ext cx="3229478" cy="576389"/>
      </dsp:txXfrm>
    </dsp:sp>
    <dsp:sp modelId="{C0C4BB91-9D8F-46F2-8BE6-7A12A4760309}">
      <dsp:nvSpPr>
        <dsp:cNvPr id="0" name=""/>
        <dsp:cNvSpPr/>
      </dsp:nvSpPr>
      <dsp:spPr>
        <a:xfrm rot="5400000">
          <a:off x="5962419" y="-594424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solidFill>
                <a:srgbClr val="002060"/>
              </a:solidFill>
            </a:rPr>
            <a:t>Tentang Pengelolaan Barang Milik Negara/Daerah</a:t>
          </a:r>
          <a:endParaRPr lang="en-US" sz="1600" b="1" kern="1200" dirty="0" smtClean="0">
            <a:solidFill>
              <a:srgbClr val="002060"/>
            </a:solidFill>
          </a:endParaRPr>
        </a:p>
      </dsp:txBody>
      <dsp:txXfrm rot="-5400000">
        <a:off x="3291840" y="2101100"/>
        <a:ext cx="5827215" cy="461111"/>
      </dsp:txXfrm>
    </dsp:sp>
    <dsp:sp modelId="{9BD50A3C-3B2F-477E-9AEB-23687BE4D252}">
      <dsp:nvSpPr>
        <dsp:cNvPr id="0" name=""/>
        <dsp:cNvSpPr/>
      </dsp:nvSpPr>
      <dsp:spPr>
        <a:xfrm>
          <a:off x="0" y="2012279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PP No. 27 </a:t>
          </a:r>
          <a:r>
            <a:rPr lang="en-US" sz="1600" b="1" kern="1200" dirty="0" err="1" smtClean="0">
              <a:solidFill>
                <a:srgbClr val="002060"/>
              </a:solidFill>
            </a:rPr>
            <a:t>Tahun</a:t>
          </a:r>
          <a:r>
            <a:rPr lang="en-US" sz="1600" b="1" kern="1200" dirty="0" smtClean="0">
              <a:solidFill>
                <a:srgbClr val="002060"/>
              </a:solidFill>
            </a:rPr>
            <a:t> 2014</a:t>
          </a:r>
        </a:p>
      </dsp:txBody>
      <dsp:txXfrm>
        <a:off x="31181" y="2043460"/>
        <a:ext cx="3229478" cy="576389"/>
      </dsp:txXfrm>
    </dsp:sp>
    <dsp:sp modelId="{239CE15E-E663-4FC9-8878-954A2CFFA01F}">
      <dsp:nvSpPr>
        <dsp:cNvPr id="0" name=""/>
        <dsp:cNvSpPr/>
      </dsp:nvSpPr>
      <dsp:spPr>
        <a:xfrm rot="5400000">
          <a:off x="5962419" y="76264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smtClean="0">
              <a:solidFill>
                <a:srgbClr val="002060"/>
              </a:solidFill>
            </a:rPr>
            <a:t>Tentang Pedoman Pengelolaan Barang Milik Daerah</a:t>
          </a:r>
          <a:endParaRPr lang="en-US" sz="1600" b="1" kern="1200" dirty="0" smtClean="0">
            <a:solidFill>
              <a:srgbClr val="002060"/>
            </a:solidFill>
          </a:endParaRPr>
        </a:p>
      </dsp:txBody>
      <dsp:txXfrm rot="-5400000">
        <a:off x="3291840" y="2771789"/>
        <a:ext cx="5827215" cy="461111"/>
      </dsp:txXfrm>
    </dsp:sp>
    <dsp:sp modelId="{055CB44E-EF95-4FA6-8267-8DAB26CDC503}">
      <dsp:nvSpPr>
        <dsp:cNvPr id="0" name=""/>
        <dsp:cNvSpPr/>
      </dsp:nvSpPr>
      <dsp:spPr>
        <a:xfrm>
          <a:off x="0" y="2682968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Permendagri</a:t>
          </a:r>
          <a:r>
            <a:rPr lang="en-US" sz="1600" b="1" kern="1200" dirty="0" smtClean="0">
              <a:solidFill>
                <a:srgbClr val="002060"/>
              </a:solidFill>
            </a:rPr>
            <a:t>  No. 19 </a:t>
          </a:r>
          <a:r>
            <a:rPr lang="en-US" sz="1600" b="1" kern="1200" dirty="0" err="1" smtClean="0">
              <a:solidFill>
                <a:srgbClr val="002060"/>
              </a:solidFill>
            </a:rPr>
            <a:t>Tahun</a:t>
          </a:r>
          <a:r>
            <a:rPr lang="en-US" sz="1600" b="1" kern="1200" dirty="0" smtClean="0">
              <a:solidFill>
                <a:srgbClr val="002060"/>
              </a:solidFill>
            </a:rPr>
            <a:t> 2016</a:t>
          </a:r>
        </a:p>
      </dsp:txBody>
      <dsp:txXfrm>
        <a:off x="31181" y="2714149"/>
        <a:ext cx="3229478" cy="576389"/>
      </dsp:txXfrm>
    </dsp:sp>
    <dsp:sp modelId="{362CC08C-0FF6-437E-96A1-BF6CDDF89907}">
      <dsp:nvSpPr>
        <dsp:cNvPr id="0" name=""/>
        <dsp:cNvSpPr/>
      </dsp:nvSpPr>
      <dsp:spPr>
        <a:xfrm rot="5400000">
          <a:off x="5962419" y="746953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</a:rPr>
            <a:t>Transaksi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di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Pasar</a:t>
          </a:r>
          <a:r>
            <a:rPr lang="en-US" sz="1600" b="1" kern="1200" dirty="0" smtClean="0">
              <a:solidFill>
                <a:srgbClr val="002060"/>
              </a:solidFill>
            </a:rPr>
            <a:t> Modal</a:t>
          </a:r>
        </a:p>
      </dsp:txBody>
      <dsp:txXfrm rot="-5400000">
        <a:off x="3291840" y="3442478"/>
        <a:ext cx="5827215" cy="461111"/>
      </dsp:txXfrm>
    </dsp:sp>
    <dsp:sp modelId="{EEDEB589-50A6-494F-8AFD-31F6C1E4A5DF}">
      <dsp:nvSpPr>
        <dsp:cNvPr id="0" name=""/>
        <dsp:cNvSpPr/>
      </dsp:nvSpPr>
      <dsp:spPr>
        <a:xfrm>
          <a:off x="0" y="3353658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err="1" smtClean="0">
              <a:solidFill>
                <a:srgbClr val="002060"/>
              </a:solidFill>
            </a:rPr>
            <a:t>Peraturan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en-US" sz="1600" b="1" kern="1200" dirty="0" err="1" smtClean="0">
              <a:solidFill>
                <a:srgbClr val="002060"/>
              </a:solidFill>
            </a:rPr>
            <a:t>Bapepam</a:t>
          </a:r>
          <a:r>
            <a:rPr lang="en-US" sz="1600" b="1" kern="1200" dirty="0" smtClean="0">
              <a:solidFill>
                <a:srgbClr val="002060"/>
              </a:solidFill>
            </a:rPr>
            <a:t>  VII C.1-7, IX E.1 </a:t>
          </a:r>
          <a:r>
            <a:rPr lang="en-US" sz="1600" b="1" kern="1200" dirty="0" err="1" smtClean="0">
              <a:solidFill>
                <a:srgbClr val="002060"/>
              </a:solidFill>
            </a:rPr>
            <a:t>dan</a:t>
          </a:r>
          <a:r>
            <a:rPr lang="en-US" sz="1600" b="1" kern="1200" dirty="0" smtClean="0">
              <a:solidFill>
                <a:srgbClr val="002060"/>
              </a:solidFill>
            </a:rPr>
            <a:t> IX.H.1:</a:t>
          </a:r>
        </a:p>
      </dsp:txBody>
      <dsp:txXfrm>
        <a:off x="31181" y="3384839"/>
        <a:ext cx="3229478" cy="576389"/>
      </dsp:txXfrm>
    </dsp:sp>
    <dsp:sp modelId="{A2C9473F-15E5-4183-992E-63E751C8FE20}">
      <dsp:nvSpPr>
        <dsp:cNvPr id="0" name=""/>
        <dsp:cNvSpPr/>
      </dsp:nvSpPr>
      <dsp:spPr>
        <a:xfrm rot="5400000">
          <a:off x="5962419" y="1417643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err="1" smtClean="0">
              <a:solidFill>
                <a:srgbClr val="002060"/>
              </a:solidFill>
            </a:rPr>
            <a:t>Tentang</a:t>
          </a:r>
          <a:r>
            <a:rPr lang="en-US" sz="1600" b="1" kern="1200" dirty="0" smtClean="0">
              <a:solidFill>
                <a:srgbClr val="002060"/>
              </a:solidFill>
            </a:rPr>
            <a:t> </a:t>
          </a:r>
          <a:r>
            <a:rPr lang="fi-FI" sz="1600" b="1" kern="1200" dirty="0" smtClean="0">
              <a:solidFill>
                <a:srgbClr val="002060"/>
              </a:solidFill>
            </a:rPr>
            <a:t>Penilaian Barang Jaminan dan/ atau Harta Kekayaan Lain Dalam Rangka Pengurusan Piutang Negara oleh Panitia Urusan Piutang </a:t>
          </a:r>
          <a:r>
            <a:rPr lang="en-US" sz="1600" b="1" kern="1200" dirty="0" smtClean="0">
              <a:solidFill>
                <a:srgbClr val="002060"/>
              </a:solidFill>
            </a:rPr>
            <a:t>/DJKN</a:t>
          </a:r>
        </a:p>
      </dsp:txBody>
      <dsp:txXfrm rot="-5400000">
        <a:off x="3291840" y="4113168"/>
        <a:ext cx="5827215" cy="461111"/>
      </dsp:txXfrm>
    </dsp:sp>
    <dsp:sp modelId="{6C118F9D-AE48-40D2-8C54-8E4502A61AA7}">
      <dsp:nvSpPr>
        <dsp:cNvPr id="0" name=""/>
        <dsp:cNvSpPr/>
      </dsp:nvSpPr>
      <dsp:spPr>
        <a:xfrm>
          <a:off x="0" y="4024347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</a:rPr>
            <a:t>PMK 185/KM.06/2014</a:t>
          </a:r>
        </a:p>
      </dsp:txBody>
      <dsp:txXfrm>
        <a:off x="31181" y="4055528"/>
        <a:ext cx="3229478" cy="576389"/>
      </dsp:txXfrm>
    </dsp:sp>
    <dsp:sp modelId="{6C469E50-1B76-4D27-BA70-A62CC6855157}">
      <dsp:nvSpPr>
        <dsp:cNvPr id="0" name=""/>
        <dsp:cNvSpPr/>
      </dsp:nvSpPr>
      <dsp:spPr>
        <a:xfrm rot="5400000">
          <a:off x="5962419" y="2088332"/>
          <a:ext cx="511001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600" b="1" kern="1200" dirty="0" smtClean="0">
              <a:solidFill>
                <a:srgbClr val="002060"/>
              </a:solidFill>
            </a:rPr>
            <a:t>Tentang Petunjuk Pelaksanaan Lelang</a:t>
          </a:r>
        </a:p>
      </dsp:txBody>
      <dsp:txXfrm rot="-5400000">
        <a:off x="3291840" y="4783857"/>
        <a:ext cx="5827215" cy="461111"/>
      </dsp:txXfrm>
    </dsp:sp>
    <dsp:sp modelId="{A93C9908-BD98-4D36-9E1F-795007529EAF}">
      <dsp:nvSpPr>
        <dsp:cNvPr id="0" name=""/>
        <dsp:cNvSpPr/>
      </dsp:nvSpPr>
      <dsp:spPr>
        <a:xfrm>
          <a:off x="0" y="4695036"/>
          <a:ext cx="3291840" cy="6387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b="1" kern="1200" dirty="0" smtClean="0">
              <a:solidFill>
                <a:srgbClr val="002060"/>
              </a:solidFill>
            </a:rPr>
            <a:t>PMK 27/KM.06/2016</a:t>
          </a:r>
        </a:p>
      </dsp:txBody>
      <dsp:txXfrm>
        <a:off x="31181" y="4726217"/>
        <a:ext cx="3229478" cy="576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09B52-6656-4E3F-A445-822F904EC7BE}">
      <dsp:nvSpPr>
        <dsp:cNvPr id="0" name=""/>
        <dsp:cNvSpPr/>
      </dsp:nvSpPr>
      <dsp:spPr>
        <a:xfrm>
          <a:off x="2241138" y="470398"/>
          <a:ext cx="4763234" cy="4763234"/>
        </a:xfrm>
        <a:prstGeom prst="blockArc">
          <a:avLst>
            <a:gd name="adj1" fmla="val 13800000"/>
            <a:gd name="adj2" fmla="val 16200000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081694-3663-4455-8F6C-49B17341E8CF}">
      <dsp:nvSpPr>
        <dsp:cNvPr id="0" name=""/>
        <dsp:cNvSpPr/>
      </dsp:nvSpPr>
      <dsp:spPr>
        <a:xfrm>
          <a:off x="2241138" y="470398"/>
          <a:ext cx="4763234" cy="4763234"/>
        </a:xfrm>
        <a:prstGeom prst="blockArc">
          <a:avLst>
            <a:gd name="adj1" fmla="val 11400000"/>
            <a:gd name="adj2" fmla="val 13800000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C66837-330B-4B19-A074-386BDB027540}">
      <dsp:nvSpPr>
        <dsp:cNvPr id="0" name=""/>
        <dsp:cNvSpPr/>
      </dsp:nvSpPr>
      <dsp:spPr>
        <a:xfrm>
          <a:off x="2241138" y="470398"/>
          <a:ext cx="4763234" cy="4763234"/>
        </a:xfrm>
        <a:prstGeom prst="blockArc">
          <a:avLst>
            <a:gd name="adj1" fmla="val 9000000"/>
            <a:gd name="adj2" fmla="val 11400000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A5F00F-12B7-49AF-B688-637AAE08130B}">
      <dsp:nvSpPr>
        <dsp:cNvPr id="0" name=""/>
        <dsp:cNvSpPr/>
      </dsp:nvSpPr>
      <dsp:spPr>
        <a:xfrm>
          <a:off x="2241138" y="470398"/>
          <a:ext cx="4763234" cy="4763234"/>
        </a:xfrm>
        <a:prstGeom prst="blockArc">
          <a:avLst>
            <a:gd name="adj1" fmla="val 6600000"/>
            <a:gd name="adj2" fmla="val 9000000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2C5A28-A8E5-4AFB-A2E8-600D23434FF3}">
      <dsp:nvSpPr>
        <dsp:cNvPr id="0" name=""/>
        <dsp:cNvSpPr/>
      </dsp:nvSpPr>
      <dsp:spPr>
        <a:xfrm>
          <a:off x="2241138" y="470398"/>
          <a:ext cx="4763234" cy="4763234"/>
        </a:xfrm>
        <a:prstGeom prst="blockArc">
          <a:avLst>
            <a:gd name="adj1" fmla="val 4200000"/>
            <a:gd name="adj2" fmla="val 6600000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FD00A8-E79C-4704-AC67-53AD86343A78}">
      <dsp:nvSpPr>
        <dsp:cNvPr id="0" name=""/>
        <dsp:cNvSpPr/>
      </dsp:nvSpPr>
      <dsp:spPr>
        <a:xfrm>
          <a:off x="2773720" y="344505"/>
          <a:ext cx="4763234" cy="4763234"/>
        </a:xfrm>
        <a:prstGeom prst="blockArc">
          <a:avLst>
            <a:gd name="adj1" fmla="val 2716852"/>
            <a:gd name="adj2" fmla="val 5004053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833CC-4769-420E-ABA7-74F9E1CE0EE0}">
      <dsp:nvSpPr>
        <dsp:cNvPr id="0" name=""/>
        <dsp:cNvSpPr/>
      </dsp:nvSpPr>
      <dsp:spPr>
        <a:xfrm>
          <a:off x="2570239" y="574264"/>
          <a:ext cx="4763234" cy="4763234"/>
        </a:xfrm>
        <a:prstGeom prst="blockArc">
          <a:avLst>
            <a:gd name="adj1" fmla="val 20844728"/>
            <a:gd name="adj2" fmla="val 2266633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51920B-8C4D-44B8-8FE5-2C57A7279542}">
      <dsp:nvSpPr>
        <dsp:cNvPr id="0" name=""/>
        <dsp:cNvSpPr/>
      </dsp:nvSpPr>
      <dsp:spPr>
        <a:xfrm>
          <a:off x="2552748" y="488428"/>
          <a:ext cx="4763234" cy="4763234"/>
        </a:xfrm>
        <a:prstGeom prst="blockArc">
          <a:avLst>
            <a:gd name="adj1" fmla="val 18496370"/>
            <a:gd name="adj2" fmla="val 20973147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4E83B-B14C-4D78-BD50-0B8AD11F4422}">
      <dsp:nvSpPr>
        <dsp:cNvPr id="0" name=""/>
        <dsp:cNvSpPr/>
      </dsp:nvSpPr>
      <dsp:spPr>
        <a:xfrm>
          <a:off x="2511118" y="454806"/>
          <a:ext cx="4763234" cy="4763234"/>
        </a:xfrm>
        <a:prstGeom prst="blockArc">
          <a:avLst>
            <a:gd name="adj1" fmla="val 15803360"/>
            <a:gd name="adj2" fmla="val 18574814"/>
            <a:gd name="adj3" fmla="val 3061"/>
          </a:avLst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47E497-143F-4E27-BFEA-8399B4216DE3}">
      <dsp:nvSpPr>
        <dsp:cNvPr id="0" name=""/>
        <dsp:cNvSpPr/>
      </dsp:nvSpPr>
      <dsp:spPr>
        <a:xfrm>
          <a:off x="3861977" y="2128710"/>
          <a:ext cx="1751381" cy="1446609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PENILAI PUBLIK</a:t>
          </a:r>
          <a:endParaRPr lang="id-ID" sz="2400" b="1" kern="1200" dirty="0"/>
        </a:p>
      </dsp:txBody>
      <dsp:txXfrm>
        <a:off x="4118461" y="2340561"/>
        <a:ext cx="1238413" cy="1022907"/>
      </dsp:txXfrm>
    </dsp:sp>
    <dsp:sp modelId="{28764543-0399-4777-BE48-AD573A37583A}">
      <dsp:nvSpPr>
        <dsp:cNvPr id="0" name=""/>
        <dsp:cNvSpPr/>
      </dsp:nvSpPr>
      <dsp:spPr>
        <a:xfrm>
          <a:off x="4013154" y="539"/>
          <a:ext cx="1219202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PERBANKAN</a:t>
          </a:r>
          <a:endParaRPr lang="id-ID" sz="1200" kern="1200" dirty="0"/>
        </a:p>
      </dsp:txBody>
      <dsp:txXfrm>
        <a:off x="4191702" y="148835"/>
        <a:ext cx="862106" cy="716034"/>
      </dsp:txXfrm>
    </dsp:sp>
    <dsp:sp modelId="{104857E4-819F-4DF8-A2BA-8654F2A67FBB}">
      <dsp:nvSpPr>
        <dsp:cNvPr id="0" name=""/>
        <dsp:cNvSpPr/>
      </dsp:nvSpPr>
      <dsp:spPr>
        <a:xfrm>
          <a:off x="5763551" y="522615"/>
          <a:ext cx="1246847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PEMERINTAH </a:t>
          </a:r>
          <a:r>
            <a:rPr lang="en-US" sz="1100" kern="1200" dirty="0" smtClean="0"/>
            <a:t>PUSAT/ </a:t>
          </a:r>
          <a:r>
            <a:rPr lang="id-ID" sz="1100" kern="1200" dirty="0" smtClean="0"/>
            <a:t>DAERAH</a:t>
          </a:r>
          <a:endParaRPr lang="id-ID" sz="1100" kern="1200" dirty="0"/>
        </a:p>
      </dsp:txBody>
      <dsp:txXfrm>
        <a:off x="5946148" y="670911"/>
        <a:ext cx="881653" cy="716034"/>
      </dsp:txXfrm>
    </dsp:sp>
    <dsp:sp modelId="{18D4C42E-3E3A-4AF4-9792-15A886D11A3C}">
      <dsp:nvSpPr>
        <dsp:cNvPr id="0" name=""/>
        <dsp:cNvSpPr/>
      </dsp:nvSpPr>
      <dsp:spPr>
        <a:xfrm>
          <a:off x="6734334" y="1938471"/>
          <a:ext cx="1012626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BUMN/ BUMD</a:t>
          </a:r>
          <a:endParaRPr lang="id-ID" sz="1100" kern="1200" dirty="0"/>
        </a:p>
      </dsp:txBody>
      <dsp:txXfrm>
        <a:off x="6882630" y="2086767"/>
        <a:ext cx="716034" cy="716034"/>
      </dsp:txXfrm>
    </dsp:sp>
    <dsp:sp modelId="{F867D528-7F41-46C0-BB03-FDFA16E05D24}">
      <dsp:nvSpPr>
        <dsp:cNvPr id="0" name=""/>
        <dsp:cNvSpPr/>
      </dsp:nvSpPr>
      <dsp:spPr>
        <a:xfrm>
          <a:off x="6299156" y="3886198"/>
          <a:ext cx="1012626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PASAR MODAL</a:t>
          </a:r>
          <a:endParaRPr lang="id-ID" sz="1200" kern="1200" dirty="0"/>
        </a:p>
      </dsp:txBody>
      <dsp:txXfrm>
        <a:off x="6447452" y="4034494"/>
        <a:ext cx="716034" cy="716034"/>
      </dsp:txXfrm>
    </dsp:sp>
    <dsp:sp modelId="{E0050ABD-A954-47BE-9209-EC6ED77B6946}">
      <dsp:nvSpPr>
        <dsp:cNvPr id="0" name=""/>
        <dsp:cNvSpPr/>
      </dsp:nvSpPr>
      <dsp:spPr>
        <a:xfrm>
          <a:off x="4829894" y="4549433"/>
          <a:ext cx="1189907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000" kern="1200" dirty="0" smtClean="0"/>
            <a:t>BADAN PERTANAHAN NASIONAL</a:t>
          </a:r>
          <a:endParaRPr lang="id-ID" sz="1000" kern="1200" dirty="0"/>
        </a:p>
      </dsp:txBody>
      <dsp:txXfrm>
        <a:off x="5004152" y="4697729"/>
        <a:ext cx="841391" cy="716034"/>
      </dsp:txXfrm>
    </dsp:sp>
    <dsp:sp modelId="{9C8AF512-ACC8-4B4F-BEAD-A26C892F18A4}">
      <dsp:nvSpPr>
        <dsp:cNvPr id="0" name=""/>
        <dsp:cNvSpPr/>
      </dsp:nvSpPr>
      <dsp:spPr>
        <a:xfrm>
          <a:off x="3314349" y="4549433"/>
          <a:ext cx="1012626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DANA PENSIUN</a:t>
          </a:r>
          <a:endParaRPr lang="id-ID" sz="1200" kern="1200" dirty="0"/>
        </a:p>
      </dsp:txBody>
      <dsp:txXfrm>
        <a:off x="3462645" y="4697729"/>
        <a:ext cx="716034" cy="716034"/>
      </dsp:txXfrm>
    </dsp:sp>
    <dsp:sp modelId="{39B2FFE3-5C68-4F51-A1FF-DF053BCD7AC9}">
      <dsp:nvSpPr>
        <dsp:cNvPr id="0" name=""/>
        <dsp:cNvSpPr/>
      </dsp:nvSpPr>
      <dsp:spPr>
        <a:xfrm>
          <a:off x="2085471" y="3518283"/>
          <a:ext cx="1012626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200" kern="1200" dirty="0" smtClean="0"/>
            <a:t>AKUNTAN PUBLIK</a:t>
          </a:r>
          <a:endParaRPr lang="id-ID" sz="1200" kern="1200" dirty="0"/>
        </a:p>
      </dsp:txBody>
      <dsp:txXfrm>
        <a:off x="2233767" y="3666579"/>
        <a:ext cx="716034" cy="716034"/>
      </dsp:txXfrm>
    </dsp:sp>
    <dsp:sp modelId="{A9267CFF-2EA0-4848-BA04-1C91512A7F1C}">
      <dsp:nvSpPr>
        <dsp:cNvPr id="0" name=""/>
        <dsp:cNvSpPr/>
      </dsp:nvSpPr>
      <dsp:spPr>
        <a:xfrm>
          <a:off x="1705397" y="1938468"/>
          <a:ext cx="1215648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100" kern="1200" dirty="0" smtClean="0"/>
            <a:t>PERPAJAKAN</a:t>
          </a:r>
          <a:endParaRPr lang="id-ID" sz="1100" kern="1200" dirty="0"/>
        </a:p>
      </dsp:txBody>
      <dsp:txXfrm>
        <a:off x="1883425" y="2086764"/>
        <a:ext cx="859592" cy="716034"/>
      </dsp:txXfrm>
    </dsp:sp>
    <dsp:sp modelId="{E8632DB1-ABEE-4A2F-A523-465FB7A837D5}">
      <dsp:nvSpPr>
        <dsp:cNvPr id="0" name=""/>
        <dsp:cNvSpPr/>
      </dsp:nvSpPr>
      <dsp:spPr>
        <a:xfrm>
          <a:off x="2446074" y="549203"/>
          <a:ext cx="1338479" cy="101262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PENGADILAN</a:t>
          </a:r>
          <a:endParaRPr lang="id-ID" sz="1100" kern="1200" dirty="0"/>
        </a:p>
      </dsp:txBody>
      <dsp:txXfrm>
        <a:off x="2642090" y="697499"/>
        <a:ext cx="946447" cy="7160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8E619A-63CA-46AA-AC89-552F71120173}">
      <dsp:nvSpPr>
        <dsp:cNvPr id="0" name=""/>
        <dsp:cNvSpPr/>
      </dsp:nvSpPr>
      <dsp:spPr>
        <a:xfrm>
          <a:off x="331907" y="0"/>
          <a:ext cx="3761615" cy="2820353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791ECC-42DA-4543-9DE4-7571DAD11D27}">
      <dsp:nvSpPr>
        <dsp:cNvPr id="0" name=""/>
        <dsp:cNvSpPr/>
      </dsp:nvSpPr>
      <dsp:spPr>
        <a:xfrm flipH="1">
          <a:off x="0" y="919254"/>
          <a:ext cx="906695" cy="94662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+mj-lt"/>
              <a:ea typeface="+mn-ea"/>
              <a:cs typeface="+mn-cs"/>
            </a:rPr>
            <a:t>PDP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+mj-lt"/>
              <a:ea typeface="+mn-ea"/>
              <a:cs typeface="+mn-cs"/>
            </a:rPr>
            <a:t>PDP 2</a:t>
          </a:r>
          <a:endParaRPr lang="id-ID" sz="1800" b="1" kern="1200" dirty="0">
            <a:latin typeface="+mj-lt"/>
            <a:ea typeface="+mn-ea"/>
            <a:cs typeface="+mn-cs"/>
          </a:endParaRPr>
        </a:p>
      </dsp:txBody>
      <dsp:txXfrm>
        <a:off x="44261" y="963515"/>
        <a:ext cx="818173" cy="858101"/>
      </dsp:txXfrm>
    </dsp:sp>
    <dsp:sp modelId="{AD3F6399-5BE5-451C-A051-84FAF91094B9}">
      <dsp:nvSpPr>
        <dsp:cNvPr id="0" name=""/>
        <dsp:cNvSpPr/>
      </dsp:nvSpPr>
      <dsp:spPr>
        <a:xfrm>
          <a:off x="1702318" y="919254"/>
          <a:ext cx="1016904" cy="981843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+mj-lt"/>
              <a:ea typeface="+mn-ea"/>
              <a:cs typeface="+mn-cs"/>
            </a:rPr>
            <a:t>PLP 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800" b="1" kern="1200" dirty="0" smtClean="0">
              <a:latin typeface="+mj-lt"/>
              <a:ea typeface="+mn-ea"/>
              <a:cs typeface="+mn-cs"/>
            </a:rPr>
            <a:t>PLP 2</a:t>
          </a:r>
          <a:endParaRPr lang="id-ID" sz="1800" b="1" kern="1200" dirty="0">
            <a:latin typeface="+mj-lt"/>
            <a:ea typeface="+mn-ea"/>
            <a:cs typeface="+mn-cs"/>
          </a:endParaRPr>
        </a:p>
      </dsp:txBody>
      <dsp:txXfrm>
        <a:off x="1750248" y="967184"/>
        <a:ext cx="921044" cy="885983"/>
      </dsp:txXfrm>
    </dsp:sp>
    <dsp:sp modelId="{236E1EBD-F7D1-47E2-BC07-D6223EE703B0}">
      <dsp:nvSpPr>
        <dsp:cNvPr id="0" name=""/>
        <dsp:cNvSpPr/>
      </dsp:nvSpPr>
      <dsp:spPr>
        <a:xfrm>
          <a:off x="3514845" y="919254"/>
          <a:ext cx="910584" cy="98184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>
              <a:latin typeface="+mj-lt"/>
              <a:ea typeface="+mn-ea"/>
              <a:cs typeface="+mn-cs"/>
            </a:rPr>
            <a:t>USP</a:t>
          </a:r>
          <a:endParaRPr lang="id-ID" sz="2800" b="1" kern="1200" dirty="0">
            <a:latin typeface="+mj-lt"/>
            <a:ea typeface="+mn-ea"/>
            <a:cs typeface="+mn-cs"/>
          </a:endParaRPr>
        </a:p>
      </dsp:txBody>
      <dsp:txXfrm>
        <a:off x="3559296" y="963705"/>
        <a:ext cx="821682" cy="8929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A6DA38-8DD9-40A4-9196-693D7C6EB480}">
      <dsp:nvSpPr>
        <dsp:cNvPr id="0" name=""/>
        <dsp:cNvSpPr/>
      </dsp:nvSpPr>
      <dsp:spPr>
        <a:xfrm>
          <a:off x="3290" y="0"/>
          <a:ext cx="1967226" cy="504042"/>
        </a:xfrm>
        <a:prstGeom prst="chevr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Pendidikan Profesi</a:t>
          </a:r>
          <a:endParaRPr lang="id-ID" sz="1600" kern="1200" dirty="0"/>
        </a:p>
      </dsp:txBody>
      <dsp:txXfrm>
        <a:off x="255311" y="0"/>
        <a:ext cx="1463184" cy="504042"/>
      </dsp:txXfrm>
    </dsp:sp>
    <dsp:sp modelId="{BE59DB3C-FD36-4CB4-8517-05B0719BA3F7}">
      <dsp:nvSpPr>
        <dsp:cNvPr id="0" name=""/>
        <dsp:cNvSpPr/>
      </dsp:nvSpPr>
      <dsp:spPr>
        <a:xfrm>
          <a:off x="1773794" y="0"/>
          <a:ext cx="1967226" cy="504042"/>
        </a:xfrm>
        <a:prstGeom prst="chevron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600" kern="1200" dirty="0" smtClean="0"/>
            <a:t>Uji Profesi</a:t>
          </a:r>
          <a:endParaRPr lang="id-ID" sz="1600" kern="1200" dirty="0"/>
        </a:p>
      </dsp:txBody>
      <dsp:txXfrm>
        <a:off x="2025815" y="0"/>
        <a:ext cx="1463184" cy="504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4D4AB41A-5A3A-4AE7-AFC8-2FA9E3D74E1E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3B008F28-05BF-4824-986D-A66F2E44CA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485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/>
          <a:lstStyle>
            <a:lvl1pPr algn="r">
              <a:defRPr sz="1300"/>
            </a:lvl1pPr>
          </a:lstStyle>
          <a:p>
            <a:fld id="{0B92E6ED-9B7C-4F51-8D20-EA1A73B17E9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1" tIns="49521" rIns="99041" bIns="4952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9041" tIns="49521" rIns="99041" bIns="4952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9041" tIns="49521" rIns="99041" bIns="49521" rtlCol="0" anchor="b"/>
          <a:lstStyle>
            <a:lvl1pPr algn="r">
              <a:defRPr sz="1300"/>
            </a:lvl1pPr>
          </a:lstStyle>
          <a:p>
            <a:fld id="{A4521A56-2072-490A-A788-8C43B3D0D8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869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21A56-2072-490A-A788-8C43B3D0D84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6936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AED9-BF36-4085-923D-BD1E9D06A562}" type="datetime1">
              <a:rPr lang="en-US" altLang="zh-CN"/>
              <a:pPr>
                <a:defRPr/>
              </a:pPr>
              <a:t>9/10/2018</a:t>
            </a:fld>
            <a:endParaRPr lang="id-ID" altLang="zh-CN" sz="18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D065B-D35D-43EB-BC77-D69DE49A26C7}" type="slidenum">
              <a:rPr lang="id-ID" altLang="zh-CN"/>
              <a:pPr>
                <a:defRPr/>
              </a:pPr>
              <a:t>‹#›</a:t>
            </a:fld>
            <a:endParaRPr lang="id-ID" altLang="zh-CN" sz="1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15BF-A5FE-42CA-97DE-04718BD04B84}" type="datetimeFigureOut">
              <a:rPr lang="en-US" smtClean="0"/>
              <a:pPr/>
              <a:t>9/10/2018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4713A-0BB6-4A9E-8C49-3317C025F6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diagramData" Target="../diagrams/data5.xm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microsoft.com/office/2007/relationships/diagramDrawing" Target="../diagrams/drawing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8229600" cy="1371600"/>
          </a:xfrm>
        </p:spPr>
        <p:txBody>
          <a:bodyPr>
            <a:normAutofit fontScale="90000"/>
            <a:scene3d>
              <a:camera prst="perspective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b="1" cap="none" smtClean="0">
                <a:ln w="5080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haroni" pitchFamily="2" charset="-79"/>
                <a:cs typeface="Aharoni" pitchFamily="2" charset="-79"/>
              </a:rPr>
              <a:t>PERATURAN</a:t>
            </a:r>
            <a:r>
              <a:rPr lang="en-US" b="1" cap="none" dirty="0" smtClean="0">
                <a:ln w="5080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haroni" pitchFamily="2" charset="-79"/>
                <a:cs typeface="Aharoni" pitchFamily="2" charset="-79"/>
              </a:rPr>
              <a:t>, ORGANISASI</a:t>
            </a:r>
            <a:br>
              <a:rPr lang="en-US" b="1" cap="none" dirty="0" smtClean="0">
                <a:ln w="5080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haroni" pitchFamily="2" charset="-79"/>
                <a:cs typeface="Aharoni" pitchFamily="2" charset="-79"/>
              </a:rPr>
            </a:br>
            <a:r>
              <a:rPr lang="en-US" b="1" dirty="0" smtClean="0">
                <a:ln w="50800"/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14300">
                    <a:prstClr val="black"/>
                  </a:innerShdw>
                </a:effectLst>
                <a:latin typeface="Aharoni" pitchFamily="2" charset="-79"/>
                <a:cs typeface="Aharoni" pitchFamily="2" charset="-79"/>
              </a:rPr>
              <a:t>DAN DEWAN PENILAI</a:t>
            </a:r>
            <a:endParaRPr lang="en-US" b="1" cap="none" dirty="0">
              <a:ln w="50800"/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114300">
                  <a:prstClr val="black"/>
                </a:inn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3276601" y="5486400"/>
            <a:ext cx="2590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PDP 1 PROPERTI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Surabaya, GP 12092018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 descr="mapp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2362200"/>
            <a:ext cx="2552700" cy="2809875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1"/>
            <a:ext cx="9144000" cy="6858001"/>
            <a:chOff x="0" y="-1"/>
            <a:chExt cx="9144000" cy="685800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807857" cy="68259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5457" y="-1"/>
              <a:ext cx="4488543" cy="68580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30245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1" y="131763"/>
            <a:ext cx="9144000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PENGGUNA JASA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PENILAI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0" y="914400"/>
          <a:ext cx="91440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163892" y="3245600"/>
            <a:ext cx="7251327" cy="210782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endParaRPr lang="id-ID" sz="1350" dirty="0"/>
          </a:p>
          <a:p>
            <a:pPr algn="just"/>
            <a:endParaRPr lang="id-ID" sz="1350" dirty="0"/>
          </a:p>
          <a:p>
            <a:pPr algn="just"/>
            <a:r>
              <a:rPr lang="id-ID" sz="135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422064"/>
            <a:ext cx="9144000" cy="435935"/>
          </a:xfrm>
          <a:prstGeom prst="rect">
            <a:avLst/>
          </a:prstGeom>
          <a:solidFill>
            <a:srgbClr val="1B1E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 8"/>
          <p:cNvSpPr/>
          <p:nvPr/>
        </p:nvSpPr>
        <p:spPr>
          <a:xfrm>
            <a:off x="0" y="6346287"/>
            <a:ext cx="9144000" cy="115806"/>
          </a:xfrm>
          <a:prstGeom prst="rect">
            <a:avLst/>
          </a:prstGeom>
          <a:solidFill>
            <a:srgbClr val="F8B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0" name="Picture 9" descr="Hasil gambar untuk logo kemenk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7" y="5892477"/>
            <a:ext cx="1091881" cy="1023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1010092" y="6560953"/>
            <a:ext cx="2798966" cy="304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Pusat Pembinaan Profesi Keuangan</a:t>
            </a:r>
            <a:endParaRPr lang="id-ID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1005953"/>
              </p:ext>
            </p:extLst>
          </p:nvPr>
        </p:nvGraphicFramePr>
        <p:xfrm>
          <a:off x="-3" y="2062825"/>
          <a:ext cx="9144002" cy="792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874"/>
                <a:gridCol w="4172656"/>
                <a:gridCol w="1241006"/>
                <a:gridCol w="1007194"/>
                <a:gridCol w="1079136"/>
                <a:gridCol w="1079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Keterangan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2015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2016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2017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0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2018</a:t>
                      </a:r>
                      <a:endParaRPr lang="id-ID" sz="2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000" b="0" dirty="0" smtClean="0">
                          <a:latin typeface="+mn-lt"/>
                        </a:rPr>
                        <a:t>1</a:t>
                      </a:r>
                      <a:endParaRPr lang="id-ID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id-ID" sz="2000" b="0" dirty="0" smtClean="0">
                          <a:latin typeface="+mn-lt"/>
                        </a:rPr>
                        <a:t>Jumlah Penilai Publik</a:t>
                      </a:r>
                      <a:endParaRPr lang="id-ID" sz="20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444</a:t>
                      </a:r>
                      <a:endParaRPr lang="id-ID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569</a:t>
                      </a:r>
                      <a:endParaRPr lang="id-ID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625</a:t>
                      </a:r>
                      <a:endParaRPr lang="id-ID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d-ID" sz="20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634</a:t>
                      </a:r>
                      <a:endParaRPr lang="id-ID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457200" y="2984344"/>
            <a:ext cx="4529470" cy="52251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b="0" kern="1200" cap="none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id-ID" sz="1400" b="1" u="sng" dirty="0" smtClean="0"/>
              <a:t>Sumber Data : Database PPPK per Februari 2018</a:t>
            </a:r>
          </a:p>
          <a:p>
            <a:pPr algn="just"/>
            <a:endParaRPr lang="id-ID" sz="1100" dirty="0"/>
          </a:p>
        </p:txBody>
      </p:sp>
      <p:sp>
        <p:nvSpPr>
          <p:cNvPr id="13" name="Title 2"/>
          <p:cNvSpPr>
            <a:spLocks noGrp="1"/>
          </p:cNvSpPr>
          <p:nvPr>
            <p:ph type="title"/>
          </p:nvPr>
        </p:nvSpPr>
        <p:spPr>
          <a:xfrm>
            <a:off x="352200" y="184375"/>
            <a:ext cx="8185741" cy="75812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PERKEMBANGAN PENILAI PUBLIK</a:t>
            </a:r>
            <a:endParaRPr lang="id-ID" b="1" dirty="0">
              <a:solidFill>
                <a:srgbClr val="00206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flipH="1">
            <a:off x="341567" y="141843"/>
            <a:ext cx="8185741" cy="878883"/>
            <a:chOff x="838200" y="76200"/>
            <a:chExt cx="7924800" cy="76200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838200" y="838200"/>
              <a:ext cx="7924800" cy="0"/>
            </a:xfrm>
            <a:prstGeom prst="line">
              <a:avLst/>
            </a:prstGeom>
            <a:ln w="5715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763000" y="76200"/>
              <a:ext cx="0" cy="685800"/>
            </a:xfrm>
            <a:prstGeom prst="line">
              <a:avLst/>
            </a:prstGeom>
            <a:ln w="38100"/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556288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2714628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B. ORGANISASI MAPPI</a:t>
            </a:r>
            <a:endParaRPr lang="fr-FR" sz="5400" b="1" dirty="0" smtClean="0">
              <a:solidFill>
                <a:srgbClr val="002060"/>
              </a:solidFill>
            </a:endParaRPr>
          </a:p>
        </p:txBody>
      </p:sp>
      <p:pic>
        <p:nvPicPr>
          <p:cNvPr id="30722" name="Picture 2" descr="http://www.mappi.or.id/assets/images/bg_header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Sekilas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Tentang</a:t>
            </a:r>
            <a:r>
              <a:rPr lang="en-US" b="1" dirty="0">
                <a:solidFill>
                  <a:srgbClr val="002060"/>
                </a:solidFill>
              </a:rPr>
              <a:t> MAPPI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b="1" dirty="0" err="1"/>
              <a:t>Didirikan</a:t>
            </a:r>
            <a:r>
              <a:rPr lang="en-US" sz="1800" b="1" dirty="0"/>
              <a:t> </a:t>
            </a:r>
            <a:r>
              <a:rPr lang="en-US" sz="1800" b="1" dirty="0" err="1"/>
              <a:t>pada</a:t>
            </a:r>
            <a:r>
              <a:rPr lang="en-US" sz="1800" b="1" dirty="0"/>
              <a:t> </a:t>
            </a:r>
            <a:r>
              <a:rPr lang="en-US" sz="1800" b="1" dirty="0" err="1"/>
              <a:t>tanggal</a:t>
            </a:r>
            <a:r>
              <a:rPr lang="en-US" sz="1800" b="1" dirty="0"/>
              <a:t> 20 </a:t>
            </a:r>
            <a:r>
              <a:rPr lang="en-US" sz="1800" b="1" dirty="0" err="1"/>
              <a:t>Oktober</a:t>
            </a:r>
            <a:r>
              <a:rPr lang="en-US" sz="1800" b="1" dirty="0"/>
              <a:t> 1981 </a:t>
            </a:r>
            <a:r>
              <a:rPr lang="en-US" sz="1800" b="1" dirty="0" err="1"/>
              <a:t>di</a:t>
            </a:r>
            <a:r>
              <a:rPr lang="en-US" sz="1800" b="1" dirty="0"/>
              <a:t> Jakarta</a:t>
            </a:r>
          </a:p>
          <a:p>
            <a:pPr algn="just"/>
            <a:endParaRPr lang="en-US" sz="1800" b="1" dirty="0" smtClean="0"/>
          </a:p>
          <a:p>
            <a:pPr algn="just"/>
            <a:r>
              <a:rPr lang="en-US" sz="1800" b="1" dirty="0" smtClean="0"/>
              <a:t>MAPPI </a:t>
            </a:r>
            <a:r>
              <a:rPr lang="en-US" sz="1800" b="1" dirty="0" err="1"/>
              <a:t>adalah</a:t>
            </a:r>
            <a:r>
              <a:rPr lang="en-US" sz="1800" b="1" dirty="0"/>
              <a:t> </a:t>
            </a:r>
            <a:r>
              <a:rPr lang="en-US" sz="1800" b="1" dirty="0" err="1"/>
              <a:t>organisasi</a:t>
            </a:r>
            <a:r>
              <a:rPr lang="en-US" sz="1800" b="1" dirty="0"/>
              <a:t> </a:t>
            </a:r>
            <a:r>
              <a:rPr lang="en-US" sz="1800" b="1" dirty="0" err="1"/>
              <a:t>profesi</a:t>
            </a:r>
            <a:r>
              <a:rPr lang="en-US" sz="1800" b="1" dirty="0"/>
              <a:t> </a:t>
            </a:r>
            <a:r>
              <a:rPr lang="en-US" sz="1800" b="1" dirty="0" err="1"/>
              <a:t>penilai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Indonesia yang </a:t>
            </a:r>
            <a:r>
              <a:rPr lang="en-US" sz="1800" b="1" dirty="0" err="1"/>
              <a:t>bersifat</a:t>
            </a:r>
            <a:r>
              <a:rPr lang="en-US" sz="1800" b="1" dirty="0"/>
              <a:t> </a:t>
            </a:r>
            <a:r>
              <a:rPr lang="en-US" sz="1800" b="1" dirty="0" err="1"/>
              <a:t>mandiri</a:t>
            </a:r>
            <a:r>
              <a:rPr lang="en-US" sz="1800" b="1" dirty="0"/>
              <a:t>, </a:t>
            </a:r>
            <a:r>
              <a:rPr lang="en-US" sz="1800" b="1" dirty="0" err="1"/>
              <a:t>nirlaba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 smtClean="0"/>
              <a:t>nonpolitis</a:t>
            </a:r>
            <a:r>
              <a:rPr lang="en-US" sz="1800" b="1" dirty="0" smtClean="0"/>
              <a:t>. Di </a:t>
            </a:r>
            <a:r>
              <a:rPr lang="en-US" sz="1800" b="1" dirty="0" err="1" smtClean="0"/>
              <a:t>Internasional</a:t>
            </a:r>
            <a:r>
              <a:rPr lang="en-US" sz="1800" b="1" dirty="0" smtClean="0"/>
              <a:t> MAPPI </a:t>
            </a:r>
            <a:r>
              <a:rPr lang="en-US" sz="1800" b="1" dirty="0" err="1" smtClean="0"/>
              <a:t>disebut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juga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ISA/ </a:t>
            </a:r>
            <a:r>
              <a:rPr lang="en-US" sz="1800" b="1" dirty="0" err="1" smtClean="0"/>
              <a:t>disebut</a:t>
            </a:r>
            <a:r>
              <a:rPr lang="en-US" sz="1800" b="1" dirty="0" smtClean="0"/>
              <a:t> Indonesian Society of Appraisers )</a:t>
            </a:r>
            <a:endParaRPr lang="en-US" sz="1800" b="1" dirty="0"/>
          </a:p>
          <a:p>
            <a:pPr algn="just"/>
            <a:endParaRPr lang="en-US" sz="1800" b="1" dirty="0" smtClean="0"/>
          </a:p>
          <a:p>
            <a:pPr algn="just"/>
            <a:r>
              <a:rPr lang="en-US" sz="1800" b="1" dirty="0" err="1" smtClean="0"/>
              <a:t>Merupakan</a:t>
            </a:r>
            <a:r>
              <a:rPr lang="en-US" sz="1800" b="1" dirty="0" smtClean="0"/>
              <a:t> </a:t>
            </a:r>
            <a:r>
              <a:rPr lang="en-US" sz="1800" b="1" dirty="0" err="1"/>
              <a:t>satu-satunya</a:t>
            </a:r>
            <a:r>
              <a:rPr lang="en-US" sz="1800" b="1" dirty="0"/>
              <a:t> </a:t>
            </a:r>
            <a:r>
              <a:rPr lang="en-US" sz="1800" b="1" dirty="0" err="1"/>
              <a:t>wadah</a:t>
            </a:r>
            <a:r>
              <a:rPr lang="en-US" sz="1800" b="1" dirty="0"/>
              <a:t> </a:t>
            </a:r>
            <a:r>
              <a:rPr lang="en-US" sz="1800" b="1" dirty="0" err="1"/>
              <a:t>profesi</a:t>
            </a:r>
            <a:r>
              <a:rPr lang="en-US" sz="1800" b="1" dirty="0"/>
              <a:t> </a:t>
            </a:r>
            <a:r>
              <a:rPr lang="en-US" sz="1800" b="1" dirty="0" err="1"/>
              <a:t>penilai</a:t>
            </a:r>
            <a:r>
              <a:rPr lang="en-US" sz="1800" b="1" dirty="0"/>
              <a:t> </a:t>
            </a:r>
            <a:r>
              <a:rPr lang="en-US" sz="1800" b="1" dirty="0" err="1"/>
              <a:t>di</a:t>
            </a:r>
            <a:r>
              <a:rPr lang="en-US" sz="1800" b="1" dirty="0"/>
              <a:t> Indonesia yang </a:t>
            </a:r>
            <a:r>
              <a:rPr lang="en-US" sz="1800" b="1" dirty="0" err="1"/>
              <a:t>diakui</a:t>
            </a:r>
            <a:r>
              <a:rPr lang="en-US" sz="1800" b="1" dirty="0"/>
              <a:t> </a:t>
            </a:r>
            <a:r>
              <a:rPr lang="en-US" sz="1800" b="1" dirty="0" err="1" smtClean="0"/>
              <a:t>pemerintah</a:t>
            </a:r>
            <a:r>
              <a:rPr lang="en-US" sz="1800" b="1" dirty="0" smtClean="0"/>
              <a:t> (KMK 406/KMK.01/2014 – </a:t>
            </a:r>
            <a:r>
              <a:rPr lang="en-US" sz="1800" b="1" dirty="0" err="1" smtClean="0"/>
              <a:t>Penetapan</a:t>
            </a:r>
            <a:r>
              <a:rPr lang="en-US" sz="1800" b="1" dirty="0" smtClean="0"/>
              <a:t> MAPPI </a:t>
            </a:r>
            <a:r>
              <a:rPr lang="en-US" sz="1800" b="1" dirty="0" err="1" smtClean="0"/>
              <a:t>Sebagai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Asosiasi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Profesi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Penilai</a:t>
            </a:r>
            <a:endParaRPr lang="en-US" sz="1800" b="1" dirty="0" smtClean="0"/>
          </a:p>
          <a:p>
            <a:pPr algn="just">
              <a:buNone/>
            </a:pPr>
            <a:r>
              <a:rPr lang="en-US" sz="1800" b="1" dirty="0" smtClean="0"/>
              <a:t> </a:t>
            </a:r>
            <a:endParaRPr lang="en-US" sz="1800" b="1" dirty="0"/>
          </a:p>
          <a:p>
            <a:pPr algn="just"/>
            <a:r>
              <a:rPr lang="en-US" sz="1800" b="1" dirty="0" err="1"/>
              <a:t>Merupakan</a:t>
            </a:r>
            <a:r>
              <a:rPr lang="en-US" sz="1800" b="1" dirty="0"/>
              <a:t> </a:t>
            </a:r>
            <a:r>
              <a:rPr lang="en-US" sz="1800" b="1" dirty="0" err="1"/>
              <a:t>anggota</a:t>
            </a:r>
            <a:r>
              <a:rPr lang="en-US" sz="1800" b="1" dirty="0"/>
              <a:t> </a:t>
            </a:r>
            <a:r>
              <a:rPr lang="en-US" sz="1800" b="1" dirty="0" err="1"/>
              <a:t>aktif</a:t>
            </a:r>
            <a:r>
              <a:rPr lang="en-US" sz="1800" b="1" dirty="0"/>
              <a:t> </a:t>
            </a:r>
            <a:r>
              <a:rPr lang="en-US" sz="1800" b="1" dirty="0" err="1"/>
              <a:t>dari</a:t>
            </a:r>
            <a:r>
              <a:rPr lang="en-US" sz="1800" b="1" dirty="0"/>
              <a:t> </a:t>
            </a:r>
            <a:r>
              <a:rPr lang="en-US" sz="1800" b="1" dirty="0" err="1"/>
              <a:t>beberapa</a:t>
            </a:r>
            <a:r>
              <a:rPr lang="en-US" sz="1800" b="1" dirty="0"/>
              <a:t> </a:t>
            </a:r>
            <a:r>
              <a:rPr lang="en-US" sz="1800" b="1" dirty="0" err="1"/>
              <a:t>asosiasi</a:t>
            </a:r>
            <a:r>
              <a:rPr lang="en-US" sz="1800" b="1" dirty="0"/>
              <a:t> </a:t>
            </a:r>
            <a:r>
              <a:rPr lang="en-US" sz="1800" b="1" dirty="0" err="1"/>
              <a:t>internasional</a:t>
            </a:r>
            <a:r>
              <a:rPr lang="en-US" sz="1800" b="1" dirty="0"/>
              <a:t>, </a:t>
            </a:r>
            <a:r>
              <a:rPr lang="en-US" sz="1800" b="1" dirty="0" err="1"/>
              <a:t>yaitu</a:t>
            </a:r>
            <a:r>
              <a:rPr lang="en-US" sz="1800" b="1" dirty="0"/>
              <a:t> : </a:t>
            </a:r>
            <a:r>
              <a:rPr lang="en-US" sz="1800" b="1" dirty="0" err="1"/>
              <a:t>Asean</a:t>
            </a:r>
            <a:r>
              <a:rPr lang="en-US" sz="1800" b="1" dirty="0"/>
              <a:t> </a:t>
            </a:r>
            <a:r>
              <a:rPr lang="en-US" sz="1800" b="1" dirty="0" err="1"/>
              <a:t>Valuers</a:t>
            </a:r>
            <a:r>
              <a:rPr lang="en-US" sz="1800" b="1" dirty="0"/>
              <a:t> Association (AVA), Pan </a:t>
            </a:r>
            <a:r>
              <a:rPr lang="en-US" sz="1800" b="1" dirty="0" err="1"/>
              <a:t>Pasific</a:t>
            </a:r>
            <a:r>
              <a:rPr lang="en-US" sz="1800" b="1" dirty="0"/>
              <a:t> Congress (PPC) </a:t>
            </a:r>
            <a:r>
              <a:rPr lang="en-US" sz="1800" b="1" dirty="0" err="1"/>
              <a:t>dan</a:t>
            </a:r>
            <a:r>
              <a:rPr lang="en-US" sz="1800" b="1" dirty="0"/>
              <a:t> International Valuation Standard Committee (IVSC)   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KEANGGOTAAN MAPPI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just">
              <a:buNone/>
            </a:pPr>
            <a:endParaRPr lang="en-US" sz="2800" b="1" dirty="0" smtClean="0"/>
          </a:p>
          <a:p>
            <a:pPr marL="514350" indent="-514350" algn="just">
              <a:buFont typeface="Constantia" pitchFamily="18" charset="0"/>
              <a:buAutoNum type="arabicPeriod"/>
            </a:pPr>
            <a:r>
              <a:rPr lang="en-US" sz="2800" b="1" dirty="0" err="1" smtClean="0"/>
              <a:t>Anggota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Afiliasi</a:t>
            </a:r>
            <a:r>
              <a:rPr lang="en-US" sz="2800" b="1" dirty="0" smtClean="0"/>
              <a:t> (Affiliate Member / A)</a:t>
            </a:r>
          </a:p>
          <a:p>
            <a:pPr marL="514350" indent="-514350" algn="just">
              <a:buFont typeface="Constantia" pitchFamily="18" charset="0"/>
              <a:buAutoNum type="arabicPeriod"/>
            </a:pPr>
            <a:r>
              <a:rPr lang="en-US" sz="2800" b="1" dirty="0" err="1" smtClean="0"/>
              <a:t>Anggota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Peserta</a:t>
            </a:r>
            <a:r>
              <a:rPr lang="en-US" sz="2800" b="1" dirty="0" smtClean="0"/>
              <a:t> (Associate Member / P)</a:t>
            </a:r>
          </a:p>
          <a:p>
            <a:pPr marL="514350" indent="-514350" algn="just">
              <a:buFont typeface="Constantia" pitchFamily="18" charset="0"/>
              <a:buAutoNum type="arabicPeriod"/>
            </a:pPr>
            <a:r>
              <a:rPr lang="en-US" sz="2800" b="1" dirty="0" err="1" smtClean="0"/>
              <a:t>Anggota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Terakreditasi</a:t>
            </a:r>
            <a:r>
              <a:rPr lang="en-US" sz="2800" b="1" dirty="0" smtClean="0"/>
              <a:t> (</a:t>
            </a:r>
            <a:r>
              <a:rPr lang="en-US" sz="2800" b="1" dirty="0" err="1" smtClean="0"/>
              <a:t>Acreditated</a:t>
            </a:r>
            <a:r>
              <a:rPr lang="en-US" sz="2800" b="1" dirty="0" smtClean="0"/>
              <a:t> Member / T)</a:t>
            </a:r>
          </a:p>
          <a:p>
            <a:pPr marL="514350" indent="-514350" algn="just">
              <a:buFont typeface="Constantia" pitchFamily="18" charset="0"/>
              <a:buAutoNum type="arabicPeriod"/>
            </a:pPr>
            <a:r>
              <a:rPr lang="en-US" sz="2800" b="1" dirty="0" err="1" smtClean="0"/>
              <a:t>Anggota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Bersertifikat</a:t>
            </a:r>
            <a:r>
              <a:rPr lang="en-US" sz="2800" b="1" dirty="0" smtClean="0"/>
              <a:t> (Certified Member / S)</a:t>
            </a:r>
          </a:p>
          <a:p>
            <a:pPr marL="514350" indent="-514350" algn="just">
              <a:buFont typeface="Constantia" pitchFamily="18" charset="0"/>
              <a:buAutoNum type="arabicPeriod"/>
            </a:pPr>
            <a:r>
              <a:rPr lang="en-US" sz="2800" b="1" dirty="0" err="1" smtClean="0"/>
              <a:t>Anggota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Kehormatan</a:t>
            </a:r>
            <a:r>
              <a:rPr lang="en-US" sz="2800" b="1" dirty="0" smtClean="0"/>
              <a:t> (Honorarium Member)</a:t>
            </a:r>
          </a:p>
          <a:p>
            <a:pPr algn="just"/>
            <a:endParaRPr lang="en-US" sz="2800" b="1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Syarat Anggota MAPPI-A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18" y="2581274"/>
            <a:ext cx="8852795" cy="260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2057292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Syarat Anggota MAPPI-P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763000" cy="50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3605126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Syarat Anggota MAPPI-T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" y="1143000"/>
            <a:ext cx="86086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9" y="2276181"/>
            <a:ext cx="8608671" cy="442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3435835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/>
          <a:lstStyle/>
          <a:p>
            <a:r>
              <a:rPr lang="id-ID" b="1" dirty="0" smtClean="0">
                <a:solidFill>
                  <a:srgbClr val="002060"/>
                </a:solidFill>
              </a:rPr>
              <a:t>Syarat Anggota MAPPI-S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642412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9644463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</a:rPr>
              <a:t>A. PERATURAN TERKAIT</a:t>
            </a:r>
            <a:br>
              <a:rPr lang="en-US" sz="5400" b="1" dirty="0" smtClean="0">
                <a:solidFill>
                  <a:srgbClr val="002060"/>
                </a:solidFill>
              </a:rPr>
            </a:br>
            <a:r>
              <a:rPr lang="en-US" sz="5400" b="1" dirty="0" smtClean="0">
                <a:solidFill>
                  <a:srgbClr val="002060"/>
                </a:solidFill>
              </a:rPr>
              <a:t>PENILAI</a:t>
            </a:r>
            <a:endParaRPr lang="fr-FR" sz="5400" b="1" dirty="0" smtClean="0">
              <a:solidFill>
                <a:srgbClr val="002060"/>
              </a:solidFill>
            </a:endParaRPr>
          </a:p>
        </p:txBody>
      </p:sp>
      <p:pic>
        <p:nvPicPr>
          <p:cNvPr id="3" name="Picture 2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847972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Syarat Anggota MAPPI-Kehormatan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752600"/>
            <a:ext cx="888558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26894725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153400" cy="9906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Prosedur Penerimaan Anggota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1371600"/>
            <a:ext cx="859206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55244140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29"/>
            <a:ext cx="8153400" cy="990600"/>
          </a:xfrm>
        </p:spPr>
        <p:txBody>
          <a:bodyPr>
            <a:normAutofit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Syarat Pengajuan Register Penilai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0428"/>
            <a:ext cx="5943600" cy="571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24258887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2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Syarat Pengajuan Ijin Penilai Publik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" y="990600"/>
            <a:ext cx="4653216" cy="320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4" b="37606"/>
          <a:stretch/>
        </p:blipFill>
        <p:spPr bwMode="auto">
          <a:xfrm>
            <a:off x="4689581" y="990600"/>
            <a:ext cx="4378219" cy="565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78610596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5229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id-ID" b="1" dirty="0" smtClean="0">
                <a:solidFill>
                  <a:srgbClr val="002060"/>
                </a:solidFill>
              </a:rPr>
              <a:t>Syarat Pengajuan Ijin Penilai Publik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020"/>
          <a:stretch/>
        </p:blipFill>
        <p:spPr bwMode="auto">
          <a:xfrm>
            <a:off x="1905000" y="1143000"/>
            <a:ext cx="4598588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727488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JENJANG KEANGGOTAAN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" name="Group 15"/>
          <p:cNvGrpSpPr/>
          <p:nvPr/>
        </p:nvGrpSpPr>
        <p:grpSpPr>
          <a:xfrm>
            <a:off x="609600" y="1600200"/>
            <a:ext cx="7924800" cy="3429000"/>
            <a:chOff x="533400" y="2209800"/>
            <a:chExt cx="7924800" cy="3429000"/>
          </a:xfrm>
        </p:grpSpPr>
        <p:sp>
          <p:nvSpPr>
            <p:cNvPr id="4" name="Rounded Rectangle 3"/>
            <p:cNvSpPr/>
            <p:nvPr/>
          </p:nvSpPr>
          <p:spPr>
            <a:xfrm>
              <a:off x="533400" y="2209800"/>
              <a:ext cx="2057400" cy="1295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Sertifikasi</a:t>
              </a:r>
              <a:r>
                <a:rPr lang="en-US" b="1" dirty="0" smtClean="0"/>
                <a:t> </a:t>
              </a:r>
              <a:r>
                <a:rPr lang="en-US" b="1" dirty="0"/>
                <a:t>- P</a:t>
              </a:r>
            </a:p>
            <a:p>
              <a:pPr algn="ctr"/>
              <a:r>
                <a:rPr lang="en-US" b="1" dirty="0"/>
                <a:t>(S1 </a:t>
              </a:r>
              <a:r>
                <a:rPr lang="en-US" b="1" dirty="0" err="1"/>
                <a:t>Penilaian</a:t>
              </a:r>
              <a:r>
                <a:rPr lang="en-US" b="1" dirty="0"/>
                <a:t> </a:t>
              </a:r>
              <a:r>
                <a:rPr lang="en-US" b="1" dirty="0" err="1"/>
                <a:t>atau</a:t>
              </a:r>
              <a:endParaRPr lang="en-US" b="1" dirty="0"/>
            </a:p>
            <a:p>
              <a:pPr algn="ctr"/>
              <a:r>
                <a:rPr lang="en-US" b="1" dirty="0"/>
                <a:t>lulus PDP 1-2)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33400" y="4343400"/>
              <a:ext cx="2057400" cy="1295400"/>
            </a:xfrm>
            <a:prstGeom prst="roundRect">
              <a:avLst/>
            </a:prstGeom>
            <a:solidFill>
              <a:srgbClr val="00B05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Anggota</a:t>
              </a:r>
              <a:endParaRPr lang="en-US" b="1" dirty="0"/>
            </a:p>
            <a:p>
              <a:pPr algn="ctr"/>
              <a:r>
                <a:rPr lang="en-US" b="1" dirty="0"/>
                <a:t>MAPPI - P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505200" y="2209800"/>
              <a:ext cx="2057400" cy="12954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Sertifikasi</a:t>
              </a:r>
              <a:r>
                <a:rPr lang="en-US" b="1" dirty="0" smtClean="0"/>
                <a:t> </a:t>
              </a:r>
              <a:r>
                <a:rPr lang="en-US" b="1" dirty="0"/>
                <a:t>- </a:t>
              </a:r>
              <a:r>
                <a:rPr lang="en-US" b="1" dirty="0" smtClean="0"/>
                <a:t>T</a:t>
              </a:r>
              <a:endParaRPr lang="en-US" b="1" dirty="0"/>
            </a:p>
            <a:p>
              <a:pPr algn="ctr"/>
              <a:r>
                <a:rPr lang="en-US" b="1" dirty="0"/>
                <a:t>(</a:t>
              </a:r>
              <a:r>
                <a:rPr lang="en-US" b="1" dirty="0" smtClean="0"/>
                <a:t>S2 </a:t>
              </a:r>
              <a:r>
                <a:rPr lang="en-US" b="1" dirty="0" err="1"/>
                <a:t>Penilaian</a:t>
              </a:r>
              <a:r>
                <a:rPr lang="en-US" b="1" dirty="0"/>
                <a:t> </a:t>
              </a:r>
              <a:r>
                <a:rPr lang="en-US" b="1" dirty="0" err="1"/>
                <a:t>atau</a:t>
              </a:r>
              <a:endParaRPr lang="en-US" b="1" dirty="0"/>
            </a:p>
            <a:p>
              <a:pPr algn="ctr"/>
              <a:r>
                <a:rPr lang="en-US" b="1" dirty="0"/>
                <a:t>lulus </a:t>
              </a:r>
              <a:r>
                <a:rPr lang="en-US" b="1" dirty="0" smtClean="0"/>
                <a:t>PLP </a:t>
              </a:r>
              <a:r>
                <a:rPr lang="en-US" b="1" dirty="0"/>
                <a:t>1-2)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324600" y="2209800"/>
              <a:ext cx="2057400" cy="1295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Ujian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Sertifikasi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Penilai</a:t>
              </a:r>
              <a:r>
                <a:rPr lang="en-US" b="1" dirty="0" smtClean="0"/>
                <a:t> (USP)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3505200" y="4343400"/>
              <a:ext cx="2057400" cy="1295400"/>
            </a:xfrm>
            <a:prstGeom prst="roundRect">
              <a:avLst/>
            </a:prstGeom>
            <a:solidFill>
              <a:srgbClr val="0070C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Anggota</a:t>
              </a:r>
              <a:endParaRPr lang="en-US" b="1" dirty="0"/>
            </a:p>
            <a:p>
              <a:pPr algn="ctr"/>
              <a:r>
                <a:rPr lang="en-US" b="1" dirty="0"/>
                <a:t>MAPPI - </a:t>
              </a:r>
              <a:r>
                <a:rPr lang="en-US" b="1" dirty="0" smtClean="0"/>
                <a:t>T</a:t>
              </a:r>
              <a:endParaRPr lang="en-US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6400800" y="4343400"/>
              <a:ext cx="2057400" cy="12954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 smtClean="0"/>
                <a:t>Anggota</a:t>
              </a:r>
              <a:endParaRPr lang="en-US" b="1" dirty="0"/>
            </a:p>
            <a:p>
              <a:pPr algn="ctr"/>
              <a:r>
                <a:rPr lang="en-US" b="1" dirty="0"/>
                <a:t>MAPPI </a:t>
              </a:r>
              <a:r>
                <a:rPr lang="en-US" b="1" dirty="0" smtClean="0"/>
                <a:t>– S</a:t>
              </a:r>
              <a:endParaRPr lang="en-US" dirty="0"/>
            </a:p>
          </p:txBody>
        </p:sp>
        <p:sp>
          <p:nvSpPr>
            <p:cNvPr id="10" name="Down Arrow 9"/>
            <p:cNvSpPr/>
            <p:nvPr/>
          </p:nvSpPr>
          <p:spPr>
            <a:xfrm>
              <a:off x="1295400" y="3547404"/>
              <a:ext cx="484632" cy="76200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4267200" y="3547404"/>
              <a:ext cx="484632" cy="76200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135368" y="3547404"/>
              <a:ext cx="484632" cy="762000"/>
            </a:xfrm>
            <a:prstGeom prst="down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667000" y="4800600"/>
              <a:ext cx="762000" cy="4572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5618872" y="4800600"/>
              <a:ext cx="762000" cy="457200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ounded Rectangle 14"/>
          <p:cNvSpPr/>
          <p:nvPr/>
        </p:nvSpPr>
        <p:spPr>
          <a:xfrm>
            <a:off x="6477000" y="5410200"/>
            <a:ext cx="1905000" cy="762000"/>
          </a:xfrm>
          <a:prstGeom prst="roundRect">
            <a:avLst/>
          </a:prstGeom>
          <a:solidFill>
            <a:srgbClr val="F373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PENILAI PUBLIK</a:t>
            </a:r>
            <a:endParaRPr lang="en-US" b="1" dirty="0"/>
          </a:p>
        </p:txBody>
      </p:sp>
      <p:sp>
        <p:nvSpPr>
          <p:cNvPr id="17" name="Down Arrow 16"/>
          <p:cNvSpPr/>
          <p:nvPr/>
        </p:nvSpPr>
        <p:spPr>
          <a:xfrm>
            <a:off x="7239000" y="5029200"/>
            <a:ext cx="457200" cy="3810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PERIJINAN PENILAI PUBLIK</a:t>
            </a:r>
            <a:endParaRPr lang="fr-FR" sz="4000" b="1" dirty="0" smtClean="0">
              <a:solidFill>
                <a:srgbClr val="00206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8600" y="1219200"/>
            <a:ext cx="8950585" cy="5067320"/>
            <a:chOff x="228600" y="1219200"/>
            <a:chExt cx="8950585" cy="5067320"/>
          </a:xfrm>
        </p:grpSpPr>
        <p:graphicFrame>
          <p:nvGraphicFramePr>
            <p:cNvPr id="37" name="Diagram 36"/>
            <p:cNvGraphicFramePr/>
            <p:nvPr>
              <p:extLst>
                <p:ext uri="{D42A27DB-BD31-4B8C-83A1-F6EECF244321}">
                  <p14:modId xmlns="" xmlns:p14="http://schemas.microsoft.com/office/powerpoint/2010/main" val="3235177788"/>
                </p:ext>
              </p:extLst>
            </p:nvPr>
          </p:nvGraphicFramePr>
          <p:xfrm>
            <a:off x="1482985" y="2084057"/>
            <a:ext cx="4425430" cy="282035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38" name="Picture 3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EBB56D"/>
                </a:clrFrom>
                <a:clrTo>
                  <a:srgbClr val="EBB56D">
                    <a:alpha val="0"/>
                  </a:srgbClr>
                </a:clrTo>
              </a:clrChange>
              <a:grayscl/>
            </a:blip>
            <a:srcRect/>
            <a:stretch>
              <a:fillRect/>
            </a:stretch>
          </p:blipFill>
          <p:spPr bwMode="auto">
            <a:xfrm>
              <a:off x="228600" y="2838441"/>
              <a:ext cx="739077" cy="1276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Right Arrow 38"/>
            <p:cNvSpPr/>
            <p:nvPr/>
          </p:nvSpPr>
          <p:spPr bwMode="auto">
            <a:xfrm>
              <a:off x="1066800" y="3054026"/>
              <a:ext cx="416185" cy="895356"/>
            </a:xfrm>
            <a:prstGeom prst="rightArrow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" name="Right Arrow 39"/>
            <p:cNvSpPr/>
            <p:nvPr/>
          </p:nvSpPr>
          <p:spPr bwMode="auto">
            <a:xfrm>
              <a:off x="5984615" y="3054026"/>
              <a:ext cx="416185" cy="895356"/>
            </a:xfrm>
            <a:prstGeom prst="rightArrow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1" name="TextBox 40"/>
            <p:cNvSpPr txBox="1"/>
            <p:nvPr/>
          </p:nvSpPr>
          <p:spPr bwMode="auto">
            <a:xfrm>
              <a:off x="683570" y="4339145"/>
              <a:ext cx="432048" cy="338554"/>
            </a:xfrm>
            <a:prstGeom prst="rect">
              <a:avLst/>
            </a:prstGeom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d-ID" sz="1600" kern="0" dirty="0" smtClean="0">
                  <a:solidFill>
                    <a:prstClr val="white"/>
                  </a:solidFill>
                  <a:latin typeface="+mj-lt"/>
                </a:rPr>
                <a:t>S1</a:t>
              </a:r>
              <a:endParaRPr lang="id-ID" sz="1600" kern="0" dirty="0">
                <a:solidFill>
                  <a:prstClr val="white"/>
                </a:solidFill>
                <a:latin typeface="+mj-lt"/>
              </a:endParaRPr>
            </a:p>
          </p:txBody>
        </p:sp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7716707" y="2701913"/>
              <a:ext cx="1462478" cy="2239976"/>
              <a:chOff x="6499524" y="2886052"/>
              <a:chExt cx="2223283" cy="2264861"/>
            </a:xfrm>
          </p:grpSpPr>
          <p:pic>
            <p:nvPicPr>
              <p:cNvPr id="53" name="Picture 2" descr="C:\Users\PPAJP3\Pictures\Microsoft Clip Organizer\bd05514_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753518" y="2886052"/>
                <a:ext cx="1969289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4" name="TextBox 53"/>
              <p:cNvSpPr txBox="1"/>
              <p:nvPr/>
            </p:nvSpPr>
            <p:spPr>
              <a:xfrm>
                <a:off x="6499524" y="4559641"/>
                <a:ext cx="2169796" cy="591272"/>
              </a:xfrm>
              <a:prstGeom prst="rect">
                <a:avLst/>
              </a:prstGeom>
              <a:ln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d-ID" sz="1600" kern="0" dirty="0" smtClean="0">
                    <a:solidFill>
                      <a:prstClr val="white"/>
                    </a:solidFill>
                    <a:latin typeface="+mj-lt"/>
                  </a:rPr>
                  <a:t>PENILAI PUBLIK</a:t>
                </a:r>
                <a:endParaRPr lang="id-ID" sz="1600" kern="0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grpSp>
          <p:nvGrpSpPr>
            <p:cNvPr id="4" name="Group 29"/>
            <p:cNvGrpSpPr/>
            <p:nvPr/>
          </p:nvGrpSpPr>
          <p:grpSpPr bwMode="auto">
            <a:xfrm>
              <a:off x="6356914" y="2948992"/>
              <a:ext cx="1034486" cy="1128141"/>
              <a:chOff x="2245903" y="810101"/>
              <a:chExt cx="1065415" cy="1080135"/>
            </a:xfrm>
            <a:solidFill>
              <a:schemeClr val="accent4">
                <a:lumMod val="7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51" name="Rounded Rectangle 50"/>
              <p:cNvSpPr/>
              <p:nvPr/>
            </p:nvSpPr>
            <p:spPr>
              <a:xfrm>
                <a:off x="2245903" y="810101"/>
                <a:ext cx="1065415" cy="1080135"/>
              </a:xfrm>
              <a:prstGeom prst="round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</p:sp>
          <p:sp>
            <p:nvSpPr>
              <p:cNvPr id="52" name="Rounded Rectangle 4"/>
              <p:cNvSpPr/>
              <p:nvPr/>
            </p:nvSpPr>
            <p:spPr>
              <a:xfrm>
                <a:off x="2297912" y="862110"/>
                <a:ext cx="961397" cy="976117"/>
              </a:xfrm>
              <a:prstGeom prst="rect">
                <a:avLst/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1200" dirty="0" smtClean="0">
                    <a:solidFill>
                      <a:prstClr val="white"/>
                    </a:solidFill>
                    <a:latin typeface="+mj-lt"/>
                  </a:rPr>
                  <a:t>IZIN DARI MENTERI KEUANGAN</a:t>
                </a:r>
                <a:endParaRPr lang="id-ID" sz="1200" dirty="0">
                  <a:solidFill>
                    <a:prstClr val="white"/>
                  </a:solidFill>
                  <a:latin typeface="+mj-lt"/>
                </a:endParaRPr>
              </a:p>
            </p:txBody>
          </p:sp>
        </p:grpSp>
        <p:sp>
          <p:nvSpPr>
            <p:cNvPr id="44" name="Right Arrow 43"/>
            <p:cNvSpPr/>
            <p:nvPr/>
          </p:nvSpPr>
          <p:spPr bwMode="auto">
            <a:xfrm>
              <a:off x="7508615" y="3099409"/>
              <a:ext cx="416185" cy="895356"/>
            </a:xfrm>
            <a:prstGeom prst="rightArrow">
              <a:avLst/>
            </a:prstGeom>
            <a:ln/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kern="0">
                <a:solidFill>
                  <a:sysClr val="windowText" lastClr="000000"/>
                </a:solidFill>
                <a:latin typeface="+mj-lt"/>
              </a:endParaRPr>
            </a:p>
          </p:txBody>
        </p:sp>
        <p:grpSp>
          <p:nvGrpSpPr>
            <p:cNvPr id="5" name="Group 33"/>
            <p:cNvGrpSpPr/>
            <p:nvPr/>
          </p:nvGrpSpPr>
          <p:grpSpPr bwMode="auto">
            <a:xfrm>
              <a:off x="2571746" y="1219200"/>
              <a:ext cx="1957693" cy="752083"/>
              <a:chOff x="2245903" y="810101"/>
              <a:chExt cx="1065415" cy="1080135"/>
            </a:xfrm>
            <a:solidFill>
              <a:schemeClr val="accent4">
                <a:lumMod val="7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9" name="Rounded Rectangle 48"/>
              <p:cNvSpPr/>
              <p:nvPr/>
            </p:nvSpPr>
            <p:spPr>
              <a:xfrm>
                <a:off x="2245903" y="810101"/>
                <a:ext cx="1065415" cy="108013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50" name="Rounded Rectangle 4"/>
              <p:cNvSpPr/>
              <p:nvPr/>
            </p:nvSpPr>
            <p:spPr>
              <a:xfrm>
                <a:off x="2297912" y="862110"/>
                <a:ext cx="961397" cy="9761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2800" dirty="0">
                    <a:solidFill>
                      <a:prstClr val="white"/>
                    </a:solidFill>
                    <a:latin typeface="+mj-lt"/>
                  </a:rPr>
                  <a:t>PROPERTI</a:t>
                </a:r>
              </a:p>
            </p:txBody>
          </p:sp>
        </p:grpSp>
        <p:grpSp>
          <p:nvGrpSpPr>
            <p:cNvPr id="6" name="Group 36"/>
            <p:cNvGrpSpPr/>
            <p:nvPr/>
          </p:nvGrpSpPr>
          <p:grpSpPr bwMode="auto">
            <a:xfrm>
              <a:off x="2641664" y="4979618"/>
              <a:ext cx="1957693" cy="752083"/>
              <a:chOff x="2245903" y="810101"/>
              <a:chExt cx="1065415" cy="1080135"/>
            </a:xfrm>
            <a:solidFill>
              <a:schemeClr val="accent4">
                <a:lumMod val="75000"/>
              </a:schemeClr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47" name="Rounded Rectangle 46"/>
              <p:cNvSpPr/>
              <p:nvPr/>
            </p:nvSpPr>
            <p:spPr>
              <a:xfrm>
                <a:off x="2245903" y="810101"/>
                <a:ext cx="1065415" cy="1080135"/>
              </a:xfrm>
              <a:prstGeom prst="roundRect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8" name="Rounded Rectangle 4"/>
              <p:cNvSpPr/>
              <p:nvPr/>
            </p:nvSpPr>
            <p:spPr>
              <a:xfrm>
                <a:off x="2297912" y="862110"/>
                <a:ext cx="961397" cy="976117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190500" h="38100"/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933450" fontAlgn="auto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id-ID" sz="2800" dirty="0">
                    <a:solidFill>
                      <a:prstClr val="white"/>
                    </a:solidFill>
                    <a:latin typeface="+mj-lt"/>
                  </a:rPr>
                  <a:t>BISNIS</a:t>
                </a:r>
              </a:p>
            </p:txBody>
          </p:sp>
        </p:grpSp>
        <p:sp>
          <p:nvSpPr>
            <p:cNvPr id="55" name="Up Arrow 54"/>
            <p:cNvSpPr/>
            <p:nvPr/>
          </p:nvSpPr>
          <p:spPr>
            <a:xfrm>
              <a:off x="4857752" y="4929198"/>
              <a:ext cx="2286016" cy="1357322"/>
            </a:xfrm>
            <a:prstGeom prst="upArrow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200" dirty="0" smtClean="0"/>
                <a:t>Pengalaman 3 thn dan 600 jam (200 jam sebagai Ketua Tim)</a:t>
              </a:r>
              <a:endParaRPr lang="id-ID" sz="1200" dirty="0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476500" y="3124200"/>
              <a:ext cx="628634" cy="717550"/>
              <a:chOff x="1685" y="846105"/>
              <a:chExt cx="877226" cy="112814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24" name="Rounded Rectangle 23"/>
              <p:cNvSpPr/>
              <p:nvPr/>
            </p:nvSpPr>
            <p:spPr>
              <a:xfrm>
                <a:off x="1685" y="846105"/>
                <a:ext cx="877226" cy="112814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Rounded Rectangle 4"/>
              <p:cNvSpPr/>
              <p:nvPr/>
            </p:nvSpPr>
            <p:spPr>
              <a:xfrm>
                <a:off x="44509" y="888927"/>
                <a:ext cx="834402" cy="10424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b="1" kern="1200" dirty="0" smtClean="0">
                    <a:latin typeface="+mj-lt"/>
                    <a:ea typeface="+mn-ea"/>
                    <a:cs typeface="+mn-cs"/>
                  </a:rPr>
                  <a:t>PD</a:t>
                </a:r>
                <a:r>
                  <a:rPr lang="en-US" b="1" kern="1200" dirty="0" smtClean="0">
                    <a:latin typeface="+mj-lt"/>
                    <a:ea typeface="+mn-ea"/>
                    <a:cs typeface="+mn-cs"/>
                  </a:rPr>
                  <a:t>S</a:t>
                </a:r>
                <a:endParaRPr lang="id-ID" b="1" kern="1200" dirty="0"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286266" y="3124200"/>
              <a:ext cx="628634" cy="717550"/>
              <a:chOff x="1685" y="846105"/>
              <a:chExt cx="877226" cy="1128141"/>
            </a:xfr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</p:grpSpPr>
          <p:sp>
            <p:nvSpPr>
              <p:cNvPr id="30" name="Rounded Rectangle 29"/>
              <p:cNvSpPr/>
              <p:nvPr/>
            </p:nvSpPr>
            <p:spPr>
              <a:xfrm>
                <a:off x="1685" y="846105"/>
                <a:ext cx="877226" cy="1128141"/>
              </a:xfrm>
              <a:prstGeom prst="roundRect">
                <a:avLst/>
              </a:prstGeom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Rounded Rectangle 4"/>
              <p:cNvSpPr/>
              <p:nvPr/>
            </p:nvSpPr>
            <p:spPr>
              <a:xfrm>
                <a:off x="28246" y="888927"/>
                <a:ext cx="834402" cy="10424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spcFirstLastPara="0" vert="horz" wrap="square" lIns="76200" tIns="76200" rIns="76200" bIns="76200" numCol="1" spcCol="1270" anchor="ctr" anchorCtr="0">
                <a:noAutofit/>
              </a:bodyPr>
              <a:lstStyle/>
              <a:p>
                <a:pPr lvl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id-ID" b="1" kern="1200" dirty="0" smtClean="0">
                    <a:latin typeface="+mj-lt"/>
                    <a:ea typeface="+mn-ea"/>
                    <a:cs typeface="+mn-cs"/>
                  </a:rPr>
                  <a:t>PL</a:t>
                </a:r>
                <a:r>
                  <a:rPr lang="en-US" b="1" kern="1200" dirty="0" smtClean="0">
                    <a:latin typeface="+mj-lt"/>
                    <a:ea typeface="+mn-ea"/>
                    <a:cs typeface="+mn-cs"/>
                  </a:rPr>
                  <a:t>S</a:t>
                </a:r>
                <a:endParaRPr lang="id-ID" b="1" kern="1200" dirty="0">
                  <a:latin typeface="+mj-lt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0774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Struktur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Organisasi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sz="2400" b="1" dirty="0" err="1"/>
              <a:t>Badan-Badan</a:t>
            </a:r>
            <a:r>
              <a:rPr lang="en-US" sz="2400" b="1" dirty="0"/>
              <a:t> </a:t>
            </a:r>
            <a:r>
              <a:rPr lang="en-US" sz="2400" b="1" dirty="0" err="1"/>
              <a:t>Organisasi</a:t>
            </a:r>
            <a:r>
              <a:rPr lang="en-US" sz="2400" b="1" dirty="0"/>
              <a:t> MAPPI </a:t>
            </a:r>
            <a:r>
              <a:rPr lang="en-US" sz="2400" b="1" dirty="0" err="1"/>
              <a:t>terdiri</a:t>
            </a:r>
            <a:r>
              <a:rPr lang="en-US" sz="2400" b="1" dirty="0"/>
              <a:t> </a:t>
            </a:r>
            <a:r>
              <a:rPr lang="en-US" sz="2400" b="1" dirty="0" err="1"/>
              <a:t>dari</a:t>
            </a:r>
            <a:r>
              <a:rPr lang="en-US" sz="2400" b="1" dirty="0"/>
              <a:t> :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err="1" smtClean="0"/>
              <a:t>Dewan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Pusat</a:t>
            </a:r>
            <a:r>
              <a:rPr lang="en-US" sz="2400" b="1" dirty="0" smtClean="0"/>
              <a:t> (DPN)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err="1" smtClean="0"/>
              <a:t>Dewan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Pengurus</a:t>
            </a:r>
            <a:r>
              <a:rPr lang="en-US" sz="2400" b="1" dirty="0" smtClean="0"/>
              <a:t> Daerah (DPD)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err="1" smtClean="0"/>
              <a:t>Dewan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</a:t>
            </a:r>
            <a:r>
              <a:rPr lang="en-US" sz="2400" b="1" dirty="0" smtClean="0"/>
              <a:t> (DP)</a:t>
            </a:r>
          </a:p>
          <a:p>
            <a:pPr marL="91440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b="1" dirty="0" err="1" smtClean="0"/>
              <a:t>Dewan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Pengawas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Keuangan</a:t>
            </a:r>
            <a:r>
              <a:rPr lang="en-US" sz="2400" b="1" dirty="0" smtClean="0"/>
              <a:t> (DPK)</a:t>
            </a:r>
          </a:p>
          <a:p>
            <a:pPr marL="914400" lvl="1" indent="-4572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err="1" smtClean="0"/>
              <a:t>Komite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bawah</a:t>
            </a:r>
            <a:r>
              <a:rPr lang="en-US" sz="2400" b="1" dirty="0" smtClean="0"/>
              <a:t> MAPPI :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lang="en-US" sz="2400" b="1" dirty="0" err="1" smtClean="0"/>
              <a:t>Komite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Penyusun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Standar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Penilaian</a:t>
            </a:r>
            <a:r>
              <a:rPr lang="en-US" sz="2400" b="1" dirty="0" smtClean="0"/>
              <a:t> Indonesia (KPSPI)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lang="en-US" sz="2400" b="1" dirty="0" err="1" smtClean="0"/>
              <a:t>Komite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Penguji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Ujian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Sertifikasi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</a:t>
            </a:r>
            <a:r>
              <a:rPr lang="en-US" sz="2400" b="1" dirty="0" smtClean="0"/>
              <a:t> (KPUSP)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lang="en-US" sz="2400" b="1" dirty="0" err="1" smtClean="0"/>
              <a:t>Komite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Pendidikan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</a:t>
            </a:r>
            <a:r>
              <a:rPr lang="en-US" sz="2400" b="1" dirty="0" smtClean="0"/>
              <a:t> Indonesia (KPPI)</a:t>
            </a:r>
          </a:p>
          <a:p>
            <a:pPr marL="914400" lvl="1" indent="-457200">
              <a:spcBef>
                <a:spcPts val="0"/>
              </a:spcBef>
              <a:buNone/>
            </a:pPr>
            <a:endParaRPr lang="en-US" sz="2400" b="1" dirty="0" smtClean="0"/>
          </a:p>
          <a:p>
            <a:pPr>
              <a:spcBef>
                <a:spcPts val="0"/>
              </a:spcBef>
            </a:pPr>
            <a:r>
              <a:rPr lang="en-US" sz="2400" b="1" dirty="0" smtClean="0"/>
              <a:t>Forum </a:t>
            </a:r>
            <a:r>
              <a:rPr lang="en-US" sz="2400" b="1" dirty="0" err="1" smtClean="0"/>
              <a:t>di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bawah</a:t>
            </a:r>
            <a:r>
              <a:rPr lang="en-US" sz="2400" b="1" dirty="0" smtClean="0"/>
              <a:t> MAPPI :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lang="en-US" sz="2400" b="1" dirty="0" smtClean="0"/>
              <a:t>Forum </a:t>
            </a:r>
            <a:r>
              <a:rPr lang="en-US" sz="2400" b="1" dirty="0" err="1" smtClean="0"/>
              <a:t>Penilai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Pasar</a:t>
            </a:r>
            <a:r>
              <a:rPr lang="en-US" sz="2400" b="1" dirty="0" smtClean="0"/>
              <a:t> Modal (FPPM)</a:t>
            </a:r>
          </a:p>
          <a:p>
            <a:pPr marL="914400" lvl="1" indent="-457200">
              <a:spcBef>
                <a:spcPts val="0"/>
              </a:spcBef>
              <a:buAutoNum type="arabicPeriod"/>
            </a:pPr>
            <a:r>
              <a:rPr lang="en-US" sz="2400" b="1" dirty="0" smtClean="0"/>
              <a:t>Forum Kantor </a:t>
            </a:r>
            <a:r>
              <a:rPr lang="en-US" sz="2400" b="1" dirty="0" err="1" smtClean="0"/>
              <a:t>Jasa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Penilai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Publik</a:t>
            </a:r>
            <a:r>
              <a:rPr lang="en-US" sz="2400" b="1" dirty="0" smtClean="0"/>
              <a:t> (FKJPP)</a:t>
            </a:r>
          </a:p>
          <a:p>
            <a:pPr marL="914400" lvl="1" indent="-457200">
              <a:spcBef>
                <a:spcPts val="0"/>
              </a:spcBef>
              <a:buNone/>
            </a:pPr>
            <a:endParaRPr lang="en-US" sz="2400" b="1" dirty="0" smtClean="0"/>
          </a:p>
          <a:p>
            <a:pPr lvl="1">
              <a:spcBef>
                <a:spcPts val="0"/>
              </a:spcBef>
              <a:buNone/>
            </a:pPr>
            <a:endParaRPr lang="en-US" sz="24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mappi.or.id/files/1474009976-BaganStrukturMAPPI2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Pengurus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Nasional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8991600" cy="4525963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  <a:buNone/>
            </a:pPr>
            <a:r>
              <a:rPr lang="en-US" sz="1700" b="1" dirty="0" err="1" smtClean="0"/>
              <a:t>Wewenang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Kewajiban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Pengurus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Pusat</a:t>
            </a:r>
            <a:r>
              <a:rPr lang="en-US" sz="1700" b="1" dirty="0" smtClean="0"/>
              <a:t> :</a:t>
            </a:r>
          </a:p>
          <a:p>
            <a:pPr marL="342900" lvl="1" indent="-342900" algn="just">
              <a:spcBef>
                <a:spcPts val="0"/>
              </a:spcBef>
              <a:buNone/>
            </a:pPr>
            <a:endParaRPr lang="en-US" sz="1700" b="1" dirty="0" smtClean="0"/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Mewakili</a:t>
            </a:r>
            <a:r>
              <a:rPr lang="en-US" sz="1700" b="1" dirty="0" smtClean="0"/>
              <a:t> MAPPI </a:t>
            </a:r>
            <a:r>
              <a:rPr lang="en-US" sz="1700" b="1" dirty="0" err="1" smtClean="0"/>
              <a:t>pada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tingkat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Nasional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Internasional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dapat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melibatkan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Badan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MAPPI </a:t>
            </a:r>
            <a:r>
              <a:rPr lang="en-US" sz="1700" b="1" dirty="0" err="1" smtClean="0"/>
              <a:t>lainnya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Memimpin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membentuk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kelengkapan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lainnya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bermanfaat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dalam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melakukan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upaya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mencapai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tujuan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digariskan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dalam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Musyawarah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Nasional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Mengangkat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seorang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Manajer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Eksekutif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melaksanakan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tugas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operasional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sehari-hari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Menyusun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Rencana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Kerja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Rencana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Anggaran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Pendapatan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Belanja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(RAPBO);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Menyampaikan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laporan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pertangungjawaban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tentang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kegiatan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organisasi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termasuk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laporan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keuangan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dalam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Musyawarah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Nasional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Menentukan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wilayah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kerja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Kepengurusan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suatu</a:t>
            </a:r>
            <a:r>
              <a:rPr lang="en-US" sz="1700" b="1" dirty="0" smtClean="0"/>
              <a:t> Daerah;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pertama</a:t>
            </a:r>
            <a:r>
              <a:rPr lang="en-US" sz="1700" b="1" dirty="0" smtClean="0"/>
              <a:t> kali </a:t>
            </a:r>
            <a:r>
              <a:rPr lang="en-US" sz="1700" b="1" dirty="0" err="1" smtClean="0"/>
              <a:t>pembentukan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Pengurus</a:t>
            </a:r>
            <a:r>
              <a:rPr lang="en-US" sz="1700" b="1" dirty="0" smtClean="0"/>
              <a:t> Daerah </a:t>
            </a:r>
            <a:r>
              <a:rPr lang="en-US" sz="1700" b="1" dirty="0" err="1" smtClean="0"/>
              <a:t>dapat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dipersiapkan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oleh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Pengurus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Pusat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it-IT" sz="1700" b="1" dirty="0" smtClean="0"/>
              <a:t>Mewakili MAPPI di dalam dan di luar pengadilan;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sv-SE" sz="1700" b="1" dirty="0" smtClean="0"/>
              <a:t>Dalam hal-hal khusus, Pengurus Pusat dapat memberikan kuasa secara tertulis </a:t>
            </a:r>
            <a:r>
              <a:rPr lang="en-US" sz="1700" b="1" dirty="0" err="1" smtClean="0"/>
              <a:t>kepada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seorang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atau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beberapa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pengurus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atau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kepada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pihak</a:t>
            </a:r>
            <a:r>
              <a:rPr lang="en-US" sz="1700" b="1" dirty="0" smtClean="0"/>
              <a:t> lain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it-IT" sz="1700" b="1" dirty="0" smtClean="0"/>
              <a:t>mewakili MAPPI di dalam maupun di luar pengadilan;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Menetapkan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standar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biaya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jasa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beserta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sanksi-sanksi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pelanggarannya</a:t>
            </a:r>
            <a:r>
              <a:rPr lang="en-US" sz="17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700" b="1" dirty="0" err="1" smtClean="0"/>
              <a:t>Menetapkan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ketentuan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mengenai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pangkal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iuran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keanggotaan</a:t>
            </a:r>
            <a:endParaRPr lang="en-US" sz="1700" b="1" dirty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17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d-ID" sz="4800" b="1" dirty="0" smtClean="0">
                <a:solidFill>
                  <a:srgbClr val="002060"/>
                </a:solidFill>
              </a:rPr>
              <a:t>S</a:t>
            </a:r>
            <a:r>
              <a:rPr lang="en-US" sz="4800" b="1" dirty="0" smtClean="0">
                <a:solidFill>
                  <a:srgbClr val="002060"/>
                </a:solidFill>
              </a:rPr>
              <a:t>EJARAH PERATURAN/ REGULASI TERKAIT PENILAI</a:t>
            </a:r>
            <a:endParaRPr lang="fr-FR" sz="48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7" name="Diagram 6"/>
          <p:cNvGraphicFramePr/>
          <p:nvPr/>
        </p:nvGraphicFramePr>
        <p:xfrm>
          <a:off x="0" y="236220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Graphic spid="7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Pengurus</a:t>
            </a:r>
            <a:r>
              <a:rPr lang="en-US" b="1" dirty="0" smtClean="0">
                <a:solidFill>
                  <a:srgbClr val="002060"/>
                </a:solidFill>
              </a:rPr>
              <a:t> Daerah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610600" cy="4525963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  <a:buNone/>
            </a:pPr>
            <a:r>
              <a:rPr lang="en-US" sz="1700" b="1" dirty="0" err="1" smtClean="0"/>
              <a:t>Wewenang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Kewajiban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Pengurus</a:t>
            </a:r>
            <a:r>
              <a:rPr lang="en-US" sz="1700" b="1" dirty="0" smtClean="0"/>
              <a:t> Daerah :</a:t>
            </a:r>
          </a:p>
          <a:p>
            <a:pPr marL="342900" lvl="1" indent="-342900" algn="just">
              <a:spcBef>
                <a:spcPts val="0"/>
              </a:spcBef>
              <a:buNone/>
            </a:pPr>
            <a:endParaRPr lang="en-US" sz="1700" b="1" dirty="0" smtClean="0"/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Menjalankan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kegiatan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fungsi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daerah-daerah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sesuai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hasil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Musyawarah</a:t>
            </a:r>
            <a:r>
              <a:rPr lang="en-US" sz="1800" b="1" dirty="0" smtClean="0"/>
              <a:t> Daerah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kebijakan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Pengurus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Memimpin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membentuk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kelengkapan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lainnya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bermanfaat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melaksanakan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upaya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mencapai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tujuan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daerah</a:t>
            </a:r>
            <a:r>
              <a:rPr lang="en-US" sz="1800" b="1" dirty="0" smtClean="0"/>
              <a:t>;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Pengurus</a:t>
            </a:r>
            <a:r>
              <a:rPr lang="en-US" sz="1800" b="1" dirty="0" smtClean="0"/>
              <a:t> Daerah </a:t>
            </a:r>
            <a:r>
              <a:rPr lang="en-US" sz="1800" b="1" dirty="0" err="1" smtClean="0"/>
              <a:t>mewakili</a:t>
            </a:r>
            <a:r>
              <a:rPr lang="en-US" sz="1800" b="1" dirty="0" smtClean="0"/>
              <a:t> MAPPI </a:t>
            </a:r>
            <a:r>
              <a:rPr lang="en-US" sz="1800" b="1" dirty="0" err="1" smtClean="0"/>
              <a:t>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tingkat</a:t>
            </a:r>
            <a:r>
              <a:rPr lang="en-US" sz="1800" b="1" dirty="0" smtClean="0"/>
              <a:t> Daerah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dapat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melibatkan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MAPPI </a:t>
            </a:r>
            <a:r>
              <a:rPr lang="en-US" sz="1800" b="1" dirty="0" err="1" smtClean="0"/>
              <a:t>lainnya</a:t>
            </a:r>
            <a:r>
              <a:rPr lang="en-US" sz="1800" b="1" dirty="0" smtClean="0"/>
              <a:t>; 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Melakukan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proses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penerimaan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anggota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daerahnya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untuk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disahkan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keanggotaannya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oleh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Pengurus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; 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Menyusun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Rencana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Kerja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Rencana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Anggaran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Pendapatan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Belanja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Daerah (RAPBOD) yang </a:t>
            </a:r>
            <a:r>
              <a:rPr lang="en-US" sz="1800" b="1" dirty="0" err="1" smtClean="0"/>
              <a:t>disampaikan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Pengurus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; 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Memberikan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laporan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kegiatan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termasuk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laporan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Pengurus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 paling </a:t>
            </a:r>
            <a:r>
              <a:rPr lang="en-US" sz="1800" b="1" dirty="0" err="1" smtClean="0"/>
              <a:t>kurang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sekali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setahun</a:t>
            </a:r>
            <a:r>
              <a:rPr lang="en-US" sz="1800" b="1" dirty="0" smtClean="0"/>
              <a:t>. 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Menyampaikan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laporan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pertanggungjawaban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Musyawarah</a:t>
            </a:r>
            <a:r>
              <a:rPr lang="en-US" sz="1800" b="1" dirty="0" smtClean="0"/>
              <a:t> Daerah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Pengurus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; </a:t>
            </a:r>
          </a:p>
          <a:p>
            <a:pPr algn="just">
              <a:spcBef>
                <a:spcPts val="0"/>
              </a:spcBef>
              <a:buFont typeface="+mj-lt"/>
              <a:buAutoNum type="alphaLcPeriod"/>
            </a:pPr>
            <a:r>
              <a:rPr lang="en-US" sz="1800" b="1" dirty="0" err="1" smtClean="0"/>
              <a:t>Mengembangkan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mensosialisasikan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Profesi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Penilai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daerahnya</a:t>
            </a:r>
            <a:endParaRPr lang="en-US" sz="1700" b="1" dirty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Pengurus</a:t>
            </a:r>
            <a:r>
              <a:rPr lang="en-US" b="1" dirty="0" smtClean="0">
                <a:solidFill>
                  <a:srgbClr val="002060"/>
                </a:solidFill>
              </a:rPr>
              <a:t> Daerah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en-US" sz="2000" b="1" dirty="0" smtClean="0"/>
              <a:t>1. </a:t>
            </a:r>
            <a:r>
              <a:rPr lang="en-US" sz="2000" b="1" dirty="0" err="1" smtClean="0"/>
              <a:t>Jawa</a:t>
            </a:r>
            <a:r>
              <a:rPr lang="en-US" sz="2000" b="1" dirty="0" smtClean="0"/>
              <a:t> Barat</a:t>
            </a:r>
            <a:endParaRPr lang="en-US" sz="2000" b="1" dirty="0"/>
          </a:p>
          <a:p>
            <a:pPr lvl="1">
              <a:buNone/>
            </a:pPr>
            <a:r>
              <a:rPr lang="en-US" sz="2000" b="1" dirty="0" smtClean="0"/>
              <a:t>2. </a:t>
            </a:r>
            <a:r>
              <a:rPr lang="en-US" sz="2000" b="1" dirty="0" err="1" smtClean="0"/>
              <a:t>Jawa</a:t>
            </a:r>
            <a:r>
              <a:rPr lang="en-US" sz="2000" b="1" dirty="0" smtClean="0"/>
              <a:t> Tengah</a:t>
            </a:r>
            <a:endParaRPr lang="en-US" sz="2000" b="1" dirty="0"/>
          </a:p>
          <a:p>
            <a:pPr lvl="1">
              <a:buNone/>
            </a:pPr>
            <a:r>
              <a:rPr lang="en-US" sz="2000" b="1" dirty="0" smtClean="0"/>
              <a:t>3. DIY Yogyakarta</a:t>
            </a:r>
          </a:p>
          <a:p>
            <a:pPr lvl="1">
              <a:buNone/>
            </a:pPr>
            <a:r>
              <a:rPr lang="en-US" sz="2000" b="1" dirty="0" smtClean="0"/>
              <a:t>4. </a:t>
            </a:r>
            <a:r>
              <a:rPr lang="en-US" sz="2000" b="1" dirty="0" err="1" smtClean="0"/>
              <a:t>Jawa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Timur</a:t>
            </a:r>
            <a:endParaRPr lang="en-US" sz="2000" b="1" dirty="0" smtClean="0"/>
          </a:p>
          <a:p>
            <a:pPr lvl="1">
              <a:buNone/>
            </a:pPr>
            <a:r>
              <a:rPr lang="en-US" sz="2000" b="1" dirty="0" smtClean="0"/>
              <a:t>5. Sumatera </a:t>
            </a:r>
            <a:r>
              <a:rPr lang="en-US" sz="2000" b="1" dirty="0" err="1"/>
              <a:t>B</a:t>
            </a:r>
            <a:r>
              <a:rPr lang="en-US" sz="2000" b="1" dirty="0" err="1" smtClean="0"/>
              <a:t>agian</a:t>
            </a:r>
            <a:r>
              <a:rPr lang="en-US" sz="2000" b="1" dirty="0" smtClean="0"/>
              <a:t> Utara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NAD</a:t>
            </a:r>
          </a:p>
          <a:p>
            <a:pPr lvl="1">
              <a:buNone/>
            </a:pPr>
            <a:r>
              <a:rPr lang="en-US" sz="2000" b="1" dirty="0" smtClean="0"/>
              <a:t>6. Sumatera </a:t>
            </a:r>
            <a:r>
              <a:rPr lang="en-US" sz="2000" b="1" dirty="0" err="1" smtClean="0"/>
              <a:t>Bagian</a:t>
            </a:r>
            <a:r>
              <a:rPr lang="en-US" sz="2000" b="1" dirty="0" smtClean="0"/>
              <a:t> Tengah</a:t>
            </a:r>
          </a:p>
          <a:p>
            <a:pPr lvl="1">
              <a:buNone/>
            </a:pPr>
            <a:r>
              <a:rPr lang="en-US" sz="2000" b="1" dirty="0" smtClean="0"/>
              <a:t>7. Sumatera </a:t>
            </a:r>
            <a:r>
              <a:rPr lang="en-US" sz="2000" b="1" dirty="0" err="1" smtClean="0"/>
              <a:t>Bagian</a:t>
            </a:r>
            <a:r>
              <a:rPr lang="en-US" sz="2000" b="1" dirty="0" smtClean="0"/>
              <a:t> Selatan</a:t>
            </a:r>
          </a:p>
          <a:p>
            <a:pPr lvl="1">
              <a:buNone/>
            </a:pPr>
            <a:r>
              <a:rPr lang="en-US" sz="2000" b="1" dirty="0" smtClean="0"/>
              <a:t>8. Kalimantan </a:t>
            </a:r>
            <a:r>
              <a:rPr lang="en-US" sz="2000" b="1" dirty="0" err="1" smtClean="0"/>
              <a:t>Timur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Utara</a:t>
            </a:r>
          </a:p>
          <a:p>
            <a:pPr lvl="1">
              <a:buNone/>
            </a:pPr>
            <a:r>
              <a:rPr lang="en-US" sz="2000" b="1" dirty="0" smtClean="0"/>
              <a:t>9. Sulawesi Maluku Papua</a:t>
            </a:r>
          </a:p>
          <a:p>
            <a:pPr lvl="1">
              <a:buNone/>
            </a:pPr>
            <a:r>
              <a:rPr lang="en-US" sz="2000" b="1" dirty="0" smtClean="0"/>
              <a:t>10. Kalimantan Selatan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Tengah</a:t>
            </a:r>
          </a:p>
          <a:p>
            <a:pPr lvl="1">
              <a:buNone/>
            </a:pPr>
            <a:r>
              <a:rPr lang="en-US" sz="2000" b="1" dirty="0" smtClean="0"/>
              <a:t>11. Lampung Bengkulu</a:t>
            </a:r>
          </a:p>
          <a:p>
            <a:pPr lvl="1">
              <a:buNone/>
            </a:pPr>
            <a:r>
              <a:rPr lang="en-US" sz="2000" b="1" dirty="0" smtClean="0"/>
              <a:t>12. Bali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Nusa Tenggara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7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7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Penilai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62950" cy="4876800"/>
          </a:xfrm>
        </p:spPr>
        <p:txBody>
          <a:bodyPr>
            <a:noAutofit/>
          </a:bodyPr>
          <a:lstStyle/>
          <a:p>
            <a:pPr marL="539750" indent="-5397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err="1" smtClean="0"/>
              <a:t>Tugas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Dewan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:</a:t>
            </a:r>
          </a:p>
          <a:p>
            <a:pPr marL="539750" indent="-5397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000" b="1" dirty="0" smtClean="0"/>
          </a:p>
          <a:p>
            <a:pPr marL="539750" indent="-5397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1.	</a:t>
            </a:r>
            <a:r>
              <a:rPr lang="id-ID" sz="2000" b="1" dirty="0" smtClean="0"/>
              <a:t>Pengawasan</a:t>
            </a:r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b="1" dirty="0" smtClean="0"/>
              <a:t>Mengawasi ketaatan anggota MAPPI terhadap KEPI &amp; SPI</a:t>
            </a:r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b="1" dirty="0" smtClean="0"/>
              <a:t>Menangani &amp; menyelesaikan kasus-kasus aduan</a:t>
            </a:r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b="1" dirty="0" smtClean="0"/>
              <a:t>Melakukan evaluasi terhadap perilaku anggota MAPPI</a:t>
            </a:r>
            <a:endParaRPr lang="en-US" sz="2000" b="1" dirty="0" smtClean="0"/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id-ID" sz="2000" b="1" dirty="0" smtClean="0"/>
          </a:p>
          <a:p>
            <a:pPr marL="539750" indent="-539750" algn="just" eaLnBrk="1" fontAlgn="auto" hangingPunct="1">
              <a:spcBef>
                <a:spcPts val="0"/>
              </a:spcBef>
              <a:spcAft>
                <a:spcPts val="0"/>
              </a:spcAft>
              <a:buNone/>
              <a:tabLst>
                <a:tab pos="539750" algn="l"/>
              </a:tabLst>
              <a:defRPr/>
            </a:pPr>
            <a:r>
              <a:rPr lang="en-US" sz="2000" b="1" dirty="0" smtClean="0"/>
              <a:t>2.	</a:t>
            </a:r>
            <a:r>
              <a:rPr lang="id-ID" sz="2000" b="1" dirty="0" smtClean="0"/>
              <a:t>Pelindungan</a:t>
            </a:r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b="1" dirty="0" smtClean="0"/>
              <a:t>Memberikan perlindungan kepada anggota MAPPI terhadap gugatan dari pihak lain, dengan menjadi saksi ahli di pengadilan</a:t>
            </a:r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id-ID" sz="2000" b="1" dirty="0" smtClean="0"/>
              <a:t>Memberi pertimbangan bila terjadi perselisihan antar pengurus pusat/daerah dengan anggota MAPPI</a:t>
            </a:r>
            <a:endParaRPr lang="en-US" sz="2000" b="1" dirty="0" smtClean="0"/>
          </a:p>
          <a:p>
            <a:pPr marL="809625" indent="-269875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d-ID" sz="2000" b="1" dirty="0" smtClean="0"/>
          </a:p>
          <a:p>
            <a:pPr marL="539750" indent="-53975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000" b="1" dirty="0" smtClean="0"/>
              <a:t>3.	</a:t>
            </a:r>
            <a:r>
              <a:rPr lang="id-ID" sz="2000" b="1" dirty="0" smtClean="0"/>
              <a:t>Arbitrase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d-ID" sz="2000" b="1" dirty="0" smtClean="0"/>
              <a:t>	Dalam perselisihan antar anggota MAPPI atau anggota MAPPI dengan pihak lain</a:t>
            </a:r>
          </a:p>
          <a:p>
            <a:pPr marL="571500" indent="-571500" algn="just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d-ID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Penilai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62950" cy="4876800"/>
          </a:xfrm>
        </p:spPr>
        <p:txBody>
          <a:bodyPr>
            <a:noAutofit/>
          </a:bodyPr>
          <a:lstStyle/>
          <a:p>
            <a:pPr marL="539750" indent="-539750" algn="just" eaLnBrk="1" fontAlgn="auto" hangingPunct="1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b="1" dirty="0" err="1" smtClean="0"/>
              <a:t>Wewenang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Dewan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</a:t>
            </a:r>
            <a:r>
              <a:rPr lang="en-US" sz="1600" b="1" dirty="0" smtClean="0"/>
              <a:t> 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b="1" dirty="0" err="1" smtClean="0"/>
              <a:t>Menjatuhkan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anggota</a:t>
            </a:r>
            <a:r>
              <a:rPr lang="en-US" sz="1600" b="1" dirty="0" smtClean="0"/>
              <a:t> MAPPI </a:t>
            </a:r>
            <a:r>
              <a:rPr lang="en-US" sz="1600" b="1" dirty="0" err="1" smtClean="0"/>
              <a:t>atas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pelanggaran</a:t>
            </a:r>
            <a:r>
              <a:rPr lang="en-US" sz="1600" b="1" dirty="0" smtClean="0"/>
              <a:t> SPI / KEPI.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	 </a:t>
            </a: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berupa</a:t>
            </a:r>
            <a:r>
              <a:rPr lang="en-US" sz="1600" b="1" dirty="0" smtClean="0"/>
              <a:t> :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	a. </a:t>
            </a:r>
            <a:r>
              <a:rPr lang="en-US" sz="1600" b="1" dirty="0" err="1" smtClean="0"/>
              <a:t>Peringatan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Tertulis</a:t>
            </a: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	b. </a:t>
            </a:r>
            <a:r>
              <a:rPr lang="en-US" sz="1600" b="1" dirty="0" err="1" smtClean="0"/>
              <a:t>Pemberhentian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Sementara</a:t>
            </a: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600" b="1" dirty="0" smtClean="0"/>
              <a:t>	c. </a:t>
            </a:r>
            <a:r>
              <a:rPr lang="en-US" sz="1600" b="1" dirty="0" err="1" smtClean="0"/>
              <a:t>Pemberhentian</a:t>
            </a: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600" b="1" dirty="0" err="1" smtClean="0"/>
              <a:t>Sejak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dijatuhkan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sanksi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Pemberhentian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Sementara</a:t>
            </a:r>
            <a:r>
              <a:rPr lang="en-US" sz="1600" b="1" dirty="0" smtClean="0"/>
              <a:t>,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TIDAK </a:t>
            </a:r>
            <a:r>
              <a:rPr lang="en-US" sz="1600" b="1" dirty="0" err="1" smtClean="0">
                <a:solidFill>
                  <a:srgbClr val="002060"/>
                </a:solidFill>
              </a:rPr>
              <a:t>diperbolehkan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/>
              <a:t>praktek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sampai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dicabut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kembali</a:t>
            </a:r>
            <a:r>
              <a:rPr lang="en-US" sz="1600" b="1" dirty="0" smtClean="0"/>
              <a:t>.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it-IT" sz="1600" b="1" dirty="0" smtClean="0"/>
              <a:t>Sebelum sanksi dijatuhkan, yang bersangkutan diberi kesempatan membela diri </a:t>
            </a:r>
            <a:r>
              <a:rPr lang="en-US" sz="1600" b="1" dirty="0" err="1" smtClean="0"/>
              <a:t>didepan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Dewan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didampingi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sebanyak-banyaknya</a:t>
            </a:r>
            <a:r>
              <a:rPr lang="en-US" sz="1600" b="1" dirty="0" smtClean="0"/>
              <a:t> 2 </a:t>
            </a:r>
            <a:r>
              <a:rPr lang="en-US" sz="1600" b="1" dirty="0" err="1" smtClean="0"/>
              <a:t>orang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Anggota</a:t>
            </a:r>
            <a:r>
              <a:rPr lang="en-US" sz="1600" b="1" dirty="0" smtClean="0"/>
              <a:t> MAPPI Senior (</a:t>
            </a:r>
            <a:r>
              <a:rPr lang="en-US" sz="1600" b="1" dirty="0" err="1" smtClean="0"/>
              <a:t>Bersertifikat</a:t>
            </a:r>
            <a:r>
              <a:rPr lang="en-US" sz="1600" b="1" dirty="0" smtClean="0"/>
              <a:t>)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berupa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Peringatan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Tertulis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/>
              <a:t>dapat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disertai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kondisi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bersyarat</a:t>
            </a:r>
            <a:r>
              <a:rPr lang="en-US" sz="1600" b="1" dirty="0" smtClean="0"/>
              <a:t>, yang </a:t>
            </a:r>
            <a:r>
              <a:rPr lang="en-US" sz="1600" b="1" dirty="0" err="1" smtClean="0"/>
              <a:t>menyatakan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apabila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terbukti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melakukan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pelanggaran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serupa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dalam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waktu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tertentu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maka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bersangkutan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otomatis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dikenakan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sanksi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lebih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tinggi</a:t>
            </a:r>
            <a:r>
              <a:rPr lang="en-US" sz="16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berupa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Pemberhentian</a:t>
            </a:r>
            <a:r>
              <a:rPr lang="en-US" sz="16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Sementara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diumumkan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seluruh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anggota</a:t>
            </a:r>
            <a:r>
              <a:rPr lang="en-US" sz="1600" b="1" dirty="0" smtClean="0"/>
              <a:t> MAPPI, </a:t>
            </a:r>
            <a:r>
              <a:rPr lang="en-US" sz="1600" b="1" dirty="0" err="1" smtClean="0"/>
              <a:t>sedangkan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solidFill>
                  <a:srgbClr val="002060"/>
                </a:solidFill>
              </a:rPr>
              <a:t>Pemberhentian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diumumkan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masyarakat</a:t>
            </a:r>
            <a:r>
              <a:rPr lang="en-US" sz="1600" b="1" dirty="0" smtClean="0"/>
              <a:t>/</a:t>
            </a:r>
            <a:r>
              <a:rPr lang="en-US" sz="1600" b="1" dirty="0" err="1" smtClean="0"/>
              <a:t>pengguna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jasa</a:t>
            </a:r>
            <a:r>
              <a:rPr lang="en-US" sz="16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sv-SE" sz="1600" b="1" dirty="0" smtClean="0"/>
              <a:t>Dewan Penilai wajib melaporkan kepada Menteri Keuangan, bila ada anggota </a:t>
            </a:r>
            <a:r>
              <a:rPr lang="en-US" sz="1600" b="1" dirty="0" smtClean="0"/>
              <a:t>MAPPI yang </a:t>
            </a:r>
            <a:r>
              <a:rPr lang="en-US" sz="1600" b="1" dirty="0" err="1" smtClean="0"/>
              <a:t>dikenakan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sanksi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Pemberhentian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Sementara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atau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Pemberhentian</a:t>
            </a:r>
            <a:r>
              <a:rPr lang="en-US" sz="1600" b="1" dirty="0" smtClean="0"/>
              <a:t>.</a:t>
            </a: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</a:pPr>
            <a:endParaRPr lang="id-ID" sz="16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2060"/>
                </a:solidFill>
              </a:rPr>
              <a:t>Dewan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Pengawas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</a:rPr>
              <a:t>Keuangan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76400"/>
            <a:ext cx="8153400" cy="4724400"/>
          </a:xfrm>
        </p:spPr>
        <p:txBody>
          <a:bodyPr>
            <a:noAutofit/>
          </a:bodyPr>
          <a:lstStyle/>
          <a:p>
            <a:pPr marL="342900" lvl="1" indent="-342900" algn="just">
              <a:spcBef>
                <a:spcPts val="0"/>
              </a:spcBef>
              <a:buNone/>
            </a:pPr>
            <a:r>
              <a:rPr lang="en-US" sz="1800" b="1" dirty="0" err="1" smtClean="0"/>
              <a:t>Wewenang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Kewajiban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Dewan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Pengawas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</a:t>
            </a:r>
            <a:r>
              <a:rPr lang="en-US" sz="1800" b="1" dirty="0" smtClean="0"/>
              <a:t> :</a:t>
            </a:r>
          </a:p>
          <a:p>
            <a:pPr marL="342900" lvl="1" indent="-342900" algn="just">
              <a:spcBef>
                <a:spcPts val="0"/>
              </a:spcBef>
              <a:buNone/>
            </a:pPr>
            <a:endParaRPr lang="en-US" sz="1800" b="1" dirty="0" smtClean="0"/>
          </a:p>
          <a:p>
            <a:pPr algn="just">
              <a:buFont typeface="+mj-lt"/>
              <a:buAutoNum type="arabicPeriod"/>
            </a:pPr>
            <a:r>
              <a:rPr lang="en-US" sz="1800" b="1" dirty="0" err="1" smtClean="0"/>
              <a:t>Dewan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Pengawas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atau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disingkat</a:t>
            </a:r>
            <a:r>
              <a:rPr lang="en-US" sz="1800" b="1" dirty="0" smtClean="0"/>
              <a:t> DPK </a:t>
            </a:r>
            <a:r>
              <a:rPr lang="en-US" sz="1800" b="1" dirty="0" err="1" smtClean="0"/>
              <a:t>adalah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badan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berfungsi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mengawasi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seluruh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berdasarkan</a:t>
            </a:r>
            <a:r>
              <a:rPr lang="en-US" sz="1800" b="1" dirty="0" smtClean="0"/>
              <a:t> RAPBO </a:t>
            </a:r>
            <a:r>
              <a:rPr lang="en-US" sz="1800" b="1" dirty="0" err="1" smtClean="0"/>
              <a:t>sesuai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tingkat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kebutuhan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aktivitas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Organisasi</a:t>
            </a:r>
            <a:r>
              <a:rPr lang="en-US" sz="18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sv-SE" sz="1800" b="1" dirty="0" smtClean="0"/>
              <a:t>Hasil pengawasannya disampaikan kepada Pengurus Pusat dan Badan Organisasi </a:t>
            </a:r>
            <a:r>
              <a:rPr lang="en-US" sz="1800" b="1" dirty="0" smtClean="0"/>
              <a:t>yang </a:t>
            </a:r>
            <a:r>
              <a:rPr lang="en-US" sz="1800" b="1" dirty="0" err="1" smtClean="0"/>
              <a:t>bersangkutan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selanjutnya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melaporkan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Musyawarah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Nasional</a:t>
            </a:r>
            <a:r>
              <a:rPr lang="en-US" sz="1800" b="1" dirty="0" smtClean="0"/>
              <a:t>.</a:t>
            </a:r>
          </a:p>
          <a:p>
            <a:pPr algn="just">
              <a:buFont typeface="+mj-lt"/>
              <a:buAutoNum type="arabicPeriod"/>
            </a:pPr>
            <a:r>
              <a:rPr lang="en-US" sz="1800" b="1" dirty="0" smtClean="0"/>
              <a:t>Hal-</a:t>
            </a:r>
            <a:r>
              <a:rPr lang="en-US" sz="1800" b="1" dirty="0" err="1" smtClean="0"/>
              <a:t>hal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menyangkut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keanggotaan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tugas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wewenang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rapat</a:t>
            </a:r>
            <a:r>
              <a:rPr lang="en-US" sz="1800" b="1" dirty="0" smtClean="0"/>
              <a:t>, </a:t>
            </a:r>
            <a:r>
              <a:rPr lang="en-US" sz="1800" b="1" dirty="0" err="1" smtClean="0"/>
              <a:t>komisi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kesekretariatan</a:t>
            </a:r>
            <a:r>
              <a:rPr lang="en-US" sz="1800" b="1" dirty="0" smtClean="0"/>
              <a:t> DPK </a:t>
            </a:r>
            <a:r>
              <a:rPr lang="en-US" sz="1800" b="1" dirty="0" err="1" smtClean="0"/>
              <a:t>diatur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secara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tersendiri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dalam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Anggaran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Rumah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Tangga</a:t>
            </a:r>
            <a:r>
              <a:rPr lang="en-US" sz="1800" b="1" dirty="0" smtClean="0"/>
              <a:t> (ART).</a:t>
            </a:r>
          </a:p>
          <a:p>
            <a:pPr algn="just">
              <a:buFont typeface="+mj-lt"/>
              <a:buAutoNum type="arabicPeriod"/>
            </a:pPr>
            <a:r>
              <a:rPr lang="en-US" sz="1800" b="1" dirty="0" err="1" smtClean="0"/>
              <a:t>Masa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Bakti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Dewan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Pengawas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mengikuti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masa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bakti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Kepengurusan</a:t>
            </a:r>
            <a:r>
              <a:rPr lang="en-US" sz="1800" b="1" dirty="0" smtClean="0"/>
              <a:t> MAPPI </a:t>
            </a:r>
            <a:r>
              <a:rPr lang="en-US" sz="1800" b="1" dirty="0" err="1" smtClean="0"/>
              <a:t>Pusat</a:t>
            </a:r>
            <a:r>
              <a:rPr lang="en-US" sz="1800" b="1" dirty="0" smtClean="0"/>
              <a:t>. </a:t>
            </a:r>
          </a:p>
          <a:p>
            <a:pPr algn="just">
              <a:buFont typeface="+mj-lt"/>
              <a:buAutoNum type="arabicPeriod"/>
            </a:pPr>
            <a:r>
              <a:rPr lang="en-US" sz="1800" b="1" dirty="0" err="1" smtClean="0"/>
              <a:t>Dewan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Pengawas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Keuangan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bertanggung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jawab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kepada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Musyawarah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Nasional</a:t>
            </a:r>
            <a:r>
              <a:rPr lang="en-US" sz="1800" b="1" dirty="0" smtClean="0"/>
              <a:t>.</a:t>
            </a:r>
            <a:endParaRPr lang="en-US" sz="1800" b="1" dirty="0"/>
          </a:p>
        </p:txBody>
      </p:sp>
    </p:spTree>
    <p:extLst>
      <p:ext uri="{BB962C8B-B14F-4D97-AF65-F5344CB8AC3E}">
        <p14:creationId xmlns="" xmlns:p14="http://schemas.microsoft.com/office/powerpoint/2010/main" val="674343081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 lnSpcReduction="10000"/>
          </a:bodyPr>
          <a:lstStyle/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1. 	</a:t>
            </a:r>
            <a:r>
              <a:rPr lang="en-US" sz="2000" b="1" dirty="0" err="1" smtClean="0"/>
              <a:t>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2.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internal bank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mengeluarkan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3.	</a:t>
            </a:r>
            <a:r>
              <a:rPr lang="en-US" sz="2000" b="1" dirty="0" err="1" smtClean="0"/>
              <a:t>Bagaimana</a:t>
            </a:r>
            <a:r>
              <a:rPr lang="en-US" sz="2000" b="1" dirty="0" smtClean="0"/>
              <a:t> status </a:t>
            </a:r>
            <a:r>
              <a:rPr lang="en-US" sz="2000" b="1" dirty="0" err="1" smtClean="0"/>
              <a:t>kantor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perwakilan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4.	</a:t>
            </a:r>
            <a:r>
              <a:rPr lang="en-US" sz="2000" b="1" dirty="0" err="1" smtClean="0"/>
              <a:t>Siapakah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berhak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menandatangani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5.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berbentuk</a:t>
            </a:r>
            <a:r>
              <a:rPr lang="en-US" sz="2000" b="1" dirty="0" smtClean="0"/>
              <a:t> Resume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6.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penugasan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lebih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aset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7.	</a:t>
            </a:r>
            <a:r>
              <a:rPr lang="en-US" sz="2000" b="1" dirty="0" err="1" smtClean="0"/>
              <a:t>Mengapa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disebutkan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pengguna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8.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mengerjakan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study </a:t>
            </a:r>
            <a:r>
              <a:rPr lang="en-US" sz="2000" b="1" dirty="0" err="1" smtClean="0"/>
              <a:t>kelayakan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pengawasan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pembiayaan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obyek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?</a:t>
            </a:r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en-US" sz="2000" b="1" dirty="0" smtClean="0"/>
          </a:p>
          <a:p>
            <a:pPr eaLnBrk="1" hangingPunct="1">
              <a:spcBef>
                <a:spcPts val="0"/>
              </a:spcBef>
              <a:spcAft>
                <a:spcPts val="600"/>
              </a:spcAft>
            </a:pPr>
            <a:endParaRPr lang="id-ID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 lnSpcReduction="10000"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en-US" sz="2000" b="1" dirty="0" err="1" smtClean="0"/>
              <a:t>Berapa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 </a:t>
            </a:r>
            <a:r>
              <a:rPr lang="en-US" sz="2000" b="1" dirty="0" err="1" smtClean="0"/>
              <a:t>serta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Bagaimana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Publik</a:t>
            </a:r>
            <a:r>
              <a:rPr lang="en-US" altLang="id-ID" sz="1600" b="1" dirty="0" smtClean="0"/>
              <a:t> Per  31 Jul 2018 	: 634 Orang</a:t>
            </a:r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KJPP Per 31 Jul 2018 		: 120 KJPP</a:t>
            </a:r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Cabang</a:t>
            </a:r>
            <a:r>
              <a:rPr lang="en-US" altLang="id-ID" sz="1600" b="1" dirty="0" smtClean="0"/>
              <a:t> KJPP Per 31 Jul 2018 	: 200 </a:t>
            </a:r>
            <a:r>
              <a:rPr lang="en-US" altLang="id-ID" sz="1600" b="1" dirty="0" err="1" smtClean="0"/>
              <a:t>Cabang</a:t>
            </a:r>
            <a:r>
              <a:rPr lang="en-US" altLang="id-ID" sz="1600" b="1" dirty="0" smtClean="0"/>
              <a:t> KJPP	</a:t>
            </a:r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Tenaga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Per 31 Jul 2018 	: 8.000 Orang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u="sng" dirty="0" smtClean="0"/>
              <a:t>KJPP di DPD </a:t>
            </a:r>
            <a:r>
              <a:rPr lang="en-US" altLang="id-ID" sz="1600" b="1" u="sng" dirty="0" err="1" smtClean="0"/>
              <a:t>Jawa</a:t>
            </a:r>
            <a:r>
              <a:rPr lang="en-US" altLang="id-ID" sz="1600" b="1" u="sng" dirty="0" smtClean="0"/>
              <a:t> </a:t>
            </a:r>
            <a:r>
              <a:rPr lang="en-US" altLang="id-ID" sz="1600" b="1" u="sng" dirty="0" err="1" smtClean="0"/>
              <a:t>Timur</a:t>
            </a:r>
            <a:endParaRPr lang="en-US" altLang="id-ID" sz="1600" b="1" u="sng" dirty="0" smtClean="0"/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KJPP di Surabaya	 	:  28 KJPP </a:t>
            </a:r>
          </a:p>
          <a:p>
            <a:pPr marL="457200" indent="-457200" algn="just">
              <a:buNone/>
            </a:pPr>
            <a:r>
              <a:rPr lang="en-US" altLang="id-ID" sz="1600" b="1" dirty="0" err="1"/>
              <a:t>Jumlah</a:t>
            </a:r>
            <a:r>
              <a:rPr lang="en-US" altLang="id-ID" sz="1600" b="1" dirty="0"/>
              <a:t> KJPP di </a:t>
            </a:r>
            <a:r>
              <a:rPr lang="en-US" altLang="id-ID" sz="1600" b="1" dirty="0" smtClean="0"/>
              <a:t>Malang</a:t>
            </a:r>
            <a:r>
              <a:rPr lang="en-US" altLang="id-ID" sz="1600" b="1" dirty="0"/>
              <a:t>	 	: </a:t>
            </a:r>
            <a:r>
              <a:rPr lang="en-US" altLang="id-ID" sz="1600" b="1" dirty="0" smtClean="0"/>
              <a:t>   5 </a:t>
            </a:r>
            <a:r>
              <a:rPr lang="en-US" altLang="id-ID" sz="1600" b="1" dirty="0"/>
              <a:t>KJPP </a:t>
            </a:r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KJPP di </a:t>
            </a:r>
            <a:r>
              <a:rPr lang="en-US" altLang="id-ID" sz="1600" b="1" dirty="0" err="1" smtClean="0"/>
              <a:t>Sidoarjo</a:t>
            </a:r>
            <a:r>
              <a:rPr lang="en-US" altLang="id-ID" sz="1600" b="1" dirty="0" smtClean="0"/>
              <a:t>	 	:    4 KJPP</a:t>
            </a:r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Jumlah</a:t>
            </a:r>
            <a:r>
              <a:rPr lang="en-US" altLang="id-ID" sz="1600" b="1" dirty="0" smtClean="0"/>
              <a:t> KJPP di Gresik			: </a:t>
            </a:r>
            <a:r>
              <a:rPr lang="en-US" altLang="id-ID" sz="1600" b="1" dirty="0"/>
              <a:t> </a:t>
            </a:r>
            <a:r>
              <a:rPr lang="en-US" altLang="id-ID" sz="1600" b="1" dirty="0" smtClean="0"/>
              <a:t>  1 KJPP</a:t>
            </a:r>
          </a:p>
          <a:p>
            <a:pPr marL="457200" indent="-457200" algn="just">
              <a:buNone/>
            </a:pPr>
            <a:r>
              <a:rPr lang="en-US" altLang="id-ID" sz="1600" b="1" dirty="0" err="1"/>
              <a:t>Jumlah</a:t>
            </a:r>
            <a:r>
              <a:rPr lang="en-US" altLang="id-ID" sz="1600" b="1" dirty="0"/>
              <a:t> KJPP di </a:t>
            </a:r>
            <a:r>
              <a:rPr lang="en-US" altLang="id-ID" sz="1600" b="1" dirty="0" smtClean="0"/>
              <a:t>Kediri</a:t>
            </a:r>
            <a:r>
              <a:rPr lang="en-US" altLang="id-ID" sz="1600" b="1" dirty="0"/>
              <a:t>			</a:t>
            </a:r>
            <a:r>
              <a:rPr lang="en-US" altLang="id-ID" sz="1600" b="1" u="sng" dirty="0"/>
              <a:t>:    1 KJPP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	JUMLAH			:  39 KJPP 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Cara </a:t>
            </a:r>
            <a:r>
              <a:rPr lang="en-US" altLang="id-ID" sz="1600" b="1" dirty="0" err="1" smtClean="0"/>
              <a:t>Menjadi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id-ID" altLang="id-ID" sz="1600" b="1" dirty="0" smtClean="0"/>
              <a:t>Publik </a:t>
            </a:r>
            <a:r>
              <a:rPr lang="en-US" altLang="id-ID" sz="1600" b="1" dirty="0" smtClean="0"/>
              <a:t>: PDP 1 – PDP 2 – PDS – PLP 1 – PLP 2 – PLS – USP – </a:t>
            </a:r>
            <a:r>
              <a:rPr lang="en-US" altLang="id-ID" sz="1600" b="1" dirty="0" err="1" smtClean="0"/>
              <a:t>Ijin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Kementrian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2. 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internal bank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mengeluarkan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Lihat</a:t>
            </a:r>
            <a:r>
              <a:rPr lang="en-US" altLang="id-ID" sz="1600" b="1" dirty="0" smtClean="0"/>
              <a:t> PBI </a:t>
            </a:r>
            <a:r>
              <a:rPr lang="en-US" sz="1600" b="1" dirty="0" smtClean="0"/>
              <a:t>No. 14/15/PBI/2012 </a:t>
            </a:r>
            <a:r>
              <a:rPr lang="en-US" sz="1600" b="1" dirty="0" err="1" smtClean="0"/>
              <a:t>Bagian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Penjelasan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Pasal</a:t>
            </a:r>
            <a:r>
              <a:rPr lang="en-US" sz="1600" b="1" dirty="0" smtClean="0"/>
              <a:t> 45 : 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“</a:t>
            </a:r>
            <a:r>
              <a:rPr lang="en-US" sz="1600" b="1" dirty="0" err="1" smtClean="0"/>
              <a:t>Penilaian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agunan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oleh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</a:t>
            </a:r>
            <a:r>
              <a:rPr lang="en-US" sz="1600" b="1" dirty="0" smtClean="0"/>
              <a:t> intern Bank </a:t>
            </a:r>
            <a:r>
              <a:rPr lang="en-US" sz="1600" b="1" dirty="0" err="1" smtClean="0"/>
              <a:t>mengacu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kepada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standar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penilaian</a:t>
            </a:r>
            <a:r>
              <a:rPr lang="en-US" sz="1600" b="1" dirty="0" smtClean="0"/>
              <a:t> yang </a:t>
            </a:r>
            <a:r>
              <a:rPr lang="en-US" sz="1600" b="1" dirty="0" err="1" smtClean="0"/>
              <a:t>digunakan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oleh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penilai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independen</a:t>
            </a:r>
            <a:r>
              <a:rPr lang="en-US" sz="1600" b="1" dirty="0" smtClean="0"/>
              <a:t>“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err="1" smtClean="0"/>
              <a:t>Standar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digunakan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Independen</a:t>
            </a:r>
            <a:r>
              <a:rPr lang="en-US" altLang="id-ID" sz="1600" b="1" dirty="0" smtClean="0"/>
              <a:t> :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“KEPI &amp; SPI ”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3. 	</a:t>
            </a:r>
            <a:r>
              <a:rPr lang="en-US" sz="2000" b="1" dirty="0" err="1" smtClean="0"/>
              <a:t>Bagaimana</a:t>
            </a:r>
            <a:r>
              <a:rPr lang="en-US" sz="2000" b="1" dirty="0" smtClean="0"/>
              <a:t> status </a:t>
            </a:r>
            <a:r>
              <a:rPr lang="en-US" sz="2000" b="1" dirty="0" err="1" smtClean="0"/>
              <a:t>kantor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perwakilan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saat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Ini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Saat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ini</a:t>
            </a:r>
            <a:r>
              <a:rPr lang="en-US" altLang="id-ID" sz="1600" b="1" dirty="0" smtClean="0"/>
              <a:t> Kantor KJPP </a:t>
            </a:r>
            <a:r>
              <a:rPr lang="en-US" altLang="id-ID" sz="1600" b="1" dirty="0" err="1" smtClean="0"/>
              <a:t>hanya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beroperasi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dalam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bentuk</a:t>
            </a:r>
            <a:r>
              <a:rPr lang="en-US" altLang="id-ID" sz="1600" b="1" dirty="0" smtClean="0"/>
              <a:t> Kantor </a:t>
            </a:r>
            <a:r>
              <a:rPr lang="en-US" altLang="id-ID" sz="1600" b="1" dirty="0" err="1" smtClean="0"/>
              <a:t>Pusat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atau</a:t>
            </a:r>
            <a:r>
              <a:rPr lang="en-US" altLang="id-ID" sz="1600" b="1" dirty="0" smtClean="0"/>
              <a:t> Kantor </a:t>
            </a:r>
            <a:r>
              <a:rPr lang="en-US" altLang="id-ID" sz="1600" b="1" dirty="0" err="1" smtClean="0"/>
              <a:t>Cabang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Kantor </a:t>
            </a:r>
            <a:r>
              <a:rPr lang="en-US" altLang="id-ID" sz="1600" b="1" dirty="0" err="1" smtClean="0"/>
              <a:t>Perwakilan</a:t>
            </a:r>
            <a:r>
              <a:rPr lang="en-US" altLang="id-ID" sz="1600" b="1" dirty="0" smtClean="0"/>
              <a:t> KJPP </a:t>
            </a:r>
            <a:r>
              <a:rPr lang="en-US" altLang="id-ID" sz="1600" b="1" dirty="0" err="1" smtClean="0"/>
              <a:t>sudah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tidak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beroperasi</a:t>
            </a:r>
            <a:r>
              <a:rPr lang="en-US" altLang="id-ID" sz="1600" b="1" dirty="0" smtClean="0"/>
              <a:t> per 31 </a:t>
            </a:r>
            <a:r>
              <a:rPr lang="en-US" altLang="id-ID" sz="1600" b="1" dirty="0" err="1" smtClean="0"/>
              <a:t>Desember</a:t>
            </a:r>
            <a:r>
              <a:rPr lang="en-US" altLang="id-ID" sz="1600" b="1" dirty="0" smtClean="0"/>
              <a:t> 2016 (PMK 101/PMK.01/2014 </a:t>
            </a:r>
            <a:r>
              <a:rPr lang="en-US" altLang="id-ID" sz="1600" b="1" dirty="0" err="1" smtClean="0"/>
              <a:t>Pasal</a:t>
            </a:r>
            <a:r>
              <a:rPr lang="en-US" altLang="id-ID" sz="1600" b="1" dirty="0" smtClean="0"/>
              <a:t> 80 </a:t>
            </a:r>
            <a:r>
              <a:rPr lang="en-US" altLang="id-ID" sz="1600" b="1" dirty="0" err="1" smtClean="0"/>
              <a:t>Ayat</a:t>
            </a:r>
            <a:r>
              <a:rPr lang="en-US" altLang="id-ID" sz="1600" b="1" dirty="0" smtClean="0"/>
              <a:t> 4) 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4. 	</a:t>
            </a:r>
            <a:r>
              <a:rPr lang="en-US" sz="2000" b="1" dirty="0" err="1" smtClean="0"/>
              <a:t>Siapakah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berhak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menandatangani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adalah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Dokumen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tertulis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memuat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pendapat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atas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ekonomi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suatu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obyek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di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tandatangani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publik</a:t>
            </a:r>
            <a:r>
              <a:rPr lang="en-US" altLang="id-ID" sz="1600" b="1" dirty="0" smtClean="0"/>
              <a:t> (PMK 101/PMK.01/2014 </a:t>
            </a:r>
            <a:r>
              <a:rPr lang="en-US" altLang="id-ID" sz="1600" b="1" dirty="0" err="1" smtClean="0"/>
              <a:t>Pasal</a:t>
            </a:r>
            <a:r>
              <a:rPr lang="en-US" altLang="id-ID" sz="1600" b="1" dirty="0" smtClean="0"/>
              <a:t> 1 </a:t>
            </a:r>
            <a:r>
              <a:rPr lang="en-US" altLang="id-ID" sz="1600" b="1" dirty="0" err="1" smtClean="0"/>
              <a:t>Ayat</a:t>
            </a:r>
            <a:r>
              <a:rPr lang="en-US" altLang="id-ID" sz="1600" b="1" dirty="0" smtClean="0"/>
              <a:t> 14).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Dalam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wajib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dilakukan</a:t>
            </a:r>
            <a:r>
              <a:rPr lang="en-US" altLang="id-ID" sz="1600" b="1" dirty="0" smtClean="0"/>
              <a:t> 2 </a:t>
            </a:r>
            <a:r>
              <a:rPr lang="en-US" altLang="id-ID" sz="1600" b="1" dirty="0" err="1" smtClean="0"/>
              <a:t>jenjang</a:t>
            </a:r>
            <a:r>
              <a:rPr lang="en-US" altLang="id-ID" sz="1600" b="1" dirty="0" smtClean="0"/>
              <a:t> review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tenaga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terlibat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wajib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menandatangani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hasil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mencantumkan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nama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nomor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anggota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asosiasi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serta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menjadi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beregister</a:t>
            </a:r>
            <a:r>
              <a:rPr lang="en-US" altLang="id-ID" sz="1600" b="1" dirty="0" smtClean="0"/>
              <a:t>.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1.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Publik</a:t>
            </a:r>
            <a:r>
              <a:rPr lang="en-US" altLang="id-ID" sz="1600" b="1" dirty="0" smtClean="0"/>
              <a:t>/</a:t>
            </a:r>
            <a:r>
              <a:rPr lang="en-US" altLang="id-ID" sz="1600" b="1" dirty="0" err="1" smtClean="0"/>
              <a:t>Penanggung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Jawab</a:t>
            </a:r>
            <a:r>
              <a:rPr lang="en-US" altLang="id-ID" sz="1600" b="1" dirty="0" smtClean="0"/>
              <a:t>		(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Publik</a:t>
            </a:r>
            <a:r>
              <a:rPr lang="en-US" altLang="id-ID" sz="1600" b="1" dirty="0" smtClean="0"/>
              <a:t>)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2. </a:t>
            </a:r>
            <a:r>
              <a:rPr lang="en-US" altLang="id-ID" sz="1600" b="1" dirty="0" err="1" smtClean="0"/>
              <a:t>Tenaga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/Supervisor 		(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T/P)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3. </a:t>
            </a:r>
            <a:r>
              <a:rPr lang="en-US" altLang="id-ID" sz="1600" b="1" dirty="0" err="1" smtClean="0"/>
              <a:t>Tenaga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/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/</a:t>
            </a:r>
            <a:r>
              <a:rPr lang="en-US" altLang="id-ID" sz="1600" b="1" dirty="0" err="1" smtClean="0"/>
              <a:t>Pelaksana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Inspeksi</a:t>
            </a:r>
            <a:r>
              <a:rPr lang="en-US" altLang="id-ID" sz="1600" b="1" dirty="0" smtClean="0"/>
              <a:t>	(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P/</a:t>
            </a:r>
            <a:r>
              <a:rPr lang="en-US" altLang="id-ID" sz="1600" b="1" dirty="0" err="1" smtClean="0"/>
              <a:t>telah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ikut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pendidikan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awal</a:t>
            </a:r>
            <a:r>
              <a:rPr lang="en-US" altLang="id-ID" sz="1600" b="1" dirty="0" smtClean="0"/>
              <a:t>)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57163"/>
            <a:ext cx="9144000" cy="71596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PERATURAN TERKAIT PENILAI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143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5. 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berbentuk</a:t>
            </a:r>
            <a:r>
              <a:rPr lang="en-US" sz="2000" b="1" dirty="0" smtClean="0"/>
              <a:t> Resume </a:t>
            </a:r>
            <a:r>
              <a:rPr lang="en-US" sz="2000" b="1" dirty="0" err="1" smtClean="0"/>
              <a:t>hasil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SPI 105 </a:t>
            </a:r>
            <a:r>
              <a:rPr lang="en-US" altLang="id-ID" sz="1600" b="1" dirty="0" err="1" smtClean="0"/>
              <a:t>butir</a:t>
            </a:r>
            <a:r>
              <a:rPr lang="en-US" altLang="id-ID" sz="1600" b="1" dirty="0" smtClean="0"/>
              <a:t> 3.2</a:t>
            </a:r>
          </a:p>
          <a:p>
            <a:pPr marL="457200" indent="-457200" algn="just">
              <a:buNone/>
            </a:pPr>
            <a:r>
              <a:rPr lang="en-US" altLang="id-ID" sz="1600" b="1" smtClean="0"/>
              <a:t>	Jenis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:</a:t>
            </a:r>
          </a:p>
          <a:p>
            <a:pPr marL="857250" lvl="1" indent="-457200" algn="just">
              <a:buAutoNum type="arabicPeriod"/>
            </a:pPr>
            <a:r>
              <a:rPr lang="en-US" altLang="id-ID" sz="1600" b="1" smtClean="0"/>
              <a:t>Lisan – depan Sidang Pengadilan</a:t>
            </a:r>
            <a:endParaRPr lang="en-US" altLang="id-ID" sz="1600" b="1" dirty="0" smtClean="0"/>
          </a:p>
          <a:p>
            <a:pPr marL="857250" lvl="1" indent="-457200" algn="just">
              <a:buAutoNum type="arabicPeriod"/>
            </a:pPr>
            <a:r>
              <a:rPr lang="en-US" altLang="id-ID" sz="1600" b="1" err="1" smtClean="0"/>
              <a:t>Laporan</a:t>
            </a:r>
            <a:r>
              <a:rPr lang="en-US" altLang="id-ID" sz="1600" b="1" smtClean="0"/>
              <a:t> Tertulis 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smtClean="0"/>
              <a:t>		a</a:t>
            </a:r>
            <a:r>
              <a:rPr lang="en-US" altLang="id-ID" sz="1600" b="1" dirty="0" smtClean="0"/>
              <a:t>.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err="1" smtClean="0"/>
              <a:t>Penilaian</a:t>
            </a:r>
            <a:r>
              <a:rPr lang="en-US" altLang="id-ID" sz="1600" b="1" smtClean="0"/>
              <a:t> Terinci  - Detail 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smtClean="0"/>
              <a:t>		b. Laporan Penilaian Ringkas – Informasi Ringkas/Short Form Ringkas</a:t>
            </a:r>
          </a:p>
          <a:p>
            <a:pPr marL="457200" indent="-457200" algn="just">
              <a:buNone/>
            </a:pPr>
            <a:r>
              <a:rPr lang="en-US" altLang="id-ID" sz="1600" b="1" smtClean="0"/>
              <a:t>		c. Laporan Penilaian Terbatas -  Laporan Paparan Terbatas/Bulleted Points</a:t>
            </a: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6. 	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penugasan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diberikan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lebih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aset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KEPI </a:t>
            </a:r>
            <a:r>
              <a:rPr lang="en-US" altLang="id-ID" sz="1600" b="1" dirty="0" err="1" smtClean="0"/>
              <a:t>butir</a:t>
            </a:r>
            <a:r>
              <a:rPr lang="en-US" altLang="id-ID" sz="1600" b="1" dirty="0" smtClean="0"/>
              <a:t> 7.3.4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7.3.5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atau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sedang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publik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lainnya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untuk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maksud</a:t>
            </a:r>
            <a:r>
              <a:rPr lang="en-US" altLang="id-ID" sz="1600" b="1" dirty="0" smtClean="0"/>
              <a:t>, </a:t>
            </a:r>
            <a:r>
              <a:rPr lang="en-US" altLang="id-ID" sz="1600" b="1" dirty="0" err="1" smtClean="0"/>
              <a:t>tujuan</a:t>
            </a:r>
            <a:r>
              <a:rPr lang="en-US" altLang="id-ID" sz="1600" b="1" dirty="0" smtClean="0"/>
              <a:t>. </a:t>
            </a:r>
            <a:r>
              <a:rPr lang="en-US" altLang="id-ID" sz="1600" b="1" dirty="0" err="1" smtClean="0"/>
              <a:t>Pengguna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tanggal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sama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atau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berdekatan</a:t>
            </a:r>
            <a:r>
              <a:rPr lang="en-US" altLang="id-ID" sz="1600" b="1" dirty="0" smtClean="0"/>
              <a:t> (</a:t>
            </a:r>
            <a:r>
              <a:rPr lang="en-US" altLang="id-ID" sz="1600" b="1" dirty="0" err="1" smtClean="0"/>
              <a:t>tidak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lebih</a:t>
            </a:r>
            <a:r>
              <a:rPr lang="en-US" altLang="id-ID" sz="1600" b="1" dirty="0" smtClean="0"/>
              <a:t> 1 </a:t>
            </a:r>
            <a:r>
              <a:rPr lang="en-US" altLang="id-ID" sz="1600" b="1" dirty="0" err="1" smtClean="0"/>
              <a:t>bulan</a:t>
            </a:r>
            <a:r>
              <a:rPr lang="en-US" altLang="id-ID" sz="1600" b="1" dirty="0" smtClean="0"/>
              <a:t>), </a:t>
            </a:r>
            <a:r>
              <a:rPr lang="en-US" altLang="id-ID" sz="1600" b="1" dirty="0" err="1" smtClean="0"/>
              <a:t>apabila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pemberi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tugas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tidak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memberi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konfirmasi</a:t>
            </a:r>
            <a:r>
              <a:rPr lang="en-US" altLang="id-ID" sz="1600" b="1" dirty="0" smtClean="0"/>
              <a:t>, </a:t>
            </a:r>
            <a:r>
              <a:rPr lang="en-US" altLang="id-ID" sz="1600" b="1" dirty="0" err="1" smtClean="0"/>
              <a:t>maka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dinyatakan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tidak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berlaku</a:t>
            </a:r>
            <a:r>
              <a:rPr lang="en-US" altLang="id-ID" sz="1600" b="1" dirty="0" smtClean="0"/>
              <a:t>.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Apabila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diminta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untuk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melakukan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pernah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dilakukan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oleh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lainnya</a:t>
            </a:r>
            <a:r>
              <a:rPr lang="en-US" altLang="id-ID" sz="1600" b="1" dirty="0" smtClean="0"/>
              <a:t> (second opinion) </a:t>
            </a:r>
            <a:r>
              <a:rPr lang="en-US" altLang="id-ID" sz="1600" b="1" dirty="0" err="1" smtClean="0"/>
              <a:t>maka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wajib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mendapat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pernyataan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tertulis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dari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pemberi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tugas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mengenai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alasan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wajib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mendapat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akses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secara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tertulis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dengan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terdahulu</a:t>
            </a:r>
            <a:r>
              <a:rPr lang="en-US" altLang="id-ID" sz="1600" b="1" dirty="0" smtClean="0"/>
              <a:t>. 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7. 	</a:t>
            </a:r>
            <a:r>
              <a:rPr lang="en-US" sz="2000" b="1" dirty="0" err="1" smtClean="0"/>
              <a:t>Mengapa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harus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disebutkan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tujuan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pengguna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SPI 103 </a:t>
            </a:r>
            <a:r>
              <a:rPr lang="en-US" altLang="id-ID" sz="1600" b="1" dirty="0" err="1" smtClean="0"/>
              <a:t>butir</a:t>
            </a:r>
            <a:r>
              <a:rPr lang="en-US" altLang="id-ID" sz="1600" b="1" dirty="0" smtClean="0"/>
              <a:t> 5.1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Tujuan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menentukan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Dasar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Nilai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digunakan</a:t>
            </a:r>
            <a:r>
              <a:rPr lang="en-US" altLang="id-ID" sz="1600" b="1" dirty="0" smtClean="0"/>
              <a:t> 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SPI 103 </a:t>
            </a:r>
            <a:r>
              <a:rPr lang="en-US" altLang="id-ID" sz="1600" b="1" dirty="0" err="1" smtClean="0"/>
              <a:t>butir</a:t>
            </a:r>
            <a:r>
              <a:rPr lang="en-US" altLang="id-ID" sz="1600" b="1" dirty="0" smtClean="0"/>
              <a:t> 5.3.1.2</a:t>
            </a:r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  <a:r>
              <a:rPr lang="en-US" altLang="id-ID" sz="1600" b="1" dirty="0" err="1" smtClean="0"/>
              <a:t>Konfirmasi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kepada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siapa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ditujukan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adalah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penting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dalam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menentukan</a:t>
            </a:r>
            <a:r>
              <a:rPr lang="en-US" altLang="id-ID" sz="1600" b="1" dirty="0" smtClean="0"/>
              <a:t> format </a:t>
            </a:r>
            <a:r>
              <a:rPr lang="en-US" altLang="id-ID" sz="1600" b="1" dirty="0" err="1" smtClean="0"/>
              <a:t>dan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isi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penilaian</a:t>
            </a:r>
            <a:r>
              <a:rPr lang="en-US" altLang="id-ID" sz="1600" b="1" dirty="0" smtClean="0"/>
              <a:t>, agar </a:t>
            </a:r>
            <a:r>
              <a:rPr lang="en-US" altLang="id-ID" sz="1600" b="1" dirty="0" err="1" smtClean="0"/>
              <a:t>dapat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memastikan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bahwa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laporan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berisi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informasi</a:t>
            </a:r>
            <a:r>
              <a:rPr lang="en-US" altLang="id-ID" sz="1600" b="1" dirty="0" smtClean="0"/>
              <a:t> yang </a:t>
            </a:r>
            <a:r>
              <a:rPr lang="en-US" altLang="id-ID" sz="1600" b="1" dirty="0" err="1" smtClean="0"/>
              <a:t>relevan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dengan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kebutuhan</a:t>
            </a:r>
            <a:r>
              <a:rPr lang="en-US" altLang="id-ID" sz="1600" b="1" dirty="0" smtClean="0"/>
              <a:t> </a:t>
            </a:r>
            <a:r>
              <a:rPr lang="en-US" altLang="id-ID" sz="1600" b="1" dirty="0" err="1" smtClean="0"/>
              <a:t>mereka</a:t>
            </a:r>
            <a:r>
              <a:rPr lang="en-US" altLang="id-ID" sz="1600" b="1" dirty="0" smtClean="0"/>
              <a:t>.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 spd="slow" advClick="0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Tanya </a:t>
            </a:r>
            <a:r>
              <a:rPr lang="en-US" sz="3600" b="1" dirty="0" err="1" smtClean="0">
                <a:solidFill>
                  <a:srgbClr val="FF0000"/>
                </a:solidFill>
              </a:rPr>
              <a:t>Jawab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Terkait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Penilai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endParaRPr lang="id-ID" sz="3600" b="1" dirty="0">
              <a:solidFill>
                <a:srgbClr val="FF000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b="1" dirty="0" smtClean="0"/>
              <a:t>8. 	 </a:t>
            </a:r>
            <a:r>
              <a:rPr lang="en-US" sz="2000" b="1" dirty="0" err="1" smtClean="0"/>
              <a:t>Apakah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boleh</a:t>
            </a:r>
            <a:r>
              <a:rPr lang="en-US" sz="2000" b="1" dirty="0" smtClean="0"/>
              <a:t> KJPP </a:t>
            </a:r>
            <a:r>
              <a:rPr lang="en-US" sz="2000" b="1" dirty="0" err="1" smtClean="0"/>
              <a:t>mengerjakan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laporan</a:t>
            </a:r>
            <a:r>
              <a:rPr lang="en-US" sz="2000" b="1" dirty="0" smtClean="0"/>
              <a:t> study </a:t>
            </a:r>
            <a:r>
              <a:rPr lang="en-US" sz="2000" b="1" dirty="0" err="1" smtClean="0"/>
              <a:t>kelayakan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pengawasan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pembiayaan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obyek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sama</a:t>
            </a:r>
            <a:r>
              <a:rPr lang="en-US" sz="2000" b="1" dirty="0" smtClean="0"/>
              <a:t> ?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PMK 101/PMK.01/2014 </a:t>
            </a:r>
            <a:r>
              <a:rPr lang="en-US" altLang="id-ID" sz="1600" b="1" dirty="0" err="1" smtClean="0"/>
              <a:t>Pasal</a:t>
            </a:r>
            <a:r>
              <a:rPr lang="en-US" altLang="id-ID" sz="1600" b="1" dirty="0" smtClean="0"/>
              <a:t> 44 </a:t>
            </a:r>
            <a:r>
              <a:rPr lang="en-US" altLang="id-ID" sz="1600" b="1" dirty="0" err="1" smtClean="0"/>
              <a:t>Ayat</a:t>
            </a:r>
            <a:r>
              <a:rPr lang="en-US" altLang="id-ID" sz="1600" b="1" dirty="0" smtClean="0"/>
              <a:t> 6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lvl="1"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id-ID" sz="1600" b="1" dirty="0" smtClean="0"/>
              <a:t>P</a:t>
            </a:r>
            <a:r>
              <a:rPr lang="id-ID" altLang="id-ID" sz="1600" b="1" dirty="0" smtClean="0"/>
              <a:t>enilai Publik dilarang memberikan jasa Penilaian jika:</a:t>
            </a:r>
          </a:p>
          <a:p>
            <a:pPr lvl="2" algn="just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d-ID" altLang="id-ID" sz="1600" b="1" dirty="0" smtClean="0"/>
              <a:t>Yang bersangkutan atau Rekan telah memberikan jasa lainnya atas objek yang sama dengan objek penilaian dalam periode 1 tahun</a:t>
            </a:r>
          </a:p>
          <a:p>
            <a:pPr lvl="2" algn="just">
              <a:spcBef>
                <a:spcPct val="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id-ID" altLang="id-ID" sz="1600" b="1" dirty="0" smtClean="0"/>
              <a:t>Yang bersangkutan atau Rekan, mempunyai kepentingan keuangan pada entitas lain atau memperoleh manfaat dari entitas lain, yang telah memberikan jasa lainnya atas objek yang sama dengan objek penilaian dalam periode 1 tahun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r>
              <a:rPr lang="en-US" altLang="id-ID" sz="1600" b="1" dirty="0" smtClean="0"/>
              <a:t>	</a:t>
            </a:r>
          </a:p>
          <a:p>
            <a:pPr marL="457200" indent="-457200" algn="just">
              <a:buNone/>
            </a:pPr>
            <a:endParaRPr lang="en-US" altLang="id-ID" sz="1600" b="1" dirty="0" smtClean="0"/>
          </a:p>
          <a:p>
            <a:pPr marL="457200" indent="-457200" algn="just">
              <a:buNone/>
            </a:pPr>
            <a:endParaRPr lang="en-US" altLang="id-ID" sz="16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 H O 5  B M C\Pictures\KOP\LOGO MA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570" y="5105400"/>
            <a:ext cx="1305430" cy="1397396"/>
          </a:xfrm>
          <a:prstGeom prst="rect">
            <a:avLst/>
          </a:prstGeom>
          <a:noFill/>
        </p:spPr>
      </p:pic>
      <p:pic>
        <p:nvPicPr>
          <p:cNvPr id="1026" name="Picture 2" descr="E:\My Document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</a:rPr>
              <a:t>Syarat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Anggota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Afiliasi</a:t>
            </a:r>
            <a:r>
              <a:rPr lang="en-US" sz="3600" b="1" dirty="0" smtClean="0">
                <a:solidFill>
                  <a:srgbClr val="002060"/>
                </a:solidFill>
              </a:rPr>
              <a:t> (A)</a:t>
            </a:r>
            <a:endParaRPr lang="id-ID" sz="3600" b="1" dirty="0">
              <a:solidFill>
                <a:srgbClr val="00206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algn="just">
              <a:buFont typeface="+mj-lt"/>
              <a:buAutoNum type="alphaLcPeriod"/>
            </a:pPr>
            <a:r>
              <a:rPr lang="en-US" sz="2000" b="1" dirty="0" err="1" smtClean="0"/>
              <a:t>Warga</a:t>
            </a:r>
            <a:r>
              <a:rPr lang="en-US" sz="2000" b="1" dirty="0" smtClean="0"/>
              <a:t> Negara Indonesia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Negara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algn="just">
              <a:buFont typeface="+mj-lt"/>
              <a:buAutoNum type="alphaLcPeriod"/>
            </a:pPr>
            <a:r>
              <a:rPr lang="en-US" sz="2000" b="1" dirty="0" err="1" smtClean="0"/>
              <a:t>Berpendidikan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rendah</a:t>
            </a:r>
            <a:r>
              <a:rPr lang="en-US" sz="2000" b="1" dirty="0" smtClean="0"/>
              <a:t> SLTA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sederajat</a:t>
            </a:r>
            <a:r>
              <a:rPr lang="en-US" sz="2000" b="1" dirty="0" smtClean="0"/>
              <a:t>;</a:t>
            </a:r>
          </a:p>
          <a:p>
            <a:pPr algn="just">
              <a:buFont typeface="+mj-lt"/>
              <a:buAutoNum type="alphaLcPeriod"/>
            </a:pPr>
            <a:r>
              <a:rPr lang="en-US" sz="2000" b="1" dirty="0" err="1" smtClean="0"/>
              <a:t>Mengajukan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permohonan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Daerah, yang </a:t>
            </a:r>
            <a:r>
              <a:rPr lang="en-US" sz="2000" b="1" dirty="0" err="1" smtClean="0"/>
              <a:t>selanjutnya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diajukan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wilayah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tercakup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kepengurusan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pengajuannya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algn="just">
              <a:buFont typeface="+mj-lt"/>
              <a:buAutoNum type="alphaLcPeriod"/>
            </a:pPr>
            <a:r>
              <a:rPr lang="en-US" sz="2000" b="1" dirty="0" err="1" smtClean="0"/>
              <a:t>Membayar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pangkal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periode</a:t>
            </a:r>
            <a:r>
              <a:rPr lang="en-US" sz="2000" b="1" dirty="0" smtClean="0"/>
              <a:t> 1 (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dimuka</a:t>
            </a:r>
            <a:r>
              <a:rPr lang="en-US" sz="2000" b="1" dirty="0" smtClean="0"/>
              <a:t>;</a:t>
            </a:r>
          </a:p>
          <a:p>
            <a:pPr algn="just">
              <a:buFont typeface="+mj-lt"/>
              <a:buAutoNum type="alphaLcPeriod"/>
            </a:pPr>
            <a:r>
              <a:rPr lang="en-US" sz="2000" b="1" dirty="0" err="1" smtClean="0"/>
              <a:t>Wajib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mematuhi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MAPPI.</a:t>
            </a:r>
            <a:endParaRPr lang="en-US" altLang="id-ID" sz="2000" b="1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</a:rPr>
              <a:t>Syarat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Anggota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Peserta</a:t>
            </a:r>
            <a:r>
              <a:rPr lang="en-US" sz="3600" b="1" dirty="0" smtClean="0">
                <a:solidFill>
                  <a:srgbClr val="002060"/>
                </a:solidFill>
              </a:rPr>
              <a:t> (P)</a:t>
            </a:r>
            <a:endParaRPr lang="id-ID" sz="3600" b="1" dirty="0">
              <a:solidFill>
                <a:srgbClr val="00206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42288" cy="4800600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lphaLcPeriod"/>
            </a:pPr>
            <a:r>
              <a:rPr lang="en-US" sz="2000" b="1" dirty="0" err="1" smtClean="0"/>
              <a:t>Warga</a:t>
            </a:r>
            <a:r>
              <a:rPr lang="en-US" sz="2000" b="1" dirty="0" smtClean="0"/>
              <a:t> Negara Indonesia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Negara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b="1" dirty="0" err="1" smtClean="0"/>
              <a:t>Berpendidikan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rendah</a:t>
            </a:r>
            <a:r>
              <a:rPr lang="en-US" sz="2000" b="1" dirty="0" smtClean="0"/>
              <a:t> SLTA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sederajat</a:t>
            </a:r>
            <a:r>
              <a:rPr lang="en-US" sz="2000" b="1" dirty="0" smtClean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b="1" dirty="0" err="1" smtClean="0"/>
              <a:t>Bagi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berlatar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belakang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SLTA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sederajat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disyaratkan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berpengalaman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singkat</a:t>
            </a:r>
            <a:r>
              <a:rPr lang="en-US" sz="2000" b="1" dirty="0" smtClean="0"/>
              <a:t> 1 (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en-US" sz="2000" b="1" dirty="0" smtClean="0"/>
              <a:t>Lulus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singkat</a:t>
            </a:r>
            <a:r>
              <a:rPr lang="en-US" sz="2000" b="1" dirty="0" smtClean="0"/>
              <a:t> 60 jam </a:t>
            </a:r>
            <a:r>
              <a:rPr lang="en-US" sz="2000" b="1" dirty="0" err="1" smtClean="0"/>
              <a:t>pelajaran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pelatihan</a:t>
            </a:r>
            <a:r>
              <a:rPr lang="en-US" sz="2000" b="1" dirty="0" smtClean="0"/>
              <a:t> MAPPI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sv-SE" sz="2000" b="1" dirty="0" smtClean="0"/>
              <a:t>lembaga lainnya yang telah mendapat pengakuan Pengurus Pusat;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sv-SE" sz="2000" b="1" dirty="0" smtClean="0"/>
              <a:t>Ketentuan pada ayat (2) huruf d di atas, dikecualikan bagi mereka yang memiliki ijazah pendidikan paling rendah setara D3 di bidang Penilaian dalam arti luas baik berasal dari dalam maupun luar negeri yang disetarakan oleh Pengurus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marL="457200" indent="-457200" algn="just">
              <a:buFont typeface="+mj-lt"/>
              <a:buAutoNum type="alphaLcPeriod"/>
            </a:pPr>
            <a:r>
              <a:rPr lang="sv-SE" sz="2000" b="1" dirty="0" smtClean="0"/>
              <a:t>Direkomendasikan oleh paling sedikit 5 (lima) anggota MAPPI-T dan atau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MAPPI-S;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67400"/>
          </a:xfrm>
        </p:spPr>
        <p:txBody>
          <a:bodyPr>
            <a:noAutofit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800" b="1" dirty="0" smtClean="0"/>
              <a:t>g.	</a:t>
            </a:r>
            <a:r>
              <a:rPr lang="en-US" sz="2000" b="1" dirty="0" err="1" smtClean="0"/>
              <a:t>Mengajukan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permohonan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Daerah, yang </a:t>
            </a:r>
            <a:r>
              <a:rPr lang="en-US" sz="2000" b="1" dirty="0" err="1" smtClean="0"/>
              <a:t>selanjutnya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diajukan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wilayah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tercakup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kepengurusan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pengajuannya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/>
              <a:t>h.	</a:t>
            </a:r>
            <a:r>
              <a:rPr lang="en-US" sz="2000" b="1" dirty="0" err="1" smtClean="0"/>
              <a:t>Membayar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pangkal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kecuali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sudah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MAPPI-A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periode</a:t>
            </a:r>
            <a:r>
              <a:rPr lang="en-US" sz="2000" b="1" dirty="0" smtClean="0"/>
              <a:t> 1 (</a:t>
            </a:r>
            <a:r>
              <a:rPr lang="en-US" sz="2000" b="1" dirty="0" err="1" smtClean="0"/>
              <a:t>satu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dimuka</a:t>
            </a:r>
            <a:r>
              <a:rPr lang="en-US" sz="2000" b="1" dirty="0" smtClean="0"/>
              <a:t>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err="1" smtClean="0"/>
              <a:t>i</a:t>
            </a:r>
            <a:r>
              <a:rPr lang="en-US" sz="2000" b="1" dirty="0" smtClean="0"/>
              <a:t>.	Paling lama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2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sejak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MAPPI-P, yang </a:t>
            </a:r>
            <a:r>
              <a:rPr lang="en-US" sz="2000" b="1" dirty="0" err="1" smtClean="0"/>
              <a:t>bersangkutan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diwajibkan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mengikuti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lulus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dasar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MAPPI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sv-SE" sz="2000" b="1" dirty="0" smtClean="0"/>
              <a:t>lainnya yang telah mendapat pengakuan dari Pengurus Pusat;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dirty="0" smtClean="0"/>
              <a:t>j.	</a:t>
            </a:r>
            <a:r>
              <a:rPr lang="en-US" sz="2000" b="1" dirty="0" err="1" smtClean="0"/>
              <a:t>Jika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diatur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(2) </a:t>
            </a:r>
            <a:r>
              <a:rPr lang="en-US" sz="2000" b="1" dirty="0" err="1" smtClean="0"/>
              <a:t>huruf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terpenuhi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status </a:t>
            </a:r>
            <a:r>
              <a:rPr lang="en-US" sz="2000" b="1" dirty="0" err="1" smtClean="0"/>
              <a:t>keanggotaannya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diturunkan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MAPPI-A;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s-ES" sz="2000" b="1" dirty="0" smtClean="0"/>
              <a:t>k.	</a:t>
            </a:r>
            <a:r>
              <a:rPr lang="es-ES" sz="2000" b="1" dirty="0" err="1" smtClean="0"/>
              <a:t>Wajib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mematuhi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segala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peraturan</a:t>
            </a:r>
            <a:r>
              <a:rPr lang="es-ES" sz="2000" b="1" dirty="0" smtClean="0"/>
              <a:t> dan </a:t>
            </a:r>
            <a:r>
              <a:rPr lang="es-ES" sz="2000" b="1" dirty="0" err="1" smtClean="0"/>
              <a:t>ketentuan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Pengurus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Pusat</a:t>
            </a:r>
            <a:r>
              <a:rPr lang="es-ES" sz="2000" b="1" dirty="0" smtClean="0"/>
              <a:t>.</a:t>
            </a:r>
            <a:endParaRPr lang="en-US" altLang="id-ID" sz="2000" b="1" dirty="0" smtClean="0"/>
          </a:p>
          <a:p>
            <a:pPr marL="514350" indent="-514350" algn="just">
              <a:buFont typeface="+mj-lt"/>
              <a:buAutoNum type="alphaLcPeriod"/>
            </a:pPr>
            <a:endParaRPr lang="en-US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</a:rPr>
              <a:t>Syarat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Anggota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Terakreditasi</a:t>
            </a:r>
            <a:r>
              <a:rPr lang="en-US" sz="3600" b="1" dirty="0" smtClean="0">
                <a:solidFill>
                  <a:srgbClr val="002060"/>
                </a:solidFill>
              </a:rPr>
              <a:t> (T)</a:t>
            </a:r>
            <a:endParaRPr lang="id-ID" sz="3600" b="1" dirty="0">
              <a:solidFill>
                <a:srgbClr val="00206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142288" cy="502920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Warga</a:t>
            </a:r>
            <a:r>
              <a:rPr lang="en-US" sz="2000" b="1" dirty="0" smtClean="0"/>
              <a:t> Negara Indonesia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Negara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MAPPI-P paling </a:t>
            </a:r>
            <a:r>
              <a:rPr lang="en-US" sz="2000" b="1" dirty="0" err="1" smtClean="0"/>
              <a:t>singkat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selama</a:t>
            </a:r>
            <a:r>
              <a:rPr lang="en-US" sz="2000" b="1" dirty="0" smtClean="0"/>
              <a:t> 2 (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sertifikat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diakui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belakang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akademik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rendah</a:t>
            </a:r>
            <a:r>
              <a:rPr lang="en-US" sz="2000" b="1" dirty="0" smtClean="0"/>
              <a:t> D3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disiplin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mendukung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pengalaman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singkat</a:t>
            </a:r>
            <a:r>
              <a:rPr lang="en-US" sz="2000" b="1" dirty="0" smtClean="0"/>
              <a:t> 2 (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sv-SE" sz="2000" b="1" dirty="0" smtClean="0"/>
              <a:t>yang dibuktikan dengan surat keterangan dari pimpinan usaha jasa Penilai atau </a:t>
            </a:r>
            <a:r>
              <a:rPr lang="en-US" sz="2000" b="1" dirty="0" err="1" smtClean="0"/>
              <a:t>instansi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terkait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keterangan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pimpinan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Perguruan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Tinggi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berprofesi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ilmu-ilmu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memenuhi</a:t>
            </a:r>
            <a:r>
              <a:rPr lang="en-US" sz="2000" b="1" dirty="0" smtClean="0"/>
              <a:t> CPD </a:t>
            </a:r>
            <a:r>
              <a:rPr lang="en-US" sz="2000" b="1" dirty="0" err="1" smtClean="0"/>
              <a:t>poin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dipersyaratkan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Mengajukan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permohonan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 yang </a:t>
            </a:r>
            <a:r>
              <a:rPr lang="en-US" sz="2000" b="1" dirty="0" err="1" smtClean="0"/>
              <a:t>selanjutnya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wilayah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tercakup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kepengurusan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pengajuannya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  <a:endParaRPr lang="en-US" altLang="id-ID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79120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fi-FI" sz="2000" b="1" dirty="0" smtClean="0"/>
              <a:t>g.	Melunasi uang iuran untuk periode 1 (satu) tahun dimuka;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smtClean="0"/>
              <a:t>h. 	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mereka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ijazah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S2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arti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luas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lulusan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maupun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luar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negeri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disetarakan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dikecualikan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(3) </a:t>
            </a:r>
            <a:r>
              <a:rPr lang="en-US" sz="2000" b="1" dirty="0" err="1" smtClean="0"/>
              <a:t>huruf</a:t>
            </a:r>
            <a:r>
              <a:rPr lang="en-US" sz="2000" b="1" dirty="0" smtClean="0"/>
              <a:t> c;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err="1" smtClean="0"/>
              <a:t>i</a:t>
            </a:r>
            <a:r>
              <a:rPr lang="en-US" sz="2000" b="1" dirty="0" smtClean="0"/>
              <a:t>. 	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wajib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mematuhi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perundang-undangan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mengatur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smtClean="0"/>
              <a:t>j. 	Paling lama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2 (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sejak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diangkat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 T, </a:t>
            </a:r>
            <a:r>
              <a:rPr lang="sv-SE" sz="2000" b="1" dirty="0" smtClean="0"/>
              <a:t>yang bersangkutan diwajibkan telah mengikuti dan lulus Pendidikan Penilaian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jumlah</a:t>
            </a:r>
            <a:r>
              <a:rPr lang="en-US" sz="2000" b="1" dirty="0" smtClean="0"/>
              <a:t> jam </a:t>
            </a:r>
            <a:r>
              <a:rPr lang="en-US" sz="2000" b="1" dirty="0" err="1" smtClean="0"/>
              <a:t>pelajaran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sekurang-kurangnya</a:t>
            </a:r>
            <a:r>
              <a:rPr lang="en-US" sz="2000" b="1" dirty="0" smtClean="0"/>
              <a:t> 100 jam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MAPPI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lainnya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pengakuan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.</a:t>
            </a:r>
          </a:p>
          <a:p>
            <a:pPr marL="457200" indent="-457200" algn="just">
              <a:spcBef>
                <a:spcPts val="0"/>
              </a:spcBef>
              <a:buAutoNum type="alphaLcPeriod" startAt="11"/>
            </a:pPr>
            <a:r>
              <a:rPr lang="en-US" sz="2000" b="1" dirty="0" err="1" smtClean="0"/>
              <a:t>Apabila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jangka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waktu</a:t>
            </a:r>
            <a:r>
              <a:rPr lang="en-US" sz="2000" b="1" dirty="0" smtClean="0"/>
              <a:t> paling lama 2 (</a:t>
            </a:r>
            <a:r>
              <a:rPr lang="en-US" sz="2000" b="1" dirty="0" err="1" smtClean="0"/>
              <a:t>dua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tahun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memenuhi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(3) </a:t>
            </a:r>
            <a:r>
              <a:rPr lang="en-US" sz="2000" b="1" dirty="0" err="1" smtClean="0"/>
              <a:t>huruf</a:t>
            </a:r>
            <a:r>
              <a:rPr lang="en-US" sz="2000" b="1" dirty="0" smtClean="0"/>
              <a:t> j, </a:t>
            </a:r>
            <a:r>
              <a:rPr lang="en-US" sz="2000" b="1" dirty="0" err="1" smtClean="0"/>
              <a:t>maka</a:t>
            </a:r>
            <a:r>
              <a:rPr lang="en-US" sz="2000" b="1" dirty="0" smtClean="0"/>
              <a:t> status </a:t>
            </a:r>
            <a:r>
              <a:rPr lang="en-US" sz="2000" b="1" dirty="0" err="1" smtClean="0"/>
              <a:t>keanggotaannya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diturunkan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MAPPI-P;</a:t>
            </a:r>
          </a:p>
          <a:p>
            <a:pPr marL="457200" indent="-457200" algn="just">
              <a:spcBef>
                <a:spcPts val="0"/>
              </a:spcBef>
              <a:buAutoNum type="alphaLcPeriod" startAt="11"/>
            </a:pPr>
            <a:r>
              <a:rPr lang="es-ES" sz="2000" b="1" dirty="0" err="1" smtClean="0"/>
              <a:t>Wajib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mematuhi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segala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peraturan</a:t>
            </a:r>
            <a:r>
              <a:rPr lang="es-ES" sz="2000" b="1" dirty="0" smtClean="0"/>
              <a:t> dan </a:t>
            </a:r>
            <a:r>
              <a:rPr lang="es-ES" sz="2000" b="1" dirty="0" err="1" smtClean="0"/>
              <a:t>ketentuan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Pengurus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Pusat</a:t>
            </a:r>
            <a:r>
              <a:rPr lang="es-ES" sz="2000" b="1" dirty="0" smtClean="0"/>
              <a:t>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57163"/>
            <a:ext cx="9144000" cy="715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b="1" dirty="0" smtClean="0">
                <a:solidFill>
                  <a:srgbClr val="002060"/>
                </a:solidFill>
              </a:rPr>
              <a:t>PERATURAN TERKAIT PENILAI </a:t>
            </a:r>
            <a:r>
              <a:rPr lang="en-US" sz="3600" b="1" dirty="0" err="1" smtClean="0">
                <a:solidFill>
                  <a:srgbClr val="002060"/>
                </a:solidFill>
              </a:rPr>
              <a:t>di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Bidang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Kelistrikan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0" y="11430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Graphic spid="4" grpId="0">
        <p:bldAsOne/>
      </p:bldGraphic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</a:rPr>
              <a:t>Syarat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Anggota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Bersertifikat</a:t>
            </a:r>
            <a:r>
              <a:rPr lang="en-US" sz="3600" b="1" dirty="0" smtClean="0">
                <a:solidFill>
                  <a:srgbClr val="002060"/>
                </a:solidFill>
              </a:rPr>
              <a:t> (S)</a:t>
            </a:r>
            <a:endParaRPr lang="id-ID" sz="3600" b="1" dirty="0">
              <a:solidFill>
                <a:srgbClr val="00206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Warga</a:t>
            </a:r>
            <a:r>
              <a:rPr lang="en-US" sz="2000" b="1" dirty="0" smtClean="0"/>
              <a:t> Negara Indonesia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Negara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it-IT" sz="2000" b="1" dirty="0" smtClean="0"/>
              <a:t>Telah menjadi anggota MAPPI-T;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latar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belakang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akademik</a:t>
            </a:r>
            <a:r>
              <a:rPr lang="en-US" sz="2000" b="1" dirty="0" smtClean="0"/>
              <a:t> paling </a:t>
            </a:r>
            <a:r>
              <a:rPr lang="en-US" sz="2000" b="1" dirty="0" err="1" smtClean="0"/>
              <a:t>rendah</a:t>
            </a:r>
            <a:r>
              <a:rPr lang="en-US" sz="2000" b="1" dirty="0" smtClean="0"/>
              <a:t> S1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disiplin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ilmu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mendukung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menyelesaikan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lanjutan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sebagaimana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ditetapkan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(3) </a:t>
            </a:r>
            <a:r>
              <a:rPr lang="en-US" sz="2000" b="1" dirty="0" err="1" smtClean="0"/>
              <a:t>huruf</a:t>
            </a:r>
            <a:r>
              <a:rPr lang="en-US" sz="2000" b="1" dirty="0" smtClean="0"/>
              <a:t> k;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sv-SE" sz="2000" b="1" dirty="0" smtClean="0"/>
              <a:t>Berkaitan dengan ketentuan ayat (4) huruf d, maka anggota tersebut harus lulus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Sertifikasi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MAPPI;</a:t>
            </a:r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memenuhi</a:t>
            </a:r>
            <a:r>
              <a:rPr lang="en-US" sz="2000" b="1" dirty="0" smtClean="0"/>
              <a:t> CPD </a:t>
            </a:r>
            <a:r>
              <a:rPr lang="en-US" sz="2000" b="1" dirty="0" err="1" smtClean="0"/>
              <a:t>poin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dipersyaratkan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endParaRPr lang="en-US" sz="2000" b="1" dirty="0" smtClean="0"/>
          </a:p>
          <a:p>
            <a:pPr marL="457200" indent="-457200" algn="just">
              <a:spcBef>
                <a:spcPts val="0"/>
              </a:spcBef>
              <a:buFont typeface="+mj-lt"/>
              <a:buAutoNum type="alphaLcPeriod"/>
            </a:pPr>
            <a:r>
              <a:rPr lang="en-US" sz="2000" b="1" dirty="0" err="1" smtClean="0"/>
              <a:t>Mengajukan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permohonan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Daerah, yang </a:t>
            </a:r>
            <a:r>
              <a:rPr lang="en-US" sz="2000" b="1" dirty="0" err="1" smtClean="0"/>
              <a:t>selanjutnya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diajukan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wilayah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belum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tercakup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suatu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kepengurusan</a:t>
            </a:r>
            <a:r>
              <a:rPr lang="en-US" sz="2000" b="1" dirty="0" smtClean="0"/>
              <a:t> Daerah </a:t>
            </a:r>
            <a:r>
              <a:rPr lang="en-US" sz="2000" b="1" dirty="0" err="1" smtClean="0"/>
              <a:t>pengajuannya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dapat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langsung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;.</a:t>
            </a:r>
            <a:endParaRPr lang="en-US" altLang="id-ID" sz="20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Autofit/>
          </a:bodyPr>
          <a:lstStyle/>
          <a:p>
            <a:pPr marL="457200" indent="-457200" algn="just">
              <a:spcBef>
                <a:spcPts val="0"/>
              </a:spcBef>
              <a:buNone/>
            </a:pPr>
            <a:r>
              <a:rPr lang="fi-FI" sz="2000" b="1" dirty="0" smtClean="0"/>
              <a:t>h. 	Melunasi uang iuran keanggotaan sampai dengan 1 (satu) tahun dimuka;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err="1" smtClean="0"/>
              <a:t>i</a:t>
            </a:r>
            <a:r>
              <a:rPr lang="en-US" sz="2000" b="1" dirty="0" smtClean="0"/>
              <a:t>. 	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memenuhi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syarat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pada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ayat</a:t>
            </a:r>
            <a:r>
              <a:rPr lang="en-US" sz="2000" b="1" dirty="0" smtClean="0"/>
              <a:t> (4) </a:t>
            </a:r>
            <a:r>
              <a:rPr lang="en-US" sz="2000" b="1" dirty="0" err="1" smtClean="0"/>
              <a:t>huruf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menjadi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MAPPI-S, </a:t>
            </a:r>
            <a:r>
              <a:rPr lang="en-US" sz="2000" b="1" dirty="0" err="1" smtClean="0"/>
              <a:t>selanjutnya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gelar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klasifikasi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keahlian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dibelakang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namanya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ketetapan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smtClean="0"/>
              <a:t>j. 	</a:t>
            </a:r>
            <a:r>
              <a:rPr lang="en-US" sz="2000" b="1" dirty="0" err="1" smtClean="0"/>
              <a:t>Bagi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warga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negara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Indonesia, </a:t>
            </a:r>
            <a:r>
              <a:rPr lang="en-US" sz="2000" b="1" dirty="0" err="1" smtClean="0"/>
              <a:t>wajib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mematuhi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perundang-undangan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mengatur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tentang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tenaga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kerja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asing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smtClean="0"/>
              <a:t>k. 	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MAPPI-S </a:t>
            </a:r>
            <a:r>
              <a:rPr lang="en-US" sz="2000" b="1" dirty="0" err="1" smtClean="0"/>
              <a:t>berhak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mendapatkan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rekomendasi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pusat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mengurus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ijin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mengajukan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permohonan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tertulis</a:t>
            </a:r>
            <a:r>
              <a:rPr lang="en-US" sz="2000" b="1" dirty="0" smtClean="0"/>
              <a:t>;</a:t>
            </a:r>
          </a:p>
          <a:p>
            <a:pPr marL="457200" indent="-457200" algn="just">
              <a:spcBef>
                <a:spcPts val="0"/>
              </a:spcBef>
              <a:buNone/>
            </a:pPr>
            <a:r>
              <a:rPr lang="en-US" sz="2000" b="1" dirty="0" smtClean="0"/>
              <a:t>l. 	</a:t>
            </a:r>
            <a:r>
              <a:rPr lang="en-US" sz="2000" b="1" dirty="0" err="1" smtClean="0"/>
              <a:t>Wajib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mematuhi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segala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peraturan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</a:t>
            </a:r>
            <a:r>
              <a:rPr lang="en-US" sz="2000" b="1" dirty="0" smtClean="0"/>
              <a:t> MAPPI.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b="1" dirty="0" err="1" smtClean="0">
                <a:solidFill>
                  <a:srgbClr val="002060"/>
                </a:solidFill>
              </a:rPr>
              <a:t>Syarat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Anggota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Kehormatan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br>
              <a:rPr lang="en-US" sz="3600" b="1" dirty="0" smtClean="0">
                <a:solidFill>
                  <a:srgbClr val="002060"/>
                </a:solidFill>
              </a:rPr>
            </a:br>
            <a:r>
              <a:rPr lang="en-US" sz="3600" b="1" i="1" dirty="0" smtClean="0"/>
              <a:t>(Honorary Member)</a:t>
            </a:r>
            <a:endParaRPr lang="id-ID" sz="3600" b="1" dirty="0">
              <a:solidFill>
                <a:srgbClr val="002060"/>
              </a:solidFill>
            </a:endParaRP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533401" y="1652588"/>
            <a:ext cx="8142288" cy="48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/>
              <a:t>Warga</a:t>
            </a:r>
            <a:r>
              <a:rPr lang="en-US" sz="2400" b="1" dirty="0" smtClean="0"/>
              <a:t> Negara Indonesia </a:t>
            </a:r>
            <a:r>
              <a:rPr lang="en-US" sz="2400" b="1" dirty="0" err="1" smtClean="0"/>
              <a:t>atau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Warga</a:t>
            </a:r>
            <a:r>
              <a:rPr lang="en-US" sz="2400" b="1" dirty="0" smtClean="0"/>
              <a:t> Negara </a:t>
            </a:r>
            <a:r>
              <a:rPr lang="en-US" sz="2400" b="1" dirty="0" err="1" smtClean="0"/>
              <a:t>Asing</a:t>
            </a:r>
            <a:r>
              <a:rPr lang="en-US" sz="2400" b="1" dirty="0" smtClean="0"/>
              <a:t>;</a:t>
            </a:r>
          </a:p>
          <a:p>
            <a:pPr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/>
              <a:t>Diusulkan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oleh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Pengurus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Pusat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disetujui</a:t>
            </a:r>
            <a:r>
              <a:rPr lang="en-US" sz="2400" b="1" dirty="0" smtClean="0"/>
              <a:t> paling </a:t>
            </a:r>
            <a:r>
              <a:rPr lang="en-US" sz="2400" b="1" dirty="0" err="1" smtClean="0"/>
              <a:t>kurang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setengah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jumlah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Pengurus</a:t>
            </a:r>
            <a:r>
              <a:rPr lang="en-US" sz="2400" b="1" dirty="0" smtClean="0"/>
              <a:t> Daerah;</a:t>
            </a:r>
          </a:p>
          <a:p>
            <a:pPr algn="just">
              <a:lnSpc>
                <a:spcPct val="150000"/>
              </a:lnSpc>
              <a:buFont typeface="+mj-lt"/>
              <a:buAutoNum type="alphaLcPeriod"/>
            </a:pPr>
            <a:r>
              <a:rPr lang="en-US" sz="2400" b="1" dirty="0" err="1" smtClean="0"/>
              <a:t>Disyahkan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dalam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Musyawarah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Nasional</a:t>
            </a:r>
            <a:r>
              <a:rPr lang="en-US" sz="2400" b="1" dirty="0" smtClean="0"/>
              <a:t> (MUNAS).</a:t>
            </a:r>
            <a:endParaRPr lang="en-US" altLang="id-ID" sz="2400" b="1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p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4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357188" y="285750"/>
            <a:ext cx="8458200" cy="1357313"/>
          </a:xfrm>
          <a:prstGeom prst="rect">
            <a:avLst/>
          </a:prstGeom>
          <a:noFill/>
          <a:ln w="9525">
            <a:noFill/>
            <a:bevel/>
            <a:headEnd/>
            <a:tailEnd/>
          </a:ln>
        </p:spPr>
        <p:txBody>
          <a:bodyPr anchor="ctr"/>
          <a:lstStyle/>
          <a:p>
            <a:pPr algn="ctr">
              <a:buFontTx/>
              <a:buNone/>
              <a:defRPr/>
            </a:pPr>
            <a:r>
              <a:rPr lang="id-ID" sz="4800" kern="0" dirty="0">
                <a:latin typeface="+mj-lt"/>
                <a:ea typeface="+mj-ea"/>
                <a:cs typeface="+mj-cs"/>
                <a:sym typeface="MS PGothic" pitchFamily="34" charset="-128"/>
              </a:rPr>
              <a:t>Cetak Biru Profesi Penilai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 bwMode="auto">
          <a:xfrm>
            <a:off x="689873" y="2204898"/>
            <a:ext cx="2130342" cy="45742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3007851" y="3952092"/>
            <a:ext cx="1152096" cy="1071570"/>
          </a:xfrm>
          <a:prstGeom prst="rect">
            <a:avLst/>
          </a:prstGeom>
          <a:solidFill>
            <a:srgbClr val="FF6600"/>
          </a:solidFill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Ujian Sertifikasi Penilai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6200000">
            <a:off x="-103182" y="1349362"/>
            <a:ext cx="928694" cy="5159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lIns="78693" tIns="39347" rIns="78693" bIns="39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400" b="1" dirty="0" smtClean="0">
                <a:latin typeface="+mn-lt"/>
              </a:rPr>
              <a:t>Penilai Beregister</a:t>
            </a:r>
            <a:endParaRPr lang="en-US" sz="1400" b="1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-1824843" y="4276946"/>
            <a:ext cx="4286282" cy="430211"/>
          </a:xfrm>
          <a:prstGeom prst="rect">
            <a:avLst/>
          </a:prstGeom>
          <a:solidFill>
            <a:srgbClr val="00B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693" tIns="39347" rIns="78693" bIns="3934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d-ID" dirty="0" smtClean="0">
                <a:solidFill>
                  <a:schemeClr val="tx1"/>
                </a:solidFill>
              </a:rPr>
              <a:t>Penilai Bersertifikat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="" xmlns:p14="http://schemas.microsoft.com/office/powerpoint/2010/main" val="3953806693"/>
              </p:ext>
            </p:extLst>
          </p:nvPr>
        </p:nvGraphicFramePr>
        <p:xfrm>
          <a:off x="892121" y="481590"/>
          <a:ext cx="3744312" cy="5040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492421" y="481590"/>
            <a:ext cx="1490678" cy="504041"/>
            <a:chOff x="2684445" y="0"/>
            <a:chExt cx="1490678" cy="504041"/>
          </a:xfrm>
          <a:solidFill>
            <a:srgbClr val="7030A0"/>
          </a:solidFill>
        </p:grpSpPr>
        <p:sp>
          <p:nvSpPr>
            <p:cNvPr id="23" name="Chevron 22"/>
            <p:cNvSpPr/>
            <p:nvPr/>
          </p:nvSpPr>
          <p:spPr>
            <a:xfrm>
              <a:off x="2684445" y="0"/>
              <a:ext cx="1490678" cy="50404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4"/>
            <p:cNvSpPr/>
            <p:nvPr/>
          </p:nvSpPr>
          <p:spPr>
            <a:xfrm>
              <a:off x="2936466" y="71438"/>
              <a:ext cx="986637" cy="381046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500" kern="1200" dirty="0" smtClean="0"/>
                <a:t>Pengakuan</a:t>
              </a:r>
              <a:endParaRPr lang="id-ID" sz="1500" kern="1200" dirty="0"/>
            </a:p>
          </p:txBody>
        </p:sp>
      </p:grpSp>
      <p:grpSp>
        <p:nvGrpSpPr>
          <p:cNvPr id="9" name="Group 24"/>
          <p:cNvGrpSpPr/>
          <p:nvPr/>
        </p:nvGrpSpPr>
        <p:grpSpPr>
          <a:xfrm>
            <a:off x="5788529" y="481591"/>
            <a:ext cx="1490678" cy="504041"/>
            <a:chOff x="2684445" y="0"/>
            <a:chExt cx="1490678" cy="504041"/>
          </a:xfrm>
          <a:solidFill>
            <a:srgbClr val="CC9B00"/>
          </a:solidFill>
        </p:grpSpPr>
        <p:sp>
          <p:nvSpPr>
            <p:cNvPr id="26" name="Chevron 25"/>
            <p:cNvSpPr/>
            <p:nvPr/>
          </p:nvSpPr>
          <p:spPr>
            <a:xfrm>
              <a:off x="2684445" y="0"/>
              <a:ext cx="1490678" cy="50404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Chevron 4"/>
            <p:cNvSpPr/>
            <p:nvPr/>
          </p:nvSpPr>
          <p:spPr>
            <a:xfrm>
              <a:off x="2936466" y="71438"/>
              <a:ext cx="986637" cy="38104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500" dirty="0" smtClean="0"/>
                <a:t>Jasa</a:t>
              </a:r>
              <a:endParaRPr lang="id-ID" sz="1500" kern="1200" dirty="0"/>
            </a:p>
          </p:txBody>
        </p:sp>
      </p:grpSp>
      <p:grpSp>
        <p:nvGrpSpPr>
          <p:cNvPr id="10" name="Group 27"/>
          <p:cNvGrpSpPr/>
          <p:nvPr/>
        </p:nvGrpSpPr>
        <p:grpSpPr>
          <a:xfrm>
            <a:off x="7084637" y="481590"/>
            <a:ext cx="1490678" cy="504041"/>
            <a:chOff x="2684445" y="0"/>
            <a:chExt cx="1490678" cy="504041"/>
          </a:xfrm>
          <a:solidFill>
            <a:srgbClr val="00B050"/>
          </a:solidFill>
        </p:grpSpPr>
        <p:sp>
          <p:nvSpPr>
            <p:cNvPr id="29" name="Chevron 28"/>
            <p:cNvSpPr/>
            <p:nvPr/>
          </p:nvSpPr>
          <p:spPr>
            <a:xfrm>
              <a:off x="2684445" y="0"/>
              <a:ext cx="1490678" cy="504041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2936466" y="95294"/>
              <a:ext cx="986637" cy="35719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008" tIns="20003" rIns="20003" bIns="2000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1400" kern="1200" dirty="0" smtClean="0"/>
                <a:t>Kategori</a:t>
              </a:r>
              <a:endParaRPr lang="id-ID" sz="1400" kern="1200" dirty="0"/>
            </a:p>
          </p:txBody>
        </p:sp>
      </p:grpSp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8591461"/>
              </p:ext>
            </p:extLst>
          </p:nvPr>
        </p:nvGraphicFramePr>
        <p:xfrm>
          <a:off x="919953" y="1155056"/>
          <a:ext cx="1714512" cy="905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4512"/>
              </a:tblGrid>
              <a:tr h="905830">
                <a:tc>
                  <a:txBody>
                    <a:bodyPr/>
                    <a:lstStyle/>
                    <a:p>
                      <a:endParaRPr lang="id-ID" sz="2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id-ID" sz="1500" dirty="0" smtClean="0">
                          <a:solidFill>
                            <a:schemeClr val="tx1"/>
                          </a:solidFill>
                        </a:rPr>
                        <a:t>Kompetensi</a:t>
                      </a:r>
                      <a:r>
                        <a:rPr lang="id-ID" sz="15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id-ID" sz="1500" dirty="0" smtClean="0">
                          <a:solidFill>
                            <a:schemeClr val="tx1"/>
                          </a:solidFill>
                        </a:rPr>
                        <a:t>Dasar</a:t>
                      </a:r>
                      <a:endParaRPr lang="id-ID" sz="15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Table 5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4201466"/>
              </p:ext>
            </p:extLst>
          </p:nvPr>
        </p:nvGraphicFramePr>
        <p:xfrm>
          <a:off x="4514758" y="2813603"/>
          <a:ext cx="1183665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3665"/>
              </a:tblGrid>
              <a:tr h="677080">
                <a:tc>
                  <a:txBody>
                    <a:bodyPr/>
                    <a:lstStyle/>
                    <a:p>
                      <a:r>
                        <a:rPr lang="id-ID" sz="1300" b="1" dirty="0" smtClean="0">
                          <a:solidFill>
                            <a:schemeClr val="tx1"/>
                          </a:solidFill>
                        </a:rPr>
                        <a:t>Simple Property</a:t>
                      </a:r>
                      <a:r>
                        <a:rPr lang="id-ID" sz="1300" b="1" baseline="0" dirty="0" smtClean="0">
                          <a:solidFill>
                            <a:schemeClr val="tx1"/>
                          </a:solidFill>
                        </a:rPr>
                        <a:t> Valuer – SPV</a:t>
                      </a:r>
                      <a:endParaRPr lang="id-ID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A5C5"/>
                    </a:solidFill>
                  </a:tcPr>
                </a:tc>
              </a:tr>
              <a:tr h="806030">
                <a:tc>
                  <a:txBody>
                    <a:bodyPr/>
                    <a:lstStyle/>
                    <a:p>
                      <a:r>
                        <a:rPr lang="id-ID" sz="1300" b="1" dirty="0" smtClean="0">
                          <a:solidFill>
                            <a:schemeClr val="tx1"/>
                          </a:solidFill>
                        </a:rPr>
                        <a:t>Certified Property Valuer  (Real) – CPV (R)</a:t>
                      </a:r>
                      <a:r>
                        <a:rPr lang="id-ID" sz="13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id-ID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A5C5"/>
                    </a:solidFill>
                  </a:tcPr>
                </a:tc>
              </a:tr>
              <a:tr h="872681">
                <a:tc>
                  <a:txBody>
                    <a:bodyPr/>
                    <a:lstStyle/>
                    <a:p>
                      <a:r>
                        <a:rPr lang="id-ID" sz="1300" b="1" dirty="0" smtClean="0">
                          <a:solidFill>
                            <a:schemeClr val="tx1"/>
                          </a:solidFill>
                        </a:rPr>
                        <a:t>Certified Property Valuer (Rersonal) – CPV (P)</a:t>
                      </a:r>
                      <a:endParaRPr lang="id-ID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A5C5"/>
                    </a:solidFill>
                  </a:tcPr>
                </a:tc>
              </a:tr>
              <a:tr h="677080">
                <a:tc>
                  <a:txBody>
                    <a:bodyPr/>
                    <a:lstStyle/>
                    <a:p>
                      <a:r>
                        <a:rPr lang="id-ID" sz="1300" b="1" dirty="0" smtClean="0">
                          <a:solidFill>
                            <a:schemeClr val="tx1"/>
                          </a:solidFill>
                        </a:rPr>
                        <a:t>Certified Business Valuer - CBV</a:t>
                      </a:r>
                      <a:endParaRPr lang="id-ID" sz="13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4A5C5"/>
                    </a:solidFill>
                  </a:tcPr>
                </a:tc>
              </a:tr>
            </a:tbl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2975064" y="15742"/>
            <a:ext cx="121219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00" dirty="0" smtClean="0"/>
              <a:t>RPMK Penilai</a:t>
            </a:r>
            <a:endParaRPr lang="id-ID" sz="1300" dirty="0"/>
          </a:p>
        </p:txBody>
      </p:sp>
      <p:sp>
        <p:nvSpPr>
          <p:cNvPr id="91" name="TextBox 90"/>
          <p:cNvSpPr txBox="1"/>
          <p:nvPr/>
        </p:nvSpPr>
        <p:spPr>
          <a:xfrm>
            <a:off x="4383986" y="-31532"/>
            <a:ext cx="109196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300" dirty="0" smtClean="0"/>
              <a:t>RUU Penilai</a:t>
            </a:r>
            <a:endParaRPr lang="id-ID" sz="1300" dirty="0"/>
          </a:p>
        </p:txBody>
      </p:sp>
      <p:sp>
        <p:nvSpPr>
          <p:cNvPr id="46" name="Right Brace 45"/>
          <p:cNvSpPr/>
          <p:nvPr/>
        </p:nvSpPr>
        <p:spPr bwMode="auto">
          <a:xfrm rot="16200000">
            <a:off x="4496042" y="-3433236"/>
            <a:ext cx="357190" cy="757243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47" name="Right Brace 46"/>
          <p:cNvSpPr/>
          <p:nvPr/>
        </p:nvSpPr>
        <p:spPr bwMode="auto">
          <a:xfrm rot="16200000">
            <a:off x="3230687" y="-1872603"/>
            <a:ext cx="214314" cy="459403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2970749" y="1236902"/>
            <a:ext cx="1236030" cy="749596"/>
          </a:xfrm>
          <a:prstGeom prst="rect">
            <a:avLst/>
          </a:prstGeom>
          <a:solidFill>
            <a:srgbClr val="FF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Ujian </a:t>
            </a: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Standar (SPI</a:t>
            </a:r>
            <a:r>
              <a:rPr kumimoji="0" lang="id-ID" sz="11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 seri 100) </a:t>
            </a: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dan </a:t>
            </a:r>
            <a:r>
              <a:rPr kumimoji="0" lang="id-ID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Kode Etik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5930951" y="1412322"/>
            <a:ext cx="1285884" cy="421500"/>
          </a:xfrm>
          <a:prstGeom prst="rect">
            <a:avLst/>
          </a:prstGeom>
          <a:solidFill>
            <a:srgbClr val="CC9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lang="id-ID" sz="1200" b="1" smtClean="0"/>
              <a:t>Inspeksi dan Site Visit</a:t>
            </a:r>
            <a:endParaRPr kumimoji="0" lang="id-ID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5908859" y="3671750"/>
            <a:ext cx="1269044" cy="1614638"/>
          </a:xfrm>
          <a:prstGeom prst="rect">
            <a:avLst/>
          </a:prstGeom>
          <a:solidFill>
            <a:srgbClr val="CC9B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Memberikan opini nilai pada:</a:t>
            </a:r>
          </a:p>
          <a:p>
            <a:pPr marL="173038" indent="-173038">
              <a:buFont typeface="Arial" pitchFamily="34" charset="0"/>
              <a:buChar char="•"/>
            </a:pPr>
            <a:r>
              <a:rPr lang="id-ID" sz="1200" b="1" dirty="0" smtClean="0"/>
              <a:t>Instansi Pemerintah</a:t>
            </a:r>
          </a:p>
          <a:p>
            <a:pPr marL="173038" indent="-173038">
              <a:buFont typeface="Arial" pitchFamily="34" charset="0"/>
              <a:buChar char="•"/>
            </a:pPr>
            <a:r>
              <a:rPr kumimoji="0" lang="id-ID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KJPP</a:t>
            </a:r>
          </a:p>
          <a:p>
            <a:pPr marL="173038" indent="-173038">
              <a:buFont typeface="Arial" pitchFamily="34" charset="0"/>
              <a:buChar char="•"/>
            </a:pPr>
            <a:r>
              <a:rPr kumimoji="0" lang="id-ID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Lembaga lainnya</a:t>
            </a:r>
          </a:p>
          <a:p>
            <a:pPr marL="173038" marR="0" indent="-1730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id-ID" sz="12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53" name="Table 5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241703744"/>
              </p:ext>
            </p:extLst>
          </p:nvPr>
        </p:nvGraphicFramePr>
        <p:xfrm>
          <a:off x="7322103" y="2382504"/>
          <a:ext cx="1253212" cy="4214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12"/>
              </a:tblGrid>
              <a:tr h="1053712">
                <a:tc>
                  <a:txBody>
                    <a:bodyPr/>
                    <a:lstStyle/>
                    <a:p>
                      <a:r>
                        <a:rPr lang="id-ID" sz="1500" b="1" smtClean="0">
                          <a:solidFill>
                            <a:schemeClr val="bg1"/>
                          </a:solidFill>
                        </a:rPr>
                        <a:t>Penilai Pemerintah</a:t>
                      </a:r>
                      <a:endParaRPr lang="id-ID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53712">
                <a:tc>
                  <a:txBody>
                    <a:bodyPr/>
                    <a:lstStyle/>
                    <a:p>
                      <a:r>
                        <a:rPr lang="id-ID" sz="1500" b="1" smtClean="0">
                          <a:solidFill>
                            <a:schemeClr val="bg1"/>
                          </a:solidFill>
                        </a:rPr>
                        <a:t>Penilai Publik </a:t>
                      </a:r>
                      <a:endParaRPr lang="id-ID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53712">
                <a:tc>
                  <a:txBody>
                    <a:bodyPr/>
                    <a:lstStyle/>
                    <a:p>
                      <a:r>
                        <a:rPr lang="id-ID" sz="1500" b="1" smtClean="0">
                          <a:solidFill>
                            <a:schemeClr val="bg1"/>
                          </a:solidFill>
                        </a:rPr>
                        <a:t>Penilai Pendidik </a:t>
                      </a:r>
                      <a:endParaRPr lang="id-ID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053712">
                <a:tc>
                  <a:txBody>
                    <a:bodyPr/>
                    <a:lstStyle/>
                    <a:p>
                      <a:r>
                        <a:rPr lang="id-ID" sz="1500" b="1" smtClean="0">
                          <a:solidFill>
                            <a:schemeClr val="bg1"/>
                          </a:solidFill>
                        </a:rPr>
                        <a:t>Penilai Internal </a:t>
                      </a:r>
                      <a:endParaRPr lang="id-ID" sz="15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4514854" y="1324469"/>
            <a:ext cx="1216226" cy="582880"/>
          </a:xfrm>
          <a:prstGeom prst="rect">
            <a:avLst/>
          </a:prstGeom>
          <a:solidFill>
            <a:srgbClr val="E7C5F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SimSun" pitchFamily="2" charset="-122"/>
              </a:rPr>
              <a:t>Registered Valuer/RV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888422" y="2286000"/>
            <a:ext cx="1731843" cy="529771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SimSun" pitchFamily="2" charset="-122"/>
              </a:rPr>
              <a:t>Registered Valuer/RV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892001" y="3429000"/>
            <a:ext cx="1731843" cy="12144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rPr>
              <a:t>Teori Aplikasi dan Standar Teknis Penilaian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id-ID" sz="1100" b="1">
              <a:solidFill>
                <a:schemeClr val="bg1"/>
              </a:solidFill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1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rPr>
              <a:t>Pilih 1 dari 4 Jalur</a:t>
            </a:r>
            <a:r>
              <a:rPr kumimoji="0" lang="id-ID" sz="11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id-ID" sz="11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859394" y="5406571"/>
            <a:ext cx="1731843" cy="121443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200" b="1" i="1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rPr>
              <a:t>Legal Framework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lang="id-ID" sz="1200" b="1">
              <a:solidFill>
                <a:schemeClr val="bg1"/>
              </a:solidFill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id-ID" sz="1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</a:rPr>
              <a:t>Pilih minimal</a:t>
            </a:r>
            <a:r>
              <a:rPr kumimoji="0" lang="id-ID" sz="1200" b="1" i="0" u="none" strike="noStrike" cap="none" normalizeH="0" smtClean="0">
                <a:ln>
                  <a:noFill/>
                </a:ln>
                <a:solidFill>
                  <a:schemeClr val="bg1"/>
                </a:solidFill>
                <a:effectLst/>
              </a:rPr>
              <a:t> 2 dari 6 Modul </a:t>
            </a:r>
            <a:endParaRPr kumimoji="0" lang="id-ID" sz="12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Plus 3"/>
          <p:cNvSpPr/>
          <p:nvPr/>
        </p:nvSpPr>
        <p:spPr bwMode="auto">
          <a:xfrm>
            <a:off x="1468169" y="2780946"/>
            <a:ext cx="534920" cy="50404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35" name="Plus 34"/>
          <p:cNvSpPr/>
          <p:nvPr/>
        </p:nvSpPr>
        <p:spPr bwMode="auto">
          <a:xfrm>
            <a:off x="1490462" y="4725108"/>
            <a:ext cx="534920" cy="50404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cxnSp>
        <p:nvCxnSpPr>
          <p:cNvPr id="8" name="Straight Arrow Connector 7"/>
          <p:cNvCxnSpPr>
            <a:stCxn id="6" idx="2"/>
            <a:endCxn id="33" idx="1"/>
          </p:cNvCxnSpPr>
          <p:nvPr/>
        </p:nvCxnSpPr>
        <p:spPr bwMode="auto">
          <a:xfrm>
            <a:off x="619134" y="1607331"/>
            <a:ext cx="300819" cy="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>
            <a:stCxn id="33" idx="3"/>
            <a:endCxn id="45" idx="1"/>
          </p:cNvCxnSpPr>
          <p:nvPr/>
        </p:nvCxnSpPr>
        <p:spPr bwMode="auto">
          <a:xfrm>
            <a:off x="2634465" y="1607971"/>
            <a:ext cx="336284" cy="37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>
            <a:stCxn id="45" idx="3"/>
            <a:endCxn id="2" idx="1"/>
          </p:cNvCxnSpPr>
          <p:nvPr/>
        </p:nvCxnSpPr>
        <p:spPr bwMode="auto">
          <a:xfrm>
            <a:off x="4206779" y="1611700"/>
            <a:ext cx="308075" cy="42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>
            <a:stCxn id="2" idx="3"/>
            <a:endCxn id="49" idx="1"/>
          </p:cNvCxnSpPr>
          <p:nvPr/>
        </p:nvCxnSpPr>
        <p:spPr bwMode="auto">
          <a:xfrm>
            <a:off x="5731080" y="1615909"/>
            <a:ext cx="199871" cy="71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1" name="Straight Arrow Connector 60"/>
          <p:cNvCxnSpPr>
            <a:stCxn id="55" idx="3"/>
            <a:endCxn id="51" idx="1"/>
          </p:cNvCxnSpPr>
          <p:nvPr/>
        </p:nvCxnSpPr>
        <p:spPr bwMode="auto">
          <a:xfrm flipV="1">
            <a:off x="5698423" y="4479069"/>
            <a:ext cx="210436" cy="331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2" name="Straight Arrow Connector 61"/>
          <p:cNvCxnSpPr>
            <a:stCxn id="51" idx="3"/>
            <a:endCxn id="53" idx="1"/>
          </p:cNvCxnSpPr>
          <p:nvPr/>
        </p:nvCxnSpPr>
        <p:spPr bwMode="auto">
          <a:xfrm>
            <a:off x="7177903" y="4479069"/>
            <a:ext cx="144200" cy="108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>
            <a:stCxn id="68" idx="3"/>
            <a:endCxn id="55" idx="1"/>
          </p:cNvCxnSpPr>
          <p:nvPr/>
        </p:nvCxnSpPr>
        <p:spPr bwMode="auto">
          <a:xfrm flipV="1">
            <a:off x="4159947" y="4482383"/>
            <a:ext cx="354811" cy="54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4" name="Straight Arrow Connector 63"/>
          <p:cNvCxnSpPr>
            <a:stCxn id="48" idx="3"/>
            <a:endCxn id="68" idx="1"/>
          </p:cNvCxnSpPr>
          <p:nvPr/>
        </p:nvCxnSpPr>
        <p:spPr bwMode="auto">
          <a:xfrm flipV="1">
            <a:off x="2820215" y="4487877"/>
            <a:ext cx="187636" cy="415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5" name="Straight Arrow Connector 64"/>
          <p:cNvCxnSpPr>
            <a:stCxn id="7" idx="2"/>
            <a:endCxn id="48" idx="1"/>
          </p:cNvCxnSpPr>
          <p:nvPr/>
        </p:nvCxnSpPr>
        <p:spPr bwMode="auto">
          <a:xfrm flipV="1">
            <a:off x="533404" y="4492034"/>
            <a:ext cx="156469" cy="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2" name="Right Brace 41"/>
          <p:cNvSpPr/>
          <p:nvPr/>
        </p:nvSpPr>
        <p:spPr bwMode="auto">
          <a:xfrm>
            <a:off x="8635257" y="2492896"/>
            <a:ext cx="142876" cy="1928826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SimSun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8003168" y="3318809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1200" smtClean="0"/>
              <a:t>Pengalaman dan KMK</a:t>
            </a:r>
            <a:endParaRPr lang="id-ID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id-ID" altLang="id-ID" dirty="0" smtClean="0"/>
              <a:t>Bidang Jasa</a:t>
            </a:r>
          </a:p>
        </p:txBody>
      </p:sp>
      <p:pic>
        <p:nvPicPr>
          <p:cNvPr id="94211" name="Picture 7" descr="Button-Next-icon.png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29625" y="6089650"/>
            <a:ext cx="625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95288" y="6540500"/>
            <a:ext cx="8424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id-ID" sz="1300" b="1" kern="0" dirty="0">
                <a:solidFill>
                  <a:schemeClr val="accent1"/>
                </a:solidFill>
                <a:latin typeface="+mn-lt"/>
                <a:cs typeface="+mn-cs"/>
              </a:rPr>
              <a:t>Pusat Pembinaan Profesi Keuangan, Sekretariat Jenderal Kementerian Keuangan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88925" y="1000125"/>
            <a:ext cx="8566150" cy="4978400"/>
            <a:chOff x="3175" y="165101"/>
            <a:chExt cx="8566210" cy="4384706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175" y="165101"/>
              <a:ext cx="2611456" cy="366324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4F81BD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3175" y="165101"/>
              <a:ext cx="2611456" cy="3663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13792" tIns="65024" rIns="113792" bIns="6502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altLang="zh-CN" sz="1600" dirty="0">
                  <a:solidFill>
                    <a:srgbClr val="FFFFFF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Properti Sederhana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175" y="531425"/>
              <a:ext cx="2611456" cy="4018382"/>
            </a:xfrm>
            <a:prstGeom prst="rect">
              <a:avLst/>
            </a:prstGeom>
            <a:solidFill>
              <a:srgbClr val="CFD8E7">
                <a:alpha val="89018"/>
              </a:srgbClr>
            </a:solidFill>
            <a:ln w="25400">
              <a:solidFill>
                <a:srgbClr val="CFD8E7">
                  <a:alpha val="89018"/>
                </a:srgb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3175" y="531425"/>
              <a:ext cx="2611456" cy="40183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64008" tIns="64008" rIns="85344" bIns="96012"/>
            <a:lstStyle/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tanah kosong untuk permukiman paling luas 5.000 meter yang diperuntukkan untuk 1 unit rumah tinggal 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1 unit apartemen, rumah tinggal, rumah toko,    rumah kantor, atau kios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peralatan dan perlengkapan bangunan yang merupakan bagian yang terikat pada apartemen, rumah tinggal, rumah toko, rumah kantor, atau kios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1 unit mesin individual yang digunakan pada rumah tinggal, rumah toko, atau rumah kantor, termasuk pembangkit tenaga listrik </a:t>
              </a:r>
              <a:r>
                <a:rPr lang="id-ID" altLang="zh-CN" sz="1200" i="1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(genset)</a:t>
              </a: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 dan pompa air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1 unit alat transportasi dengan klasifikasi mobil penumpang, mobil beban, dan sepeda motor, yang bukan merupakan suatu armada angkutan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2979759" y="165101"/>
              <a:ext cx="2613043" cy="366324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4F81BD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2979759" y="165101"/>
              <a:ext cx="2613043" cy="3663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13792" tIns="65024" rIns="113792" bIns="6502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altLang="zh-CN" sz="1600">
                  <a:solidFill>
                    <a:srgbClr val="FFFFFF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Properti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979759" y="531425"/>
              <a:ext cx="2613043" cy="4018382"/>
            </a:xfrm>
            <a:prstGeom prst="rect">
              <a:avLst/>
            </a:prstGeom>
            <a:solidFill>
              <a:srgbClr val="CFD8E7">
                <a:alpha val="89018"/>
              </a:srgbClr>
            </a:solidFill>
            <a:ln w="25400">
              <a:solidFill>
                <a:srgbClr val="CFD8E7">
                  <a:alpha val="89018"/>
                </a:srgb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979759" y="531425"/>
              <a:ext cx="2613043" cy="40183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64008" tIns="64008" rIns="85344" bIns="96012"/>
            <a:lstStyle/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tanah dan bangunan beserta kelengkapannya, serta pengembangan lainnya atas tanah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mesin dan peralatan termasuk instalasinya yang dirangkai dalam satu kesatuan dan/atau berdiri sendiri yang digunakan dalam proses produksi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alat transportasi, alat berat, alat komunikasi, alat kesehatan, alat laboratorium dan utilitas, peralatan dan perabotan kantor, dan peralatan militer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perangkat telekomunikasi termasuk peralatan pemancar dan penerima jaringan, satelit, dan stasiun bumi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pertanian, perkebunan, peternakan, perikanan, dan kehutanan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pertambangan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57930" y="165101"/>
              <a:ext cx="2611455" cy="366324"/>
            </a:xfrm>
            <a:prstGeom prst="rect">
              <a:avLst/>
            </a:prstGeom>
            <a:solidFill>
              <a:srgbClr val="4F81BD"/>
            </a:solidFill>
            <a:ln w="25400">
              <a:solidFill>
                <a:srgbClr val="4F81BD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57930" y="165101"/>
              <a:ext cx="2611455" cy="36632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13792" tIns="65024" rIns="113792" bIns="6502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altLang="zh-CN" sz="1600">
                  <a:solidFill>
                    <a:srgbClr val="FFFFFF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Bisnis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5957930" y="531425"/>
              <a:ext cx="2611455" cy="4018382"/>
            </a:xfrm>
            <a:prstGeom prst="rect">
              <a:avLst/>
            </a:prstGeom>
            <a:solidFill>
              <a:srgbClr val="CFD8E7">
                <a:alpha val="89018"/>
              </a:srgbClr>
            </a:solidFill>
            <a:ln w="25400">
              <a:solidFill>
                <a:srgbClr val="CFD8E7">
                  <a:alpha val="89018"/>
                </a:srgb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5957930" y="531425"/>
              <a:ext cx="2611455" cy="401838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64008" tIns="64008" rIns="85344" bIns="96012"/>
            <a:lstStyle/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entitas bisnis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penyertaan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surat berharga termasuk derivasinya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hak dan kewajiban perusahaan;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aset takberwujud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kerugian ekonomis yang diakibatkan oleh suatu kegiatan atau peristiwa tertentu untuk mendukung berbagai tindakan korporasi atau atas transaksi material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opini kewajaran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sz="120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instrumen keuangan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id-ID" smtClean="0"/>
              <a:t>Bidang Jasa Lainnya</a:t>
            </a:r>
          </a:p>
        </p:txBody>
      </p:sp>
      <p:pic>
        <p:nvPicPr>
          <p:cNvPr id="95235" name="Picture 7" descr="Button-Next-icon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29625" y="6089650"/>
            <a:ext cx="62547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/>
          <p:cNvSpPr txBox="1">
            <a:spLocks/>
          </p:cNvSpPr>
          <p:nvPr/>
        </p:nvSpPr>
        <p:spPr bwMode="auto">
          <a:xfrm>
            <a:off x="395288" y="6540500"/>
            <a:ext cx="8424862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id-ID" sz="1300" b="1" kern="0" dirty="0">
                <a:solidFill>
                  <a:schemeClr val="accent1"/>
                </a:solidFill>
                <a:latin typeface="+mn-lt"/>
                <a:cs typeface="+mn-cs"/>
              </a:rPr>
              <a:t>Pusat Pembinaan Profesi Keuangan, Sekretariat Jenderal Kementerian Keuangan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00063" y="1214438"/>
            <a:ext cx="8215312" cy="4643437"/>
            <a:chOff x="0" y="0"/>
            <a:chExt cx="8572560" cy="4071966"/>
          </a:xfrm>
        </p:grpSpPr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0" y="47332"/>
              <a:ext cx="4005498" cy="5178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25400" cap="flat" cmpd="sng">
              <a:solidFill>
                <a:srgbClr val="4F81BD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0" y="47332"/>
              <a:ext cx="4005498" cy="517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13792" tIns="65024" rIns="113792" bIns="6502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altLang="zh-CN" sz="1600">
                  <a:solidFill>
                    <a:srgbClr val="FFFFFF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Properti</a:t>
              </a:r>
            </a:p>
          </p:txBody>
        </p:sp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0" y="565203"/>
              <a:ext cx="4005498" cy="3459431"/>
            </a:xfrm>
            <a:prstGeom prst="rect">
              <a:avLst/>
            </a:prstGeom>
            <a:solidFill>
              <a:srgbClr val="CFD8E7">
                <a:alpha val="89018"/>
              </a:srgbClr>
            </a:solidFill>
            <a:ln w="25400">
              <a:solidFill>
                <a:srgbClr val="CFD8E7">
                  <a:alpha val="89018"/>
                </a:srgb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auto">
            <a:xfrm>
              <a:off x="0" y="565203"/>
              <a:ext cx="4005498" cy="34594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96012" tIns="96012" rIns="128016" bIns="144018"/>
            <a:lstStyle/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konsultasi pengembangan properti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desain sistem informasi aset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manajemen properti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studi kelayakan usaha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jasa agen properti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pengawasan pembiayaan proyek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studi penentuan sisa umur ekonomi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studi penggunaan tertinggi dan terbaik (</a:t>
              </a:r>
              <a:r>
                <a:rPr lang="id-ID" altLang="zh-CN" i="1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highest and best use</a:t>
              </a: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)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 dirty="0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studi optimalisasi aset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endParaRPr lang="id-ID" altLang="zh-CN" dirty="0">
                <a:solidFill>
                  <a:srgbClr val="000000"/>
                </a:solidFill>
                <a:latin typeface="+mj-lt"/>
                <a:ea typeface="MS PGothic" pitchFamily="34" charset="-128"/>
                <a:sym typeface="MS PGothic" pitchFamily="34" charset="-128"/>
              </a:endParaRPr>
            </a:p>
          </p:txBody>
        </p:sp>
        <p:sp>
          <p:nvSpPr>
            <p:cNvPr id="25" name="Rectangle 8"/>
            <p:cNvSpPr>
              <a:spLocks noChangeArrowheads="1"/>
            </p:cNvSpPr>
            <p:nvPr/>
          </p:nvSpPr>
          <p:spPr bwMode="auto">
            <a:xfrm>
              <a:off x="4567062" y="47332"/>
              <a:ext cx="4005498" cy="517871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5400" cap="flat" cmpd="sng">
              <a:solidFill>
                <a:srgbClr val="4F81BD"/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6" name="Rectangle 9"/>
            <p:cNvSpPr>
              <a:spLocks noChangeArrowheads="1"/>
            </p:cNvSpPr>
            <p:nvPr/>
          </p:nvSpPr>
          <p:spPr bwMode="auto">
            <a:xfrm>
              <a:off x="4567062" y="47332"/>
              <a:ext cx="4005498" cy="51787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lIns="113792" tIns="65024" rIns="113792" bIns="65024" anchor="ctr"/>
            <a:lstStyle/>
            <a:p>
              <a:pPr algn="ctr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id-ID" altLang="zh-CN" sz="1600">
                  <a:solidFill>
                    <a:srgbClr val="FFFFFF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Bisnis</a:t>
              </a:r>
            </a:p>
          </p:txBody>
        </p:sp>
        <p:sp>
          <p:nvSpPr>
            <p:cNvPr id="27" name="Rectangle 10"/>
            <p:cNvSpPr>
              <a:spLocks noChangeArrowheads="1"/>
            </p:cNvSpPr>
            <p:nvPr/>
          </p:nvSpPr>
          <p:spPr bwMode="auto">
            <a:xfrm>
              <a:off x="4567062" y="565203"/>
              <a:ext cx="4005498" cy="345943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25400" cap="flat" cmpd="sng">
              <a:solidFill>
                <a:srgbClr val="CFD8E7">
                  <a:alpha val="89000"/>
                </a:srgbClr>
              </a:solidFill>
              <a:bevel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d-ID">
                <a:latin typeface="+mj-lt"/>
              </a:endParaRPr>
            </a:p>
          </p:txBody>
        </p:sp>
        <p:sp>
          <p:nvSpPr>
            <p:cNvPr id="28" name="Rectangle 11"/>
            <p:cNvSpPr>
              <a:spLocks noChangeArrowheads="1"/>
            </p:cNvSpPr>
            <p:nvPr/>
          </p:nvSpPr>
          <p:spPr bwMode="auto">
            <a:xfrm>
              <a:off x="4567062" y="565203"/>
              <a:ext cx="4005498" cy="3459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6012" tIns="96012" rIns="128016" bIns="144018"/>
            <a:lstStyle/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studi kelayakan usaha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r>
                <a:rPr lang="id-ID" altLang="zh-CN">
                  <a:solidFill>
                    <a:srgbClr val="000000"/>
                  </a:solidFill>
                  <a:latin typeface="+mj-lt"/>
                  <a:ea typeface="MS PGothic" pitchFamily="34" charset="-128"/>
                  <a:sym typeface="MS PGothic" pitchFamily="34" charset="-128"/>
                </a:rPr>
                <a:t>penasihat keuangan korporasi</a:t>
              </a:r>
            </a:p>
            <a:p>
              <a:pPr marL="180975" lvl="1" indent="-180975">
                <a:lnSpc>
                  <a:spcPct val="90000"/>
                </a:lnSpc>
                <a:spcAft>
                  <a:spcPct val="15000"/>
                </a:spcAft>
                <a:buFont typeface="Arial" pitchFamily="34" charset="0"/>
                <a:buChar char="•"/>
                <a:defRPr/>
              </a:pPr>
              <a:endParaRPr lang="id-ID" altLang="zh-CN" b="1">
                <a:solidFill>
                  <a:srgbClr val="000000"/>
                </a:solidFill>
                <a:latin typeface="+mj-lt"/>
                <a:ea typeface="MS PGothic" pitchFamily="34" charset="-128"/>
                <a:sym typeface="MS PGothic" pitchFamily="34" charset="-12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 H O 5  B M C\Pictures\KOP\LOGO MA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8570" y="5105400"/>
            <a:ext cx="1305430" cy="1397396"/>
          </a:xfrm>
          <a:prstGeom prst="rect">
            <a:avLst/>
          </a:prstGeom>
          <a:noFill/>
        </p:spPr>
      </p:pic>
      <p:pic>
        <p:nvPicPr>
          <p:cNvPr id="1026" name="Picture 2" descr="E:\My Documents\image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029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5548451"/>
            <a:ext cx="2133600" cy="365125"/>
          </a:xfrm>
          <a:noFill/>
          <a:ln>
            <a:miter lim="800000"/>
            <a:headEnd/>
            <a:tailEnd/>
          </a:ln>
        </p:spPr>
        <p:txBody>
          <a:bodyPr wrap="square" tIns="45720" bIns="45720" numCol="1" anchorCtr="0" compatLnSpc="1">
            <a:prstTxWarp prst="textNoShape">
              <a:avLst/>
            </a:prstTxWarp>
          </a:bodyPr>
          <a:lstStyle/>
          <a:p>
            <a:fld id="{CAC5DE2B-0A17-4608-AFD7-D16CA18A35B2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5" name="Flowchart: Punched Tape 4"/>
          <p:cNvSpPr/>
          <p:nvPr/>
        </p:nvSpPr>
        <p:spPr bwMode="auto">
          <a:xfrm>
            <a:off x="2963863" y="381000"/>
            <a:ext cx="3313112" cy="865188"/>
          </a:xfrm>
          <a:prstGeom prst="flowChartPunchedTape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6" name="Rectangle 5"/>
          <p:cNvSpPr/>
          <p:nvPr/>
        </p:nvSpPr>
        <p:spPr bwMode="auto">
          <a:xfrm>
            <a:off x="152400" y="1706700"/>
            <a:ext cx="4394200" cy="4922699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7" name="Rectangle 6"/>
          <p:cNvSpPr/>
          <p:nvPr/>
        </p:nvSpPr>
        <p:spPr bwMode="auto">
          <a:xfrm>
            <a:off x="4648200" y="1713051"/>
            <a:ext cx="4343400" cy="491635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5610" name="TextBox 6"/>
          <p:cNvSpPr txBox="1">
            <a:spLocks noChangeArrowheads="1"/>
          </p:cNvSpPr>
          <p:nvPr/>
        </p:nvSpPr>
        <p:spPr bwMode="auto">
          <a:xfrm>
            <a:off x="3182339" y="571500"/>
            <a:ext cx="2866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altLang="en-US" sz="1400" b="1"/>
              <a:t>UU No. 30 Tahun 2009 </a:t>
            </a:r>
          </a:p>
          <a:p>
            <a:pPr algn="ctr"/>
            <a:r>
              <a:rPr lang="en-AU" altLang="en-US" sz="1400" b="1"/>
              <a:t>tentang Ketenagalistrikan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2317750" y="1554301"/>
            <a:ext cx="4465638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304799" y="1782901"/>
            <a:ext cx="4114800" cy="1477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AU" altLang="en-US" sz="1600" b="1" dirty="0" err="1"/>
              <a:t>Secara</a:t>
            </a:r>
            <a:r>
              <a:rPr lang="en-AU" altLang="en-US" sz="1600" b="1" dirty="0"/>
              <a:t> </a:t>
            </a:r>
            <a:r>
              <a:rPr lang="en-AU" altLang="en-US" sz="1600" b="1" dirty="0" err="1"/>
              <a:t>Langsung</a:t>
            </a:r>
            <a:endParaRPr lang="en-AU" altLang="en-US" sz="1600" b="1" dirty="0"/>
          </a:p>
          <a:p>
            <a:endParaRPr lang="en-AU" altLang="en-US" sz="400" i="1" dirty="0">
              <a:latin typeface="Agency FB" pitchFamily="34" charset="0"/>
            </a:endParaRPr>
          </a:p>
          <a:p>
            <a:r>
              <a:rPr lang="en-AU" altLang="en-US" sz="1400" b="1" dirty="0">
                <a:cs typeface="Times New Roman" pitchFamily="18" charset="0"/>
              </a:rPr>
              <a:t>Tanah </a:t>
            </a:r>
            <a:r>
              <a:rPr lang="en-AU" altLang="en-US" sz="1400" b="1" dirty="0" err="1">
                <a:cs typeface="Times New Roman" pitchFamily="18" charset="0"/>
              </a:rPr>
              <a:t>untuk</a:t>
            </a:r>
            <a:r>
              <a:rPr lang="en-AU" altLang="en-US" sz="1400" b="1" dirty="0">
                <a:cs typeface="Times New Roman" pitchFamily="18" charset="0"/>
              </a:rPr>
              <a:t> :</a:t>
            </a:r>
          </a:p>
          <a:p>
            <a:pPr>
              <a:buFont typeface="Wingdings" pitchFamily="2" charset="2"/>
              <a:buChar char="Ø"/>
            </a:pP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Pembangkit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Tenaga</a:t>
            </a:r>
            <a:r>
              <a:rPr lang="en-AU" altLang="en-US" sz="1400" b="1" i="1" dirty="0">
                <a:cs typeface="Times New Roman" pitchFamily="18" charset="0"/>
              </a:rPr>
              <a:t>  </a:t>
            </a:r>
            <a:r>
              <a:rPr lang="en-AU" altLang="en-US" sz="1400" b="1" i="1" dirty="0" err="1">
                <a:cs typeface="Times New Roman" pitchFamily="18" charset="0"/>
              </a:rPr>
              <a:t>Listrik</a:t>
            </a:r>
            <a:endParaRPr lang="en-AU" altLang="en-US" sz="1400" b="1" i="1" dirty="0"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Tapak</a:t>
            </a:r>
            <a:r>
              <a:rPr lang="en-AU" altLang="en-US" sz="1400" b="1" i="1" dirty="0">
                <a:cs typeface="Times New Roman" pitchFamily="18" charset="0"/>
              </a:rPr>
              <a:t> Tower </a:t>
            </a:r>
            <a:r>
              <a:rPr lang="en-AU" altLang="en-US" sz="1400" b="1" i="1" dirty="0" err="1">
                <a:cs typeface="Times New Roman" pitchFamily="18" charset="0"/>
              </a:rPr>
              <a:t>Transmisi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Tenaga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Listrik</a:t>
            </a:r>
            <a:endParaRPr lang="en-AU" altLang="en-US" sz="1400" b="1" i="1" dirty="0">
              <a:cs typeface="Times New Roman" pitchFamily="18" charset="0"/>
            </a:endParaRPr>
          </a:p>
          <a:p>
            <a:r>
              <a:rPr lang="en-AU" altLang="en-US" sz="1400" b="1" dirty="0">
                <a:cs typeface="Times New Roman" pitchFamily="18" charset="0"/>
              </a:rPr>
              <a:t>  </a:t>
            </a:r>
          </a:p>
          <a:p>
            <a:r>
              <a:rPr lang="en-AU" altLang="en-US" sz="1400" b="1" i="1" dirty="0">
                <a:cs typeface="Times New Roman" pitchFamily="18" charset="0"/>
              </a:rPr>
              <a:t>       </a:t>
            </a:r>
            <a:r>
              <a:rPr lang="en-AU" altLang="en-US" sz="1400" b="1" i="1" dirty="0" err="1">
                <a:cs typeface="Times New Roman" pitchFamily="18" charset="0"/>
              </a:rPr>
              <a:t>Pelepasan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Hak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Kepemilikan</a:t>
            </a:r>
            <a:r>
              <a:rPr lang="en-AU" altLang="en-US" sz="1400" b="1" i="1" dirty="0">
                <a:cs typeface="Times New Roman" pitchFamily="18" charset="0"/>
              </a:rPr>
              <a:t> :  </a:t>
            </a:r>
            <a:r>
              <a:rPr lang="en-AU" altLang="en-US" sz="1400" b="1" i="1" dirty="0" err="1">
                <a:cs typeface="Times New Roman" pitchFamily="18" charset="0"/>
              </a:rPr>
              <a:t>Ganti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Rugi</a:t>
            </a:r>
            <a:endParaRPr lang="en-AU" altLang="en-US" sz="1400" b="1" dirty="0"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4800600" y="1909901"/>
            <a:ext cx="4114800" cy="1416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AU" sz="1600" b="1" dirty="0" err="1">
                <a:cs typeface="Times New Roman" pitchFamily="18" charset="0"/>
              </a:rPr>
              <a:t>Secara</a:t>
            </a:r>
            <a:r>
              <a:rPr lang="en-AU" sz="1600" b="1" dirty="0">
                <a:cs typeface="Times New Roman" pitchFamily="18" charset="0"/>
              </a:rPr>
              <a:t> </a:t>
            </a:r>
            <a:r>
              <a:rPr lang="en-AU" sz="1600" b="1" dirty="0" err="1">
                <a:cs typeface="Times New Roman" pitchFamily="18" charset="0"/>
              </a:rPr>
              <a:t>Tidak</a:t>
            </a:r>
            <a:r>
              <a:rPr lang="en-AU" sz="1600" b="1" dirty="0">
                <a:cs typeface="Times New Roman" pitchFamily="18" charset="0"/>
              </a:rPr>
              <a:t> </a:t>
            </a:r>
            <a:r>
              <a:rPr lang="en-AU" sz="1600" b="1" dirty="0" err="1">
                <a:cs typeface="Times New Roman" pitchFamily="18" charset="0"/>
              </a:rPr>
              <a:t>Langsung</a:t>
            </a:r>
            <a:endParaRPr lang="en-AU" sz="1600" b="1" dirty="0">
              <a:cs typeface="Times New Roman" pitchFamily="18" charset="0"/>
            </a:endParaRPr>
          </a:p>
          <a:p>
            <a:pPr algn="ctr">
              <a:defRPr/>
            </a:pPr>
            <a:endParaRPr lang="en-AU" sz="1400" b="1" dirty="0">
              <a:cs typeface="Times New Roman" pitchFamily="18" charset="0"/>
            </a:endParaRPr>
          </a:p>
          <a:p>
            <a:pPr marL="169863" indent="-169863">
              <a:buFont typeface="Wingdings" panose="05000000000000000000" pitchFamily="2" charset="2"/>
              <a:buChar char="Ø"/>
              <a:tabLst>
                <a:tab pos="169863" algn="l"/>
              </a:tabLst>
              <a:defRPr/>
            </a:pPr>
            <a:r>
              <a:rPr lang="en-AU" sz="1400" b="1" i="1" dirty="0">
                <a:cs typeface="Times New Roman" pitchFamily="18" charset="0"/>
              </a:rPr>
              <a:t>Tanah di </a:t>
            </a:r>
            <a:r>
              <a:rPr lang="en-AU" sz="1400" b="1" i="1" dirty="0" err="1">
                <a:cs typeface="Times New Roman" pitchFamily="18" charset="0"/>
              </a:rPr>
              <a:t>bawah</a:t>
            </a:r>
            <a:r>
              <a:rPr lang="en-AU" sz="1400" b="1" i="1" dirty="0"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jaringan</a:t>
            </a:r>
            <a:r>
              <a:rPr lang="en-AU" sz="1400" b="1" i="1" dirty="0">
                <a:cs typeface="Times New Roman" pitchFamily="18" charset="0"/>
              </a:rPr>
              <a:t>/ </a:t>
            </a:r>
            <a:r>
              <a:rPr lang="en-AU" sz="1400" b="1" i="1" dirty="0" err="1">
                <a:cs typeface="Times New Roman" pitchFamily="18" charset="0"/>
              </a:rPr>
              <a:t>konduktor</a:t>
            </a:r>
            <a:r>
              <a:rPr lang="en-AU" sz="1400" b="1" i="1" dirty="0">
                <a:cs typeface="Times New Roman" pitchFamily="18" charset="0"/>
              </a:rPr>
              <a:t>      </a:t>
            </a:r>
            <a:r>
              <a:rPr lang="en-AU" sz="1400" b="1" i="1" dirty="0" err="1">
                <a:cs typeface="Times New Roman" pitchFamily="18" charset="0"/>
              </a:rPr>
              <a:t>Transmisi</a:t>
            </a:r>
            <a:r>
              <a:rPr lang="en-AU" sz="1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Tenaga</a:t>
            </a:r>
            <a:r>
              <a:rPr lang="en-AU" sz="1400" b="1" i="1" dirty="0">
                <a:cs typeface="Times New Roman" pitchFamily="18" charset="0"/>
              </a:rPr>
              <a:t>  </a:t>
            </a:r>
            <a:r>
              <a:rPr lang="en-AU" sz="1400" b="1" i="1" dirty="0" err="1">
                <a:cs typeface="Times New Roman" pitchFamily="18" charset="0"/>
              </a:rPr>
              <a:t>Listrik</a:t>
            </a:r>
            <a:endParaRPr lang="en-AU" sz="1400" b="1" i="1" dirty="0">
              <a:cs typeface="Times New Roman" pitchFamily="18" charset="0"/>
            </a:endParaRPr>
          </a:p>
          <a:p>
            <a:pPr marL="169863" indent="-169863">
              <a:buFont typeface="Wingdings" panose="05000000000000000000" pitchFamily="2" charset="2"/>
              <a:buChar char="Ø"/>
              <a:tabLst>
                <a:tab pos="169863" algn="l"/>
              </a:tabLst>
              <a:defRPr/>
            </a:pPr>
            <a:endParaRPr lang="en-AU" sz="1400" b="1" i="1" dirty="0">
              <a:cs typeface="Times New Roman" pitchFamily="18" charset="0"/>
            </a:endParaRPr>
          </a:p>
          <a:p>
            <a:pPr>
              <a:tabLst>
                <a:tab pos="169863" algn="l"/>
              </a:tabLst>
              <a:defRPr/>
            </a:pPr>
            <a:r>
              <a:rPr lang="en-AU" altLang="en-US" sz="1400" b="1" dirty="0">
                <a:cs typeface="Times New Roman" pitchFamily="18" charset="0"/>
              </a:rPr>
              <a:t>    </a:t>
            </a:r>
            <a:r>
              <a:rPr lang="en-AU" altLang="en-US" sz="1400" b="1" i="1" dirty="0" err="1">
                <a:cs typeface="Times New Roman" pitchFamily="18" charset="0"/>
              </a:rPr>
              <a:t>Tanpa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pelepasan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Hak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r>
              <a:rPr lang="en-AU" altLang="en-US" sz="1400" b="1" i="1" dirty="0" err="1">
                <a:cs typeface="Times New Roman" pitchFamily="18" charset="0"/>
              </a:rPr>
              <a:t>Kepemilikan</a:t>
            </a:r>
            <a:r>
              <a:rPr lang="en-AU" altLang="en-US" sz="1400" b="1" i="1" dirty="0">
                <a:cs typeface="Times New Roman" pitchFamily="18" charset="0"/>
              </a:rPr>
              <a:t> : </a:t>
            </a:r>
            <a:r>
              <a:rPr lang="en-AU" altLang="en-US" sz="1400" b="1" i="1" dirty="0" err="1">
                <a:cs typeface="Times New Roman" pitchFamily="18" charset="0"/>
              </a:rPr>
              <a:t>Kompensasi</a:t>
            </a:r>
            <a:r>
              <a:rPr lang="en-AU" altLang="en-US" sz="1400" b="1" i="1" dirty="0">
                <a:cs typeface="Times New Roman" pitchFamily="18" charset="0"/>
              </a:rPr>
              <a:t> </a:t>
            </a:r>
            <a:endParaRPr lang="en-AU" sz="1400" b="1" i="1" dirty="0"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 bwMode="auto">
          <a:xfrm>
            <a:off x="304800" y="3494544"/>
            <a:ext cx="4114800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b="1" dirty="0" err="1"/>
              <a:t>Ketentuan</a:t>
            </a:r>
            <a:r>
              <a:rPr lang="en-AU" sz="1600" b="1" dirty="0"/>
              <a:t> </a:t>
            </a:r>
            <a:r>
              <a:rPr lang="en-AU" sz="1600" b="1" dirty="0" err="1">
                <a:solidFill>
                  <a:srgbClr val="1111C9"/>
                </a:solidFill>
              </a:rPr>
              <a:t>Ganti</a:t>
            </a:r>
            <a:r>
              <a:rPr lang="en-AU" sz="1600" b="1" dirty="0">
                <a:solidFill>
                  <a:srgbClr val="1111C9"/>
                </a:solidFill>
              </a:rPr>
              <a:t> </a:t>
            </a:r>
            <a:r>
              <a:rPr lang="en-AU" sz="1600" b="1" dirty="0" err="1">
                <a:solidFill>
                  <a:srgbClr val="1111C9"/>
                </a:solidFill>
              </a:rPr>
              <a:t>Rugi</a:t>
            </a:r>
            <a:endParaRPr lang="en-AU" sz="1600" b="1" dirty="0">
              <a:solidFill>
                <a:srgbClr val="1111C9"/>
              </a:solidFill>
            </a:endParaRP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AU" sz="1400" b="1" dirty="0">
                <a:cs typeface="Times New Roman" pitchFamily="18" charset="0"/>
              </a:rPr>
              <a:t>UU No. 2 / 2012 </a:t>
            </a:r>
            <a:r>
              <a:rPr lang="en-AU" sz="1400" b="1" dirty="0" err="1">
                <a:cs typeface="Times New Roman" pitchFamily="18" charset="0"/>
              </a:rPr>
              <a:t>tentang</a:t>
            </a:r>
            <a:r>
              <a:rPr lang="en-AU" sz="1400" b="1" dirty="0"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Pengadaan</a:t>
            </a:r>
            <a:r>
              <a:rPr lang="en-AU" sz="1400" b="1" i="1" dirty="0">
                <a:cs typeface="Times New Roman" pitchFamily="18" charset="0"/>
              </a:rPr>
              <a:t> Tanah </a:t>
            </a:r>
            <a:r>
              <a:rPr lang="en-AU" sz="1400" b="1" i="1" dirty="0" err="1">
                <a:cs typeface="Times New Roman" pitchFamily="18" charset="0"/>
              </a:rPr>
              <a:t>Bagi</a:t>
            </a:r>
            <a:r>
              <a:rPr lang="en-AU" sz="1400" b="1" i="1" dirty="0">
                <a:cs typeface="Times New Roman" pitchFamily="18" charset="0"/>
              </a:rPr>
              <a:t> Pembangunan </a:t>
            </a:r>
            <a:r>
              <a:rPr lang="en-AU" sz="1400" b="1" i="1" dirty="0" err="1">
                <a:cs typeface="Times New Roman" pitchFamily="18" charset="0"/>
              </a:rPr>
              <a:t>Kepentingan</a:t>
            </a:r>
            <a:r>
              <a:rPr lang="en-AU" sz="1400" b="1" i="1" dirty="0"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Umum</a:t>
            </a:r>
            <a:endParaRPr lang="en-AU" sz="1400" b="1" i="1" dirty="0">
              <a:cs typeface="Times New Roman" pitchFamily="18" charset="0"/>
            </a:endParaRP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AU" sz="1400" b="1" dirty="0" err="1">
                <a:cs typeface="Times New Roman" pitchFamily="18" charset="0"/>
              </a:rPr>
              <a:t>Perpres</a:t>
            </a:r>
            <a:r>
              <a:rPr lang="en-AU" sz="1400" b="1" dirty="0">
                <a:cs typeface="Times New Roman" pitchFamily="18" charset="0"/>
              </a:rPr>
              <a:t> 71 / 2012 </a:t>
            </a:r>
            <a:r>
              <a:rPr lang="en-AU" sz="1400" b="1" dirty="0" err="1">
                <a:cs typeface="Times New Roman" pitchFamily="18" charset="0"/>
              </a:rPr>
              <a:t>tentang</a:t>
            </a:r>
            <a:r>
              <a:rPr lang="en-AU" sz="1400" b="1" dirty="0"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Penyelenggaraan</a:t>
            </a:r>
            <a:r>
              <a:rPr lang="en-AU" sz="1400" b="1" i="1" dirty="0">
                <a:cs typeface="Times New Roman" pitchFamily="18" charset="0"/>
              </a:rPr>
              <a:t> </a:t>
            </a:r>
            <a:r>
              <a:rPr lang="en-AU" sz="1400" b="1" i="1" dirty="0" err="1">
                <a:cs typeface="Times New Roman" pitchFamily="18" charset="0"/>
              </a:rPr>
              <a:t>Pengadaan</a:t>
            </a:r>
            <a:r>
              <a:rPr lang="en-AU" sz="1400" b="1" i="1" dirty="0">
                <a:cs typeface="Times New Roman" pitchFamily="18" charset="0"/>
              </a:rPr>
              <a:t> Tanah </a:t>
            </a:r>
            <a:r>
              <a:rPr lang="en-AU" sz="1400" b="1" i="1" dirty="0" err="1">
                <a:cs typeface="Times New Roman" pitchFamily="18" charset="0"/>
              </a:rPr>
              <a:t>Bagi</a:t>
            </a:r>
            <a:r>
              <a:rPr lang="en-AU" sz="1400" b="1" i="1" dirty="0">
                <a:cs typeface="Times New Roman" pitchFamily="18" charset="0"/>
              </a:rPr>
              <a:t> Pembangunan </a:t>
            </a:r>
            <a:r>
              <a:rPr lang="en-AU" sz="1400" b="1" i="1" dirty="0" err="1">
                <a:cs typeface="Times New Roman" pitchFamily="18" charset="0"/>
              </a:rPr>
              <a:t>Kepentingan</a:t>
            </a:r>
            <a:r>
              <a:rPr lang="en-AU" sz="1400" b="1" i="1" dirty="0">
                <a:cs typeface="Times New Roman" pitchFamily="18" charset="0"/>
              </a:rPr>
              <a:t> </a:t>
            </a:r>
            <a:r>
              <a:rPr lang="en-AU" sz="1400" b="1" i="1" dirty="0" err="1" smtClean="0">
                <a:cs typeface="Times New Roman" pitchFamily="18" charset="0"/>
              </a:rPr>
              <a:t>Umum</a:t>
            </a:r>
            <a:endParaRPr lang="en-AU" sz="1400" b="1" i="1" dirty="0" smtClean="0">
              <a:cs typeface="Times New Roman" pitchFamily="18" charset="0"/>
            </a:endParaRPr>
          </a:p>
          <a:p>
            <a:pPr marL="225425" lvl="0" indent="-225425">
              <a:buFont typeface="Wingdings" panose="05000000000000000000" pitchFamily="2" charset="2"/>
              <a:buChar char="Ø"/>
              <a:defRPr/>
            </a:pPr>
            <a:r>
              <a:rPr lang="en-AU" sz="1400" b="1" i="1" dirty="0" err="1" smtClean="0">
                <a:cs typeface="Times New Roman" pitchFamily="18" charset="0"/>
              </a:rPr>
              <a:t>Perpres</a:t>
            </a:r>
            <a:r>
              <a:rPr lang="en-AU" sz="1400" b="1" i="1" dirty="0" smtClean="0">
                <a:cs typeface="Times New Roman" pitchFamily="18" charset="0"/>
              </a:rPr>
              <a:t> 4 /2016 </a:t>
            </a:r>
            <a:r>
              <a:rPr lang="en-US" sz="1400" b="1" dirty="0" err="1" smtClean="0">
                <a:solidFill>
                  <a:srgbClr val="002060"/>
                </a:solidFill>
              </a:rPr>
              <a:t>Percepatan</a:t>
            </a:r>
            <a:r>
              <a:rPr lang="en-US" sz="1400" b="1" dirty="0" smtClean="0">
                <a:solidFill>
                  <a:srgbClr val="002060"/>
                </a:solidFill>
              </a:rPr>
              <a:t> Pembangunan </a:t>
            </a:r>
            <a:r>
              <a:rPr lang="en-US" sz="1400" b="1" dirty="0" err="1" smtClean="0">
                <a:solidFill>
                  <a:srgbClr val="002060"/>
                </a:solidFill>
              </a:rPr>
              <a:t>Infrastruktur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400" b="1" dirty="0" err="1" smtClean="0">
                <a:solidFill>
                  <a:srgbClr val="002060"/>
                </a:solidFill>
              </a:rPr>
              <a:t>Ketenagalistrikan</a:t>
            </a:r>
            <a:endParaRPr lang="en-US" sz="1400" b="1" dirty="0" smtClean="0">
              <a:solidFill>
                <a:srgbClr val="002060"/>
              </a:solidFill>
            </a:endParaRP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AU" sz="1400" b="1" dirty="0" err="1" smtClean="0">
                <a:cs typeface="Times New Roman" pitchFamily="18" charset="0"/>
              </a:rPr>
              <a:t>Kepmen</a:t>
            </a:r>
            <a:r>
              <a:rPr lang="en-AU" sz="1400" b="1" dirty="0" smtClean="0">
                <a:cs typeface="Times New Roman" pitchFamily="18" charset="0"/>
              </a:rPr>
              <a:t> </a:t>
            </a:r>
            <a:r>
              <a:rPr lang="en-AU" sz="1400" b="1" dirty="0">
                <a:cs typeface="Times New Roman" pitchFamily="18" charset="0"/>
              </a:rPr>
              <a:t>ESDM No. </a:t>
            </a:r>
            <a:r>
              <a:rPr lang="en-AU" sz="1400" b="1" dirty="0">
                <a:cs typeface="Times New Roman" pitchFamily="18" charset="0"/>
              </a:rPr>
              <a:t>2186.K/2014</a:t>
            </a:r>
            <a:r>
              <a:rPr lang="id-ID" sz="1400" b="1" dirty="0">
                <a:cs typeface="Times New Roman" pitchFamily="18" charset="0"/>
              </a:rPr>
              <a:t>  </a:t>
            </a:r>
            <a:r>
              <a:rPr lang="en-US" sz="1400" b="1" dirty="0" err="1">
                <a:cs typeface="Times New Roman" pitchFamily="18" charset="0"/>
              </a:rPr>
              <a:t>tentang</a:t>
            </a:r>
            <a:r>
              <a:rPr lang="en-US" sz="1400" b="1" dirty="0">
                <a:cs typeface="Times New Roman" pitchFamily="18" charset="0"/>
              </a:rPr>
              <a:t> </a:t>
            </a:r>
            <a:r>
              <a:rPr lang="nb-NO" sz="1400" b="1" i="1" dirty="0">
                <a:cs typeface="Times New Roman" pitchFamily="18" charset="0"/>
              </a:rPr>
              <a:t>Penugasan Khusus Kepada PT PLN (Persero) </a:t>
            </a:r>
            <a:r>
              <a:rPr lang="id-ID" sz="1400" b="1" i="1" dirty="0">
                <a:cs typeface="Times New Roman" pitchFamily="18" charset="0"/>
              </a:rPr>
              <a:t>Dalam Rangka Mempercepat Proses </a:t>
            </a:r>
            <a:r>
              <a:rPr lang="nb-NO" sz="1400" b="1" i="1" dirty="0">
                <a:cs typeface="Times New Roman" pitchFamily="18" charset="0"/>
              </a:rPr>
              <a:t>Pengadaan Tanah </a:t>
            </a:r>
            <a:r>
              <a:rPr lang="id-ID" sz="1400" b="1" i="1" dirty="0">
                <a:cs typeface="Times New Roman" pitchFamily="18" charset="0"/>
              </a:rPr>
              <a:t>Untuk </a:t>
            </a:r>
            <a:r>
              <a:rPr lang="nb-NO" sz="1400" b="1" i="1" dirty="0">
                <a:cs typeface="Times New Roman" pitchFamily="18" charset="0"/>
              </a:rPr>
              <a:t>Penyediaan Tenaga Listrik </a:t>
            </a:r>
            <a:endParaRPr lang="en-US" sz="1400" b="1" i="1" dirty="0">
              <a:cs typeface="Times New Roman" pitchFamily="18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609600" y="2895600"/>
            <a:ext cx="142875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5" name="Right Arrow 14"/>
          <p:cNvSpPr/>
          <p:nvPr/>
        </p:nvSpPr>
        <p:spPr bwMode="auto">
          <a:xfrm>
            <a:off x="5105400" y="2895600"/>
            <a:ext cx="144463" cy="74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6783388" y="1563826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own Arrow 16"/>
          <p:cNvSpPr/>
          <p:nvPr/>
        </p:nvSpPr>
        <p:spPr bwMode="auto">
          <a:xfrm>
            <a:off x="6732588" y="1563826"/>
            <a:ext cx="44450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8" name="Down Arrow 17"/>
          <p:cNvSpPr/>
          <p:nvPr/>
        </p:nvSpPr>
        <p:spPr bwMode="auto">
          <a:xfrm>
            <a:off x="2320925" y="1563826"/>
            <a:ext cx="42863" cy="1428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19" name="Down Arrow 18"/>
          <p:cNvSpPr/>
          <p:nvPr/>
        </p:nvSpPr>
        <p:spPr bwMode="auto">
          <a:xfrm>
            <a:off x="4443413" y="1219200"/>
            <a:ext cx="182562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22" name="TextBox 21"/>
          <p:cNvSpPr txBox="1"/>
          <p:nvPr/>
        </p:nvSpPr>
        <p:spPr>
          <a:xfrm>
            <a:off x="4800600" y="3459301"/>
            <a:ext cx="4114800" cy="27084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AU" sz="1600" dirty="0" err="1"/>
              <a:t>Ketentuan</a:t>
            </a:r>
            <a:r>
              <a:rPr lang="en-AU" sz="1600" dirty="0"/>
              <a:t> </a:t>
            </a:r>
            <a:r>
              <a:rPr lang="en-AU" sz="1600" b="1" dirty="0" err="1">
                <a:solidFill>
                  <a:srgbClr val="1111C9"/>
                </a:solidFill>
              </a:rPr>
              <a:t>Kompensasi</a:t>
            </a:r>
            <a:endParaRPr lang="en-AU" sz="1600" b="1" dirty="0">
              <a:solidFill>
                <a:srgbClr val="1111C9"/>
              </a:solidFill>
            </a:endParaRP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US" sz="1400" b="1" kern="0" dirty="0"/>
              <a:t>PERATURAN PEMERINTAH  NO. 14 TAHUN 2012</a:t>
            </a: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US" sz="1400" b="1" dirty="0" smtClean="0"/>
              <a:t>PERMEN ESDM 33 </a:t>
            </a:r>
            <a:r>
              <a:rPr lang="en-US" sz="1400" b="1" dirty="0" err="1" smtClean="0"/>
              <a:t>Tahun</a:t>
            </a:r>
            <a:r>
              <a:rPr lang="en-US" sz="1400" b="1" dirty="0" smtClean="0"/>
              <a:t> 2016 </a:t>
            </a:r>
            <a:r>
              <a:rPr lang="en-US" sz="1400" b="1" dirty="0" err="1" smtClean="0"/>
              <a:t>Penyelesaian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Teknis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Terhadap</a:t>
            </a:r>
            <a:r>
              <a:rPr lang="en-US" sz="1400" b="1" dirty="0" smtClean="0"/>
              <a:t> Tanah, </a:t>
            </a:r>
            <a:r>
              <a:rPr lang="en-US" sz="1400" b="1" dirty="0" err="1" smtClean="0"/>
              <a:t>Bangunan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Tanaman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dikuasai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masyarakat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kawasan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hutan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dalam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rangka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percepatan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pembangunan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infrastruktur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ketenagalistrikan</a:t>
            </a:r>
            <a:r>
              <a:rPr lang="en-US" sz="1400" b="1" dirty="0" smtClean="0"/>
              <a:t> </a:t>
            </a:r>
          </a:p>
          <a:p>
            <a:pPr marL="225425" indent="-225425">
              <a:buFont typeface="Wingdings" panose="05000000000000000000" pitchFamily="2" charset="2"/>
              <a:buChar char="Ø"/>
              <a:defRPr/>
            </a:pPr>
            <a:r>
              <a:rPr lang="en-US" sz="1400" b="1" kern="0" dirty="0" smtClean="0"/>
              <a:t>PER</a:t>
            </a:r>
            <a:r>
              <a:rPr lang="id-ID" sz="1400" b="1" kern="0" dirty="0" smtClean="0"/>
              <a:t>MEN ESDM </a:t>
            </a:r>
            <a:r>
              <a:rPr lang="en-US" sz="1400" b="1" kern="0" dirty="0" smtClean="0"/>
              <a:t>27</a:t>
            </a:r>
            <a:r>
              <a:rPr lang="id-ID" sz="1400" b="1" kern="0" dirty="0" smtClean="0"/>
              <a:t> Tahun 201</a:t>
            </a:r>
            <a:r>
              <a:rPr lang="en-US" sz="1400" b="1" kern="0" dirty="0" smtClean="0"/>
              <a:t>8 </a:t>
            </a:r>
            <a:r>
              <a:rPr lang="en-US" sz="1400" b="1" kern="0" dirty="0" err="1" smtClean="0"/>
              <a:t>Tentang</a:t>
            </a:r>
            <a:r>
              <a:rPr lang="en-US" sz="1400" b="1" kern="0" dirty="0" smtClean="0"/>
              <a:t> </a:t>
            </a:r>
            <a:r>
              <a:rPr lang="en-US" sz="1400" b="1" dirty="0" err="1" smtClean="0"/>
              <a:t>Kompensasi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atas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tanah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bangunan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tanaman</a:t>
            </a:r>
            <a:r>
              <a:rPr lang="en-US" sz="1400" b="1" dirty="0" smtClean="0"/>
              <a:t> yang </a:t>
            </a:r>
            <a:r>
              <a:rPr lang="en-US" sz="1400" b="1" dirty="0" err="1" smtClean="0"/>
              <a:t>berada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bawah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ruang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bebas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saluran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udara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tegangan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tinggi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saluran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udara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tegangan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ekstra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tinggi</a:t>
            </a:r>
            <a:endParaRPr lang="en-US" sz="1400" b="1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57163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DEFINISI PENILAI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b="1" dirty="0" smtClean="0"/>
              <a:t>#	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adalah</a:t>
            </a:r>
            <a:r>
              <a:rPr lang="en-US" sz="1700" b="1" dirty="0" smtClean="0"/>
              <a:t> s</a:t>
            </a:r>
            <a:r>
              <a:rPr lang="id-ID" altLang="id-ID" sz="1700" b="1" dirty="0" smtClean="0"/>
              <a:t>eseorang yang memiliki kompetensi dalam melakukan kegiatan Penilaian</a:t>
            </a:r>
            <a:r>
              <a:rPr lang="en-US" altLang="id-ID" sz="1700" b="1" dirty="0" smtClean="0"/>
              <a:t>, yang </a:t>
            </a:r>
            <a:r>
              <a:rPr lang="en-US" altLang="id-ID" sz="1700" b="1" dirty="0" err="1" smtClean="0"/>
              <a:t>sekurang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kurangnya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telah</a:t>
            </a:r>
            <a:r>
              <a:rPr lang="en-US" altLang="id-ID" sz="1700" b="1" dirty="0" smtClean="0"/>
              <a:t> lulus </a:t>
            </a:r>
            <a:r>
              <a:rPr lang="en-US" altLang="id-ID" sz="1700" b="1" dirty="0" err="1" smtClean="0"/>
              <a:t>pendidikan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awal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penilaian</a:t>
            </a:r>
            <a:r>
              <a:rPr lang="en-US" altLang="id-ID" sz="1700" b="1" dirty="0" smtClean="0"/>
              <a:t> 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(PMK 101/PMK.01/2014 </a:t>
            </a:r>
            <a:r>
              <a:rPr lang="en-US" altLang="id-ID" sz="1700" b="1" dirty="0" err="1" smtClean="0">
                <a:solidFill>
                  <a:srgbClr val="002060"/>
                </a:solidFill>
              </a:rPr>
              <a:t>Pasal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  1 </a:t>
            </a:r>
            <a:r>
              <a:rPr lang="en-US" altLang="id-ID" sz="1700" b="1" dirty="0" err="1" smtClean="0">
                <a:solidFill>
                  <a:srgbClr val="002060"/>
                </a:solidFill>
              </a:rPr>
              <a:t>ayat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  2)</a:t>
            </a:r>
          </a:p>
          <a:p>
            <a:pPr algn="just">
              <a:spcAft>
                <a:spcPts val="1200"/>
              </a:spcAft>
              <a:buNone/>
            </a:pPr>
            <a:r>
              <a:rPr lang="en-US" sz="1700" b="1" dirty="0" smtClean="0"/>
              <a:t>#	</a:t>
            </a:r>
            <a:r>
              <a:rPr lang="fi-FI" sz="1700" b="1" dirty="0" smtClean="0"/>
              <a:t>Dalam melaksanakan Penilaian, Penilai terlebih </a:t>
            </a:r>
            <a:r>
              <a:rPr lang="en-US" sz="1700" b="1" dirty="0" err="1" smtClean="0"/>
              <a:t>dahulu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wajib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terdaftar</a:t>
            </a:r>
            <a:r>
              <a:rPr lang="en-US" sz="1700" b="1" dirty="0" smtClean="0"/>
              <a:t>  </a:t>
            </a:r>
            <a:r>
              <a:rPr lang="en-US" sz="1700" b="1" dirty="0" err="1" smtClean="0"/>
              <a:t>dalam</a:t>
            </a:r>
            <a:r>
              <a:rPr lang="en-US" sz="1700" b="1" dirty="0" smtClean="0"/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register </a:t>
            </a:r>
            <a:r>
              <a:rPr lang="en-US" sz="1700" b="1" dirty="0" err="1" smtClean="0">
                <a:solidFill>
                  <a:srgbClr val="002060"/>
                </a:solidFill>
              </a:rPr>
              <a:t>Penilai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diselenggarakan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oleh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Menteri</a:t>
            </a:r>
            <a:r>
              <a:rPr lang="en-US" sz="1700" b="1" dirty="0" smtClean="0"/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(PMK 56/PMK.01/2017 </a:t>
            </a:r>
            <a:r>
              <a:rPr lang="en-US" sz="1700" b="1" dirty="0" err="1" smtClean="0">
                <a:solidFill>
                  <a:srgbClr val="002060"/>
                </a:solidFill>
              </a:rPr>
              <a:t>Pasal</a:t>
            </a:r>
            <a:r>
              <a:rPr lang="en-US" sz="1700" b="1" dirty="0" smtClean="0">
                <a:solidFill>
                  <a:srgbClr val="002060"/>
                </a:solidFill>
              </a:rPr>
              <a:t> 3A </a:t>
            </a:r>
            <a:r>
              <a:rPr lang="en-US" sz="1700" b="1" dirty="0" err="1" smtClean="0">
                <a:solidFill>
                  <a:srgbClr val="002060"/>
                </a:solidFill>
              </a:rPr>
              <a:t>ayat</a:t>
            </a:r>
            <a:r>
              <a:rPr lang="en-US" sz="1700" b="1" dirty="0" smtClean="0">
                <a:solidFill>
                  <a:srgbClr val="002060"/>
                </a:solidFill>
              </a:rPr>
              <a:t> 1)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d-ID" sz="1700" b="1" dirty="0" smtClean="0"/>
              <a:t>#	</a:t>
            </a:r>
            <a:r>
              <a:rPr lang="en-US" altLang="id-ID" sz="1700" b="1" dirty="0" err="1" smtClean="0"/>
              <a:t>Penilai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Publik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adalah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penilai</a:t>
            </a:r>
            <a:r>
              <a:rPr lang="en-US" altLang="id-ID" sz="1700" b="1" dirty="0" smtClean="0"/>
              <a:t> yang </a:t>
            </a:r>
            <a:r>
              <a:rPr lang="en-US" altLang="id-ID" sz="1700" b="1" dirty="0" err="1" smtClean="0"/>
              <a:t>telah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memperoleh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izin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dari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Menteri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untuk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memberikan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jasa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sebagaimana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diatur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dalam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Peraturan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Menteri</a:t>
            </a:r>
            <a:r>
              <a:rPr lang="en-US" altLang="id-ID" sz="1700" b="1" dirty="0" smtClean="0"/>
              <a:t> </a:t>
            </a:r>
            <a:r>
              <a:rPr lang="en-US" altLang="id-ID" sz="1700" b="1" dirty="0" err="1" smtClean="0"/>
              <a:t>Keuangan</a:t>
            </a:r>
            <a:r>
              <a:rPr lang="en-US" altLang="id-ID" sz="1700" b="1" dirty="0" smtClean="0"/>
              <a:t> 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(PMK 101/PMK.01/2014 </a:t>
            </a:r>
            <a:r>
              <a:rPr lang="en-US" altLang="id-ID" sz="1700" b="1" dirty="0" err="1" smtClean="0">
                <a:solidFill>
                  <a:srgbClr val="002060"/>
                </a:solidFill>
              </a:rPr>
              <a:t>Pasal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  1 </a:t>
            </a:r>
            <a:r>
              <a:rPr lang="en-US" altLang="id-ID" sz="1700" b="1" dirty="0" err="1" smtClean="0">
                <a:solidFill>
                  <a:srgbClr val="002060"/>
                </a:solidFill>
              </a:rPr>
              <a:t>ayat</a:t>
            </a:r>
            <a:r>
              <a:rPr lang="en-US" altLang="id-ID" sz="1700" b="1" dirty="0" smtClean="0">
                <a:solidFill>
                  <a:srgbClr val="002060"/>
                </a:solidFill>
              </a:rPr>
              <a:t>  3)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altLang="id-ID" sz="1700" b="1" dirty="0" smtClean="0"/>
              <a:t># 	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Pertanahan</a:t>
            </a:r>
            <a:r>
              <a:rPr lang="en-US" sz="1700" b="1" dirty="0" smtClean="0"/>
              <a:t>, yang </a:t>
            </a:r>
            <a:r>
              <a:rPr lang="en-US" sz="1700" b="1" dirty="0" err="1" smtClean="0"/>
              <a:t>selanjutnya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disebut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, </a:t>
            </a:r>
            <a:r>
              <a:rPr lang="en-US" sz="1700" b="1" dirty="0" err="1" smtClean="0"/>
              <a:t>adalah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orang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perseorangan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melakukan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penilaian</a:t>
            </a:r>
            <a:r>
              <a:rPr lang="en-US" sz="1700" b="1" dirty="0" smtClean="0"/>
              <a:t> </a:t>
            </a:r>
            <a:r>
              <a:rPr lang="es-ES" sz="1700" b="1" dirty="0" smtClean="0"/>
              <a:t>secara independen dan profesional yang </a:t>
            </a:r>
            <a:r>
              <a:rPr lang="es-ES" sz="1700" b="1" dirty="0" err="1" smtClean="0"/>
              <a:t>telah</a:t>
            </a:r>
            <a:r>
              <a:rPr lang="es-ES" sz="1700" b="1" dirty="0" smtClean="0"/>
              <a:t> </a:t>
            </a:r>
            <a:r>
              <a:rPr lang="sv-SE" sz="1700" b="1" dirty="0" smtClean="0"/>
              <a:t>mendapat izin praktik penilaian dari Menteri </a:t>
            </a:r>
            <a:r>
              <a:rPr lang="en-US" sz="1700" b="1" dirty="0" err="1" smtClean="0"/>
              <a:t>Keuangan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telah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mendapat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lisensi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dari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Lembaga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Pertanahan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untuk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menghitung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nilai</a:t>
            </a:r>
            <a:r>
              <a:rPr lang="en-US" sz="1700" b="1" dirty="0" smtClean="0"/>
              <a:t>/</a:t>
            </a:r>
            <a:r>
              <a:rPr lang="en-US" sz="1700" b="1" dirty="0" err="1" smtClean="0"/>
              <a:t>harga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objek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pengadaan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tanah</a:t>
            </a:r>
            <a:r>
              <a:rPr lang="en-US" sz="1700" b="1" dirty="0" smtClean="0"/>
              <a:t>. </a:t>
            </a:r>
            <a:r>
              <a:rPr lang="en-US" sz="1700" b="1" dirty="0" smtClean="0">
                <a:solidFill>
                  <a:srgbClr val="002060"/>
                </a:solidFill>
              </a:rPr>
              <a:t>(UU No. 2 </a:t>
            </a:r>
            <a:r>
              <a:rPr lang="en-US" sz="1700" b="1" dirty="0" err="1" smtClean="0">
                <a:solidFill>
                  <a:srgbClr val="002060"/>
                </a:solidFill>
              </a:rPr>
              <a:t>Tahun</a:t>
            </a:r>
            <a:r>
              <a:rPr lang="en-US" sz="1700" b="1" dirty="0" smtClean="0">
                <a:solidFill>
                  <a:srgbClr val="002060"/>
                </a:solidFill>
              </a:rPr>
              <a:t> 2012 </a:t>
            </a:r>
            <a:r>
              <a:rPr lang="en-US" sz="1700" b="1" dirty="0" err="1" smtClean="0">
                <a:solidFill>
                  <a:srgbClr val="002060"/>
                </a:solidFill>
              </a:rPr>
              <a:t>Pasal</a:t>
            </a:r>
            <a:r>
              <a:rPr lang="en-US" sz="1700" b="1" dirty="0" smtClean="0">
                <a:solidFill>
                  <a:srgbClr val="002060"/>
                </a:solidFill>
              </a:rPr>
              <a:t> 1 </a:t>
            </a:r>
            <a:r>
              <a:rPr lang="en-US" sz="1700" b="1" dirty="0" err="1" smtClean="0">
                <a:solidFill>
                  <a:srgbClr val="002060"/>
                </a:solidFill>
              </a:rPr>
              <a:t>Ayat</a:t>
            </a:r>
            <a:r>
              <a:rPr lang="en-US" sz="1700" b="1" dirty="0" smtClean="0">
                <a:solidFill>
                  <a:srgbClr val="002060"/>
                </a:solidFill>
              </a:rPr>
              <a:t> 11)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b="1" dirty="0" smtClean="0"/>
              <a:t>#	</a:t>
            </a:r>
            <a:r>
              <a:rPr lang="sv-SE" sz="1700" b="1" dirty="0" smtClean="0"/>
              <a:t>Penilai adalah pihak yang melakukan penilaian secara independen berdasarkan kompetensi yang dimilikinya </a:t>
            </a:r>
            <a:r>
              <a:rPr lang="sv-SE" sz="1700" b="1" dirty="0" smtClean="0">
                <a:solidFill>
                  <a:srgbClr val="002060"/>
                </a:solidFill>
              </a:rPr>
              <a:t>(PP 27 Tahun 2014 Pasal 1 ayat 6)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sv-SE" sz="1700" b="1" dirty="0" smtClean="0"/>
              <a:t>#	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Eksternal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adalah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selain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Direktorat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Jenderal</a:t>
            </a:r>
            <a:r>
              <a:rPr lang="en-US" sz="1700" b="1" dirty="0" smtClean="0"/>
              <a:t>, yang </a:t>
            </a:r>
            <a:r>
              <a:rPr lang="en-US" sz="1700" b="1" dirty="0" err="1" smtClean="0"/>
              <a:t>mempunyai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izin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praktik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dan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menjadi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anggota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asosiasi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Penilaian</a:t>
            </a:r>
            <a:r>
              <a:rPr lang="en-US" sz="1700" b="1" dirty="0" smtClean="0"/>
              <a:t> yang </a:t>
            </a:r>
            <a:r>
              <a:rPr lang="en-US" sz="1700" b="1" dirty="0" err="1" smtClean="0"/>
              <a:t>diakui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oleh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Kementerian</a:t>
            </a:r>
            <a:r>
              <a:rPr lang="en-US" sz="1700" b="1" dirty="0" smtClean="0"/>
              <a:t> </a:t>
            </a:r>
            <a:r>
              <a:rPr lang="en-US" sz="1700" b="1" dirty="0" err="1" smtClean="0"/>
              <a:t>Keuangan</a:t>
            </a:r>
            <a:r>
              <a:rPr lang="en-US" sz="1700" b="1" dirty="0" smtClean="0"/>
              <a:t> </a:t>
            </a:r>
            <a:r>
              <a:rPr lang="en-US" sz="1700" b="1" dirty="0" smtClean="0">
                <a:solidFill>
                  <a:srgbClr val="002060"/>
                </a:solidFill>
              </a:rPr>
              <a:t>(PMK 185/KM.06/2014  </a:t>
            </a:r>
            <a:r>
              <a:rPr lang="en-US" sz="1700" b="1" dirty="0" err="1" smtClean="0">
                <a:solidFill>
                  <a:srgbClr val="002060"/>
                </a:solidFill>
              </a:rPr>
              <a:t>Pasal</a:t>
            </a:r>
            <a:r>
              <a:rPr lang="en-US" sz="1700" b="1" dirty="0" smtClean="0">
                <a:solidFill>
                  <a:srgbClr val="002060"/>
                </a:solidFill>
              </a:rPr>
              <a:t> 1 </a:t>
            </a:r>
            <a:r>
              <a:rPr lang="en-US" sz="1700" b="1" dirty="0" err="1" smtClean="0">
                <a:solidFill>
                  <a:srgbClr val="002060"/>
                </a:solidFill>
              </a:rPr>
              <a:t>Ayat</a:t>
            </a:r>
            <a:r>
              <a:rPr lang="en-US" sz="1700" b="1" dirty="0" smtClean="0">
                <a:solidFill>
                  <a:srgbClr val="002060"/>
                </a:solidFill>
              </a:rPr>
              <a:t> 5)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sv-SE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sv-SE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700" b="1" dirty="0" smtClean="0"/>
              <a:t> 	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altLang="id-ID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altLang="id-ID" sz="17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17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57163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DEFINISI PENILAI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KEPI &amp; SPI EDISI VI – 2015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#	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seseorang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kualifikasi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kemampuan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pengalaman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dalam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praktek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mendapatkan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ekonomis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sesuai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keahlian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dimiliki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002060"/>
                </a:solidFill>
              </a:rPr>
              <a:t>(KEPI </a:t>
            </a:r>
            <a:r>
              <a:rPr lang="en-US" sz="2000" b="1" dirty="0" err="1" smtClean="0">
                <a:solidFill>
                  <a:srgbClr val="002060"/>
                </a:solidFill>
              </a:rPr>
              <a:t>Butir</a:t>
            </a:r>
            <a:r>
              <a:rPr lang="en-US" sz="2000" b="1" dirty="0" smtClean="0">
                <a:solidFill>
                  <a:srgbClr val="002060"/>
                </a:solidFill>
              </a:rPr>
              <a:t> 3.7.1)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# 	</a:t>
            </a:r>
            <a:r>
              <a:rPr lang="en-US" sz="2000" b="1" dirty="0" err="1" smtClean="0"/>
              <a:t>Tenaga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seseorang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lulus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atau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lembaga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pendidikan</a:t>
            </a:r>
            <a:r>
              <a:rPr lang="en-US" sz="2000" b="1" dirty="0" smtClean="0"/>
              <a:t> Formal. </a:t>
            </a:r>
            <a:r>
              <a:rPr lang="en-US" sz="2000" b="1" dirty="0" smtClean="0">
                <a:solidFill>
                  <a:srgbClr val="002060"/>
                </a:solidFill>
              </a:rPr>
              <a:t>(KEPI </a:t>
            </a:r>
            <a:r>
              <a:rPr lang="en-US" sz="2000" b="1" dirty="0" err="1" smtClean="0">
                <a:solidFill>
                  <a:srgbClr val="002060"/>
                </a:solidFill>
              </a:rPr>
              <a:t>Butir</a:t>
            </a:r>
            <a:r>
              <a:rPr lang="en-US" sz="2000" b="1" dirty="0" smtClean="0">
                <a:solidFill>
                  <a:srgbClr val="002060"/>
                </a:solidFill>
              </a:rPr>
              <a:t> 3.7.1.1)</a:t>
            </a:r>
            <a:endParaRPr lang="en-US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# 	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Bersertifikat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seseorang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lulus </a:t>
            </a:r>
            <a:r>
              <a:rPr lang="en-US" sz="2000" b="1" dirty="0" err="1" smtClean="0"/>
              <a:t>ujian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sertifikasi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bidang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diselenggarakan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Asosiasi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002060"/>
                </a:solidFill>
              </a:rPr>
              <a:t>(KEPI </a:t>
            </a:r>
            <a:r>
              <a:rPr lang="en-US" sz="2000" b="1" dirty="0" err="1" smtClean="0">
                <a:solidFill>
                  <a:srgbClr val="002060"/>
                </a:solidFill>
              </a:rPr>
              <a:t>Butir</a:t>
            </a:r>
            <a:r>
              <a:rPr lang="en-US" sz="2000" b="1" dirty="0" smtClean="0">
                <a:solidFill>
                  <a:srgbClr val="002060"/>
                </a:solidFill>
              </a:rPr>
              <a:t> 3.7.1.2)</a:t>
            </a:r>
            <a:endParaRPr lang="en-US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# 	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adalah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telah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memperoleh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Menteri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Keuangan</a:t>
            </a:r>
            <a:r>
              <a:rPr lang="en-US" sz="2000" b="1" dirty="0" smtClean="0"/>
              <a:t>. </a:t>
            </a:r>
            <a:r>
              <a:rPr lang="en-US" sz="2000" b="1" dirty="0" smtClean="0">
                <a:solidFill>
                  <a:srgbClr val="002060"/>
                </a:solidFill>
              </a:rPr>
              <a:t>(KEPI </a:t>
            </a:r>
            <a:r>
              <a:rPr lang="en-US" sz="2000" b="1" dirty="0" err="1" smtClean="0">
                <a:solidFill>
                  <a:srgbClr val="002060"/>
                </a:solidFill>
              </a:rPr>
              <a:t>Butir</a:t>
            </a:r>
            <a:r>
              <a:rPr lang="en-US" sz="2000" b="1" dirty="0" smtClean="0">
                <a:solidFill>
                  <a:srgbClr val="002060"/>
                </a:solidFill>
              </a:rPr>
              <a:t> 3.7.1.3)</a:t>
            </a:r>
            <a:endParaRPr lang="en-US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sv-SE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sv-SE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 	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altLang="id-ID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altLang="id-ID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>
          <a:xfrm>
            <a:off x="1" y="157163"/>
            <a:ext cx="91440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DEFINISI PENILAI</a:t>
            </a:r>
            <a:endParaRPr lang="ru-RU" sz="3600" b="1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>
                <a:solidFill>
                  <a:srgbClr val="002060"/>
                </a:solidFill>
              </a:rPr>
              <a:t>PBI No. 14/15/PBI/2012 </a:t>
            </a:r>
            <a:r>
              <a:rPr lang="en-US" sz="2000" b="1" dirty="0" err="1" smtClean="0">
                <a:solidFill>
                  <a:srgbClr val="002060"/>
                </a:solidFill>
              </a:rPr>
              <a:t>Pasal</a:t>
            </a:r>
            <a:r>
              <a:rPr lang="en-US" sz="2000" b="1" dirty="0" smtClean="0">
                <a:solidFill>
                  <a:srgbClr val="002060"/>
                </a:solidFill>
              </a:rPr>
              <a:t> 35 </a:t>
            </a:r>
            <a:r>
              <a:rPr lang="en-US" sz="2000" b="1" dirty="0" err="1" smtClean="0">
                <a:solidFill>
                  <a:srgbClr val="002060"/>
                </a:solidFill>
              </a:rPr>
              <a:t>Ayat</a:t>
            </a:r>
            <a:r>
              <a:rPr lang="en-US" sz="2000" b="1" dirty="0" smtClean="0">
                <a:solidFill>
                  <a:srgbClr val="002060"/>
                </a:solidFill>
              </a:rPr>
              <a:t> 7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b="1" dirty="0" smtClean="0"/>
              <a:t>#	</a:t>
            </a:r>
            <a:r>
              <a:rPr lang="en-US" altLang="id-ID" sz="2000" b="1" dirty="0" err="1" smtClean="0"/>
              <a:t>Penilai</a:t>
            </a:r>
            <a:r>
              <a:rPr lang="en-US" altLang="id-ID" sz="2000" b="1" dirty="0" smtClean="0"/>
              <a:t> </a:t>
            </a:r>
            <a:r>
              <a:rPr lang="en-US" altLang="id-ID" sz="2000" b="1" dirty="0" err="1" smtClean="0"/>
              <a:t>Independen</a:t>
            </a:r>
            <a:r>
              <a:rPr lang="en-US" altLang="id-ID" sz="2000" b="1" dirty="0" smtClean="0"/>
              <a:t> </a:t>
            </a:r>
            <a:r>
              <a:rPr lang="en-US" altLang="id-ID" sz="2000" b="1" dirty="0" err="1" smtClean="0"/>
              <a:t>adalah</a:t>
            </a:r>
            <a:r>
              <a:rPr lang="en-US" altLang="id-ID" sz="2000" b="1" dirty="0" smtClean="0"/>
              <a:t> </a:t>
            </a:r>
            <a:r>
              <a:rPr lang="en-US" sz="2000" b="1" dirty="0" err="1" smtClean="0"/>
              <a:t>kantor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 yang :</a:t>
            </a:r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Pihak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Terkait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Bank;</a:t>
            </a:r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Tidak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merupakan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Kelompok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Peminjam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dengan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debitur</a:t>
            </a:r>
            <a:r>
              <a:rPr lang="en-US" sz="2000" b="1" dirty="0" smtClean="0"/>
              <a:t> Bank;</a:t>
            </a:r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Melakukan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kegiatan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etik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ketentuan-ketentuan</a:t>
            </a:r>
            <a:r>
              <a:rPr lang="en-US" sz="2000" b="1" dirty="0" smtClean="0"/>
              <a:t> yang  </a:t>
            </a:r>
            <a:r>
              <a:rPr lang="en-US" sz="2000" b="1" dirty="0" err="1" smtClean="0"/>
              <a:t>ditetapkan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berwenang</a:t>
            </a:r>
            <a:r>
              <a:rPr lang="en-US" sz="2000" b="1" dirty="0" smtClean="0"/>
              <a:t>;</a:t>
            </a:r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Menggunakan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metode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standar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profesi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penilaian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diterbitkan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berwenang</a:t>
            </a:r>
            <a:r>
              <a:rPr lang="en-US" sz="2000" b="1" dirty="0" smtClean="0"/>
              <a:t>;</a:t>
            </a:r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Memiliki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izin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usaha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berwenang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untuk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beroperasi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kantor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jasa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penilai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publik</a:t>
            </a:r>
            <a:r>
              <a:rPr lang="en-US" sz="2000" b="1" dirty="0" smtClean="0"/>
              <a:t>; </a:t>
            </a:r>
            <a:r>
              <a:rPr lang="en-US" sz="2000" b="1" dirty="0" err="1" smtClean="0"/>
              <a:t>dan</a:t>
            </a:r>
            <a:endParaRPr lang="en-US" sz="2000" b="1" dirty="0" smtClean="0"/>
          </a:p>
          <a:p>
            <a:pPr marL="693738" indent="-354013" algn="just"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</a:pPr>
            <a:r>
              <a:rPr lang="en-US" sz="2000" b="1" dirty="0" err="1" smtClean="0"/>
              <a:t>Tercatat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sebagai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anggota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asosiasi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diakui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oleh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institusi</a:t>
            </a:r>
            <a:r>
              <a:rPr lang="en-US" sz="2000" b="1" dirty="0" smtClean="0"/>
              <a:t> yang </a:t>
            </a:r>
            <a:r>
              <a:rPr lang="en-US" sz="2000" b="1" dirty="0" err="1" smtClean="0"/>
              <a:t>berwenang</a:t>
            </a:r>
            <a:r>
              <a:rPr lang="en-US" sz="2000" b="1" dirty="0" smtClean="0"/>
              <a:t>.</a:t>
            </a:r>
            <a:endParaRPr lang="id-ID" altLang="id-ID" sz="2000" b="1" dirty="0" smtClean="0"/>
          </a:p>
          <a:p>
            <a:pPr algn="just">
              <a:spcBef>
                <a:spcPts val="0"/>
              </a:spcBef>
              <a:spcAft>
                <a:spcPts val="1200"/>
              </a:spcAft>
              <a:buNone/>
            </a:pPr>
            <a:endParaRPr lang="en-US" sz="20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2864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2761</TotalTime>
  <Words>2338</Words>
  <Application>Microsoft Office PowerPoint</Application>
  <PresentationFormat>On-screen Show (4:3)</PresentationFormat>
  <Paragraphs>496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PERATURAN, ORGANISASI DAN DEWAN PENILAI</vt:lpstr>
      <vt:lpstr>A. PERATURAN TERKAIT PENILAI</vt:lpstr>
      <vt:lpstr>SEJARAH PERATURAN/ REGULASI TERKAIT PENILAI</vt:lpstr>
      <vt:lpstr>PERATURAN TERKAIT PENILAI</vt:lpstr>
      <vt:lpstr>PERATURAN TERKAIT PENILAI di Bidang Kelistrikan</vt:lpstr>
      <vt:lpstr>Slide 6</vt:lpstr>
      <vt:lpstr>DEFINISI PENILAI</vt:lpstr>
      <vt:lpstr>DEFINISI PENILAI</vt:lpstr>
      <vt:lpstr>DEFINISI PENILAI</vt:lpstr>
      <vt:lpstr>Slide 10</vt:lpstr>
      <vt:lpstr>Slide 11</vt:lpstr>
      <vt:lpstr>PERKEMBANGAN PENILAI PUBLIK</vt:lpstr>
      <vt:lpstr>B. ORGANISASI MAPPI</vt:lpstr>
      <vt:lpstr>Sekilas Tentang MAPPI</vt:lpstr>
      <vt:lpstr>KEANGGOTAAN MAPPI</vt:lpstr>
      <vt:lpstr>Syarat Anggota MAPPI-A</vt:lpstr>
      <vt:lpstr>Syarat Anggota MAPPI-P</vt:lpstr>
      <vt:lpstr>Syarat Anggota MAPPI-T</vt:lpstr>
      <vt:lpstr>Syarat Anggota MAPPI-S</vt:lpstr>
      <vt:lpstr>Syarat Anggota MAPPI-Kehormatan</vt:lpstr>
      <vt:lpstr>Prosedur Penerimaan Anggota </vt:lpstr>
      <vt:lpstr>Syarat Pengajuan Register Penilai</vt:lpstr>
      <vt:lpstr>Syarat Pengajuan Ijin Penilai Publik</vt:lpstr>
      <vt:lpstr>Syarat Pengajuan Ijin Penilai Publik</vt:lpstr>
      <vt:lpstr>JENJANG KEANGGOTAAN </vt:lpstr>
      <vt:lpstr>PERIJINAN PENILAI PUBLIK</vt:lpstr>
      <vt:lpstr>Struktur Organisasi</vt:lpstr>
      <vt:lpstr>Slide 28</vt:lpstr>
      <vt:lpstr>Dewan Pengurus Nasional</vt:lpstr>
      <vt:lpstr>Dewan Pengurus Daerah</vt:lpstr>
      <vt:lpstr>Dewan Pengurus Daerah</vt:lpstr>
      <vt:lpstr>Dewan Penilai</vt:lpstr>
      <vt:lpstr>Dewan Penilai</vt:lpstr>
      <vt:lpstr>Dewan Pengawas Keuangan</vt:lpstr>
      <vt:lpstr>Tanya Jawab Terkait Penilai </vt:lpstr>
      <vt:lpstr>Tanya Jawab Terkait Penilai </vt:lpstr>
      <vt:lpstr>Tanya Jawab Terkait Penilai </vt:lpstr>
      <vt:lpstr>Tanya Jawab Terkait Penilai </vt:lpstr>
      <vt:lpstr>Tanya Jawab Terkait Penilai </vt:lpstr>
      <vt:lpstr>Tanya Jawab Terkait Penilai </vt:lpstr>
      <vt:lpstr>Tanya Jawab Terkait Penilai </vt:lpstr>
      <vt:lpstr>Tanya Jawab Terkait Penilai </vt:lpstr>
      <vt:lpstr>Tanya Jawab Terkait Penilai </vt:lpstr>
      <vt:lpstr>Slide 44</vt:lpstr>
      <vt:lpstr>Syarat Anggota Afiliasi (A)</vt:lpstr>
      <vt:lpstr>Syarat Anggota Peserta (P)</vt:lpstr>
      <vt:lpstr>Slide 47</vt:lpstr>
      <vt:lpstr>Syarat Anggota Terakreditasi (T)</vt:lpstr>
      <vt:lpstr>Slide 49</vt:lpstr>
      <vt:lpstr>Syarat Anggota Bersertifikat (S)</vt:lpstr>
      <vt:lpstr>Slide 51</vt:lpstr>
      <vt:lpstr>Syarat Anggota Kehormatan  (Honorary Member)</vt:lpstr>
      <vt:lpstr>Slide 53</vt:lpstr>
      <vt:lpstr>Slide 54</vt:lpstr>
      <vt:lpstr>Bidang Jasa</vt:lpstr>
      <vt:lpstr>Bidang Jasa Lainnya</vt:lpstr>
      <vt:lpstr>Slide 57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 H O 5  B M C</dc:creator>
  <cp:lastModifiedBy>DEDIH</cp:lastModifiedBy>
  <cp:revision>208</cp:revision>
  <dcterms:created xsi:type="dcterms:W3CDTF">2012-03-11T00:44:17Z</dcterms:created>
  <dcterms:modified xsi:type="dcterms:W3CDTF">2018-09-10T09:20:47Z</dcterms:modified>
</cp:coreProperties>
</file>