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2" r:id="rId2"/>
    <p:sldMasterId id="2147483703" r:id="rId3"/>
    <p:sldMasterId id="2147483724" r:id="rId4"/>
    <p:sldMasterId id="2147483745" r:id="rId5"/>
    <p:sldMasterId id="2147483808" r:id="rId6"/>
    <p:sldMasterId id="2147483829" r:id="rId7"/>
    <p:sldMasterId id="2147483883" r:id="rId8"/>
  </p:sldMasterIdLst>
  <p:notesMasterIdLst>
    <p:notesMasterId r:id="rId26"/>
  </p:notesMasterIdLst>
  <p:sldIdLst>
    <p:sldId id="258" r:id="rId9"/>
    <p:sldId id="291" r:id="rId10"/>
    <p:sldId id="292" r:id="rId11"/>
    <p:sldId id="297" r:id="rId12"/>
    <p:sldId id="279" r:id="rId13"/>
    <p:sldId id="280" r:id="rId14"/>
    <p:sldId id="296" r:id="rId15"/>
    <p:sldId id="283" r:id="rId16"/>
    <p:sldId id="287" r:id="rId17"/>
    <p:sldId id="295" r:id="rId18"/>
    <p:sldId id="261" r:id="rId19"/>
    <p:sldId id="268" r:id="rId20"/>
    <p:sldId id="288" r:id="rId21"/>
    <p:sldId id="269" r:id="rId22"/>
    <p:sldId id="270" r:id="rId23"/>
    <p:sldId id="289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F00768-32A6-4B1B-ACB0-3C6475A2C222}">
          <p14:sldIdLst>
            <p14:sldId id="258"/>
            <p14:sldId id="291"/>
            <p14:sldId id="292"/>
            <p14:sldId id="297"/>
          </p14:sldIdLst>
        </p14:section>
        <p14:section name="Persiapan Gladi Resik" id="{AB1269F5-6E30-4F46-8996-05057F7A3DA6}">
          <p14:sldIdLst>
            <p14:sldId id="279"/>
            <p14:sldId id="280"/>
            <p14:sldId id="296"/>
            <p14:sldId id="283"/>
            <p14:sldId id="287"/>
            <p14:sldId id="295"/>
            <p14:sldId id="261"/>
            <p14:sldId id="268"/>
            <p14:sldId id="288"/>
            <p14:sldId id="269"/>
            <p14:sldId id="270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CEEF1"/>
    <a:srgbClr val="FFFFFF"/>
    <a:srgbClr val="556D96"/>
    <a:srgbClr val="B9D2D7"/>
    <a:srgbClr val="E3E5E8"/>
    <a:srgbClr val="BC3004"/>
    <a:srgbClr val="FFCC99"/>
    <a:srgbClr val="6D82A5"/>
    <a:srgbClr val="C0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3447" autoAdjust="0"/>
  </p:normalViewPr>
  <p:slideViewPr>
    <p:cSldViewPr snapToGrid="0">
      <p:cViewPr>
        <p:scale>
          <a:sx n="77" d="100"/>
          <a:sy n="77" d="100"/>
        </p:scale>
        <p:origin x="-2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9A3A-8E27-4B01-B520-5F8B117005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BD29C-9910-40D9-9856-22693F05A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7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79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697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158d5a3e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158d5a3e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3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e13d9a7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e13d9a7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98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158d5a3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158d5a3e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35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6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6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158d5a3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158d5a3e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8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158d5a3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158d5a3e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4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158d5a3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158d5a3e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4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158d5a3e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158d5a3e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35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3249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697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07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371294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74481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8718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0970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3099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183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22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2154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0674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1133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023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56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73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006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6080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1379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3857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6269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171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171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1550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6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5312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117931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3255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2644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530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3684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727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8327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8225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5128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0181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3895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059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209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8993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031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0907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4749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02946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2022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2177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79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9366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2880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5519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6673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6838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5372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2114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5451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6239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806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9077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7187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983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0665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3372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3624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275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4384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0629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93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0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006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33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44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22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67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1583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412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268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641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242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797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20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902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52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966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8651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71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0946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43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3985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14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6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275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224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0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302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94104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19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155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42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385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918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784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367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885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0447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30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113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573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5614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45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4501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002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479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40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866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2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874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7547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572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325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65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401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33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689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740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561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583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2374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617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365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4957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279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2732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429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754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62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793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78432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65203" y="516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65200" y="1070028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697343" y="872151"/>
            <a:ext cx="23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4567019" y="16323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4567012" y="2185145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697343" y="1985051"/>
            <a:ext cx="21536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4570665" y="27481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4570663" y="330026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697343" y="30979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8802172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4570665" y="386388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4570663" y="4415379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697343" y="42108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4570665" y="4979631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4570663" y="5530496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697343" y="5323751"/>
            <a:ext cx="209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95549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96500" y="1909967"/>
            <a:ext cx="4664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2222900" y="2872300"/>
            <a:ext cx="33376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048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42500" y="1122700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42512" y="1881121"/>
            <a:ext cx="33076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5618219" y="1122700"/>
            <a:ext cx="3597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618219" y="1881121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842511" y="4442569"/>
            <a:ext cx="382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842512" y="5218944"/>
            <a:ext cx="3307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5618219" y="4442579"/>
            <a:ext cx="3448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5618219" y="5218944"/>
            <a:ext cx="3448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2009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6562100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6562100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1208185" y="3990713"/>
            <a:ext cx="243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1208185" y="4738413"/>
            <a:ext cx="20296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8913916" y="2195027"/>
            <a:ext cx="3884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3904743" y="3990713"/>
            <a:ext cx="239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3904733" y="4738413"/>
            <a:ext cx="19684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447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713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220233" y="4507700"/>
            <a:ext cx="5280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1220233" y="5339433"/>
            <a:ext cx="2428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740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823796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457468" y="2345533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2902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5586167" y="4507280"/>
            <a:ext cx="393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8816545" y="2336752"/>
            <a:ext cx="3850800" cy="11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09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6940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026300" y="1746733"/>
            <a:ext cx="4573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9522904" y="4760301"/>
            <a:ext cx="231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5860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267000" y="2323667"/>
            <a:ext cx="36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3314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75229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75233" y="25156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3534280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480933" y="25156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6184141" y="18592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6504101" y="25156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9154100" y="1954833"/>
            <a:ext cx="34040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875229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75233" y="5146833"/>
            <a:ext cx="208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3534280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480933" y="5146833"/>
            <a:ext cx="2615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6184141" y="4490421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6504101" y="5146833"/>
            <a:ext cx="2197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921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9509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6178600" y="2463861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6178600" y="5103827"/>
            <a:ext cx="2424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6178600" y="20523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6178600" y="469236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9222900" y="1886032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6509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010833" y="4141767"/>
            <a:ext cx="4038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9655319" y="1388033"/>
            <a:ext cx="2270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680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1120800" y="3242867"/>
            <a:ext cx="22004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6269565" y="1398791"/>
            <a:ext cx="2613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711200" y="2729800"/>
            <a:ext cx="403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6269565" y="885724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269565" y="5051900"/>
            <a:ext cx="2953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6269565" y="4519633"/>
            <a:ext cx="33008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8748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586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1108267" y="501997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1108267" y="3085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7967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6302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56067" y="1703400"/>
            <a:ext cx="7077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856067" y="720000"/>
            <a:ext cx="62072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501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20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448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526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300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075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344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157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437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598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100" y="410367"/>
            <a:ext cx="75311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/>
        </p:nvSpPr>
        <p:spPr>
          <a:xfrm rot="5400000">
            <a:off x="1905167" y="18467"/>
            <a:ext cx="4478400" cy="6702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1"/>
          </p:nvPr>
        </p:nvSpPr>
        <p:spPr>
          <a:xfrm>
            <a:off x="1079500" y="4275200"/>
            <a:ext cx="3509400" cy="956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dirty="0">
                <a:solidFill>
                  <a:schemeClr val="lt1"/>
                </a:solidFill>
                <a:latin typeface="Livvic medium" pitchFamily="2" charset="0"/>
              </a:rPr>
              <a:t>UNIT KOMUNIKASI PUBLIK ITS</a:t>
            </a:r>
          </a:p>
          <a:p>
            <a:pPr marL="0" indent="0"/>
            <a:r>
              <a:rPr lang="en" dirty="0">
                <a:solidFill>
                  <a:schemeClr val="lt1"/>
                </a:solidFill>
                <a:latin typeface="Livvic medium" pitchFamily="2" charset="0"/>
              </a:rPr>
              <a:t>07 Maret 2022</a:t>
            </a:r>
            <a:endParaRPr dirty="0">
              <a:solidFill>
                <a:schemeClr val="lt1"/>
              </a:solidFill>
              <a:latin typeface="Livvic medium" pitchFamily="2" charset="0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958850" y="1568450"/>
            <a:ext cx="6550450" cy="30762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000" dirty="0">
                <a:solidFill>
                  <a:schemeClr val="lt1"/>
                </a:solidFill>
                <a:latin typeface="Livvic black" pitchFamily="2" charset="0"/>
              </a:rPr>
              <a:t/>
            </a:r>
            <a:br>
              <a:rPr lang="en-US" sz="6000" dirty="0">
                <a:solidFill>
                  <a:schemeClr val="lt1"/>
                </a:solidFill>
                <a:latin typeface="Livvic black" pitchFamily="2" charset="0"/>
              </a:rPr>
            </a:br>
            <a:r>
              <a:rPr lang="en-US" sz="6000" dirty="0">
                <a:solidFill>
                  <a:schemeClr val="lt1"/>
                </a:solidFill>
                <a:latin typeface="Livvic black" pitchFamily="2" charset="0"/>
              </a:rPr>
              <a:t>WISUDA KE-125</a:t>
            </a:r>
            <a:endParaRPr sz="6000" dirty="0">
              <a:solidFill>
                <a:schemeClr val="lt1"/>
              </a:solidFill>
              <a:latin typeface="Livvic black" pitchFamily="2" charset="0"/>
              <a:sym typeface="Livvic"/>
            </a:endParaRPr>
          </a:p>
        </p:txBody>
      </p:sp>
      <p:sp>
        <p:nvSpPr>
          <p:cNvPr id="131" name="Google Shape;131;p26"/>
          <p:cNvSpPr/>
          <p:nvPr/>
        </p:nvSpPr>
        <p:spPr>
          <a:xfrm rot="-5400000" flipH="1">
            <a:off x="9805600" y="3222067"/>
            <a:ext cx="4478400" cy="2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90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28">
            <a:extLst>
              <a:ext uri="{FF2B5EF4-FFF2-40B4-BE49-F238E27FC236}">
                <a16:creationId xmlns:a16="http://schemas.microsoft.com/office/drawing/2014/main" xmlns="" id="{707FE17B-5E6E-45AD-BD1F-22BF0DC625FE}"/>
              </a:ext>
            </a:extLst>
          </p:cNvPr>
          <p:cNvSpPr/>
          <p:nvPr/>
        </p:nvSpPr>
        <p:spPr>
          <a:xfrm rot="5400000">
            <a:off x="-1280900" y="1284500"/>
            <a:ext cx="6854400" cy="42926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7875">
                <a:srgbClr val="C7D1E0"/>
              </a:gs>
              <a:gs pos="95750">
                <a:srgbClr val="C4CEDE"/>
              </a:gs>
              <a:gs pos="6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DC5FAE-9426-43B4-B23E-165BE98C6B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64" y="62915"/>
            <a:ext cx="5962996" cy="33541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C710C8-DAA6-4C9C-8B6D-C6D228FC8F49}"/>
              </a:ext>
            </a:extLst>
          </p:cNvPr>
          <p:cNvSpPr txBox="1"/>
          <p:nvPr/>
        </p:nvSpPr>
        <p:spPr>
          <a:xfrm>
            <a:off x="404895" y="447345"/>
            <a:ext cx="541111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dirty="0">
                <a:solidFill>
                  <a:schemeClr val="accent6"/>
                </a:solidFill>
                <a:latin typeface="Livvic"/>
              </a:rPr>
              <a:t>Teknis Pemanggilan :</a:t>
            </a:r>
          </a:p>
          <a:p>
            <a:pPr marL="457200" indent="-457200">
              <a:buAutoNum type="arabicPeriod"/>
            </a:pPr>
            <a:r>
              <a:rPr lang="id-ID" sz="2000" dirty="0">
                <a:solidFill>
                  <a:schemeClr val="accent6"/>
                </a:solidFill>
                <a:latin typeface="Livvic"/>
              </a:rPr>
              <a:t>Wisudawan akan dimohon untuk turun dari kendaraan sebelum area prosesi</a:t>
            </a:r>
          </a:p>
          <a:p>
            <a:pPr marL="457200" indent="-457200">
              <a:buAutoNum type="arabicPeriod"/>
            </a:pPr>
            <a:r>
              <a:rPr lang="id-ID" sz="2000" dirty="0">
                <a:solidFill>
                  <a:schemeClr val="accent6"/>
                </a:solidFill>
                <a:latin typeface="Livvic"/>
              </a:rPr>
              <a:t>Kendaraan wisudawan akan diarahkan untuk terus berjalan</a:t>
            </a:r>
            <a:endParaRPr lang="en-US" sz="2000" dirty="0">
              <a:solidFill>
                <a:schemeClr val="accent6"/>
              </a:solidFill>
              <a:latin typeface="Livvic"/>
            </a:endParaRPr>
          </a:p>
          <a:p>
            <a:pPr marL="457200" indent="-457200">
              <a:buAutoNum type="arabicPeriod"/>
            </a:pPr>
            <a:r>
              <a:rPr lang="id-ID" sz="2000" dirty="0">
                <a:solidFill>
                  <a:schemeClr val="accent6"/>
                </a:solidFill>
                <a:latin typeface="Livvic"/>
              </a:rPr>
              <a:t>Wisudawan menerima ijazah dari dekan kemudian langsung menuju rektor untuk foto bersama  (rektor-dekan-wisudawan</a:t>
            </a:r>
            <a:r>
              <a:rPr lang="en-US" sz="2000" dirty="0">
                <a:solidFill>
                  <a:schemeClr val="accent6"/>
                </a:solidFill>
                <a:latin typeface="Livvic"/>
              </a:rPr>
              <a:t>)</a:t>
            </a:r>
            <a:r>
              <a:rPr lang="id-ID" sz="2000" dirty="0">
                <a:solidFill>
                  <a:schemeClr val="accent6"/>
                </a:solidFill>
                <a:latin typeface="Livvic"/>
              </a:rPr>
              <a:t>  </a:t>
            </a:r>
            <a:endParaRPr lang="en-US" sz="2000" dirty="0">
              <a:solidFill>
                <a:schemeClr val="accent6"/>
              </a:solidFill>
              <a:latin typeface="Livvic"/>
            </a:endParaRPr>
          </a:p>
          <a:p>
            <a:pPr marL="457200" indent="-457200">
              <a:buAutoNum type="arabicPeriod"/>
            </a:pPr>
            <a:r>
              <a:rPr lang="id-ID" sz="2000" dirty="0">
                <a:solidFill>
                  <a:schemeClr val="accent6"/>
                </a:solidFill>
                <a:latin typeface="Livvic"/>
              </a:rPr>
              <a:t>Wisudawan kembali ke kendaraan</a:t>
            </a: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9056C9B-095F-4DA1-B2A0-136580A20A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28865"/>
            <a:ext cx="5608235" cy="3266219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72688264-E09B-439B-9296-602EB2E7D2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0" y="3528865"/>
            <a:ext cx="5806614" cy="32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4809964" y="3509600"/>
            <a:ext cx="4810000" cy="33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0" y="3509600"/>
            <a:ext cx="4810000" cy="33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0" y="-34000"/>
            <a:ext cx="4810000" cy="35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4809981" y="-34000"/>
            <a:ext cx="4810000" cy="35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8721F37-EC12-4AE0-9EAC-49FEFBE4265C}"/>
              </a:ext>
            </a:extLst>
          </p:cNvPr>
          <p:cNvGrpSpPr/>
          <p:nvPr/>
        </p:nvGrpSpPr>
        <p:grpSpPr>
          <a:xfrm>
            <a:off x="292100" y="-145243"/>
            <a:ext cx="11899900" cy="6741054"/>
            <a:chOff x="514480" y="483613"/>
            <a:chExt cx="11015510" cy="61456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360D488-3614-442E-80C5-B21E43971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480" y="647956"/>
              <a:ext cx="11015510" cy="5981289"/>
            </a:xfrm>
            <a:prstGeom prst="rect">
              <a:avLst/>
            </a:prstGeom>
          </p:spPr>
        </p:pic>
        <p:pic>
          <p:nvPicPr>
            <p:cNvPr id="12" name="Graphic 11" descr="Marker with solid fill">
              <a:extLst>
                <a:ext uri="{FF2B5EF4-FFF2-40B4-BE49-F238E27FC236}">
                  <a16:creationId xmlns:a16="http://schemas.microsoft.com/office/drawing/2014/main" xmlns="" id="{D0978F52-0634-4F72-A1D5-1F8A9CA0D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645226" y="483613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Pin with solid fill">
              <a:extLst>
                <a:ext uri="{FF2B5EF4-FFF2-40B4-BE49-F238E27FC236}">
                  <a16:creationId xmlns:a16="http://schemas.microsoft.com/office/drawing/2014/main" xmlns="" id="{1B980433-25AD-4B9C-9EDC-CA0047808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2657710">
              <a:off x="5569866" y="3162040"/>
              <a:ext cx="673200" cy="6732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706F500-31D3-43B1-97F6-95E9C2B292E8}"/>
                </a:ext>
              </a:extLst>
            </p:cNvPr>
            <p:cNvSpPr/>
            <p:nvPr/>
          </p:nvSpPr>
          <p:spPr>
            <a:xfrm>
              <a:off x="6299769" y="679943"/>
              <a:ext cx="195919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PINTU </a:t>
              </a:r>
            </a:p>
            <a:p>
              <a:pPr algn="ctr"/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MASUK / KELUAR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DFCEF0B-F69B-42CC-939B-E811CFF7AB6C}"/>
                </a:ext>
              </a:extLst>
            </p:cNvPr>
            <p:cNvSpPr/>
            <p:nvPr/>
          </p:nvSpPr>
          <p:spPr>
            <a:xfrm>
              <a:off x="5609145" y="3743137"/>
              <a:ext cx="109517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LOKASI </a:t>
              </a:r>
            </a:p>
            <a:p>
              <a:pPr algn="ctr"/>
              <a:r>
                <a:rPr lang="en-US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PROSESI</a:t>
              </a:r>
              <a:endPara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78452ED-B18E-434A-8FE5-34CB75B00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0477" y="4035524"/>
              <a:ext cx="292786" cy="330370"/>
            </a:xfrm>
            <a:prstGeom prst="line">
              <a:avLst/>
            </a:prstGeom>
            <a:ln w="38100">
              <a:solidFill>
                <a:srgbClr val="0070C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7CD05F5-215D-40B2-BD33-7CC0879005A1}"/>
                </a:ext>
              </a:extLst>
            </p:cNvPr>
            <p:cNvCxnSpPr>
              <a:cxnSpLocks/>
            </p:cNvCxnSpPr>
            <p:nvPr/>
          </p:nvCxnSpPr>
          <p:spPr>
            <a:xfrm>
              <a:off x="5505107" y="4438430"/>
              <a:ext cx="140119" cy="1055401"/>
            </a:xfrm>
            <a:prstGeom prst="line">
              <a:avLst/>
            </a:prstGeom>
            <a:ln w="38100">
              <a:solidFill>
                <a:srgbClr val="0070C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CC21ADB-4000-4DDE-8292-8D0E68FCF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350" y="5196331"/>
              <a:ext cx="1997783" cy="316093"/>
            </a:xfrm>
            <a:prstGeom prst="line">
              <a:avLst/>
            </a:prstGeom>
            <a:ln w="38100">
              <a:solidFill>
                <a:srgbClr val="0070C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C5C5CCF-F281-4284-8418-5AECDDA50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88362" y="3894231"/>
              <a:ext cx="19294" cy="1272195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B042074-5697-4AE3-8871-65F07B589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364" y="3894231"/>
              <a:ext cx="560388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E9FB06B-8D1E-486E-A1B8-CE5BBC365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8031" y="2633332"/>
              <a:ext cx="22665" cy="1142645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967353B-AA49-4CAB-B286-9FFC087E36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1380565"/>
              <a:ext cx="1216637" cy="1196653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145;p28"/>
          <p:cNvSpPr txBox="1">
            <a:spLocks/>
          </p:cNvSpPr>
          <p:nvPr/>
        </p:nvSpPr>
        <p:spPr>
          <a:xfrm>
            <a:off x="5003955" y="6200159"/>
            <a:ext cx="7188045" cy="46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r"/>
            <a:r>
              <a:rPr lang="en-US" sz="3200" dirty="0">
                <a:solidFill>
                  <a:schemeClr val="accent2"/>
                </a:solidFill>
                <a:latin typeface="Livvic black" pitchFamily="2" charset="0"/>
              </a:rPr>
              <a:t>LOKASI : REKTORAT</a:t>
            </a:r>
            <a:endParaRPr lang="en-US" sz="3200" kern="0" dirty="0">
              <a:solidFill>
                <a:schemeClr val="accent2"/>
              </a:solidFill>
              <a:latin typeface="Livvic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563E09-24EB-4539-BC7F-A8FEEC99B80A}"/>
              </a:ext>
            </a:extLst>
          </p:cNvPr>
          <p:cNvSpPr txBox="1"/>
          <p:nvPr/>
        </p:nvSpPr>
        <p:spPr>
          <a:xfrm>
            <a:off x="3048000" y="3225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b="0" dirty="0">
                <a:effectLst/>
              </a:rPr>
              <a:t> </a:t>
            </a:r>
            <a:endParaRPr lang="id-ID" dirty="0"/>
          </a:p>
        </p:txBody>
      </p:sp>
      <p:sp>
        <p:nvSpPr>
          <p:cNvPr id="22" name="Google Shape;150;p28">
            <a:extLst>
              <a:ext uri="{FF2B5EF4-FFF2-40B4-BE49-F238E27FC236}">
                <a16:creationId xmlns:a16="http://schemas.microsoft.com/office/drawing/2014/main" xmlns="" id="{5543AC73-F3A4-45D2-B126-1620114F6A84}"/>
              </a:ext>
            </a:extLst>
          </p:cNvPr>
          <p:cNvSpPr txBox="1">
            <a:spLocks/>
          </p:cNvSpPr>
          <p:nvPr/>
        </p:nvSpPr>
        <p:spPr>
          <a:xfrm>
            <a:off x="7847357" y="659691"/>
            <a:ext cx="3010835" cy="131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1100" kern="0" dirty="0">
                <a:solidFill>
                  <a:schemeClr val="accent4">
                    <a:lumMod val="50000"/>
                  </a:schemeClr>
                </a:solidFill>
              </a:rPr>
              <a:t>RUTE MASUK :</a:t>
            </a:r>
          </a:p>
          <a:p>
            <a:pPr>
              <a:buSzPts val="1100"/>
            </a:pPr>
            <a:endParaRPr lang="en-US" sz="11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GERBANG SAINS TEKNO PARK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GEDUNG ROBOTIKA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BLOK U 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BLOK T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AREA GOR BULU TANGKIS DAN ASRAMA </a:t>
            </a:r>
          </a:p>
        </p:txBody>
      </p:sp>
      <p:sp>
        <p:nvSpPr>
          <p:cNvPr id="23" name="Google Shape;150;p28">
            <a:extLst>
              <a:ext uri="{FF2B5EF4-FFF2-40B4-BE49-F238E27FC236}">
                <a16:creationId xmlns:a16="http://schemas.microsoft.com/office/drawing/2014/main" xmlns="" id="{1B59FF52-2426-4D22-99B8-384327F41EE4}"/>
              </a:ext>
            </a:extLst>
          </p:cNvPr>
          <p:cNvSpPr txBox="1">
            <a:spLocks/>
          </p:cNvSpPr>
          <p:nvPr/>
        </p:nvSpPr>
        <p:spPr>
          <a:xfrm>
            <a:off x="2561229" y="3586843"/>
            <a:ext cx="2513973" cy="13419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1100" kern="0" dirty="0">
                <a:solidFill>
                  <a:schemeClr val="accent4">
                    <a:lumMod val="50000"/>
                  </a:schemeClr>
                </a:solidFill>
              </a:rPr>
              <a:t>RUTE PEMANGGILAN :</a:t>
            </a:r>
          </a:p>
          <a:p>
            <a:pPr>
              <a:buSzPts val="1100"/>
            </a:pPr>
            <a:endParaRPr lang="en-US" sz="11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AREA GOR BULU TANGKIS DAN ASRAMA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TAMAN SYNCHRO 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REKTORAT</a:t>
            </a:r>
          </a:p>
        </p:txBody>
      </p:sp>
      <p:sp>
        <p:nvSpPr>
          <p:cNvPr id="26" name="Google Shape;150;p28">
            <a:extLst>
              <a:ext uri="{FF2B5EF4-FFF2-40B4-BE49-F238E27FC236}">
                <a16:creationId xmlns:a16="http://schemas.microsoft.com/office/drawing/2014/main" xmlns="" id="{74D448FF-3171-4A4B-B7DC-E56BB1C4EABD}"/>
              </a:ext>
            </a:extLst>
          </p:cNvPr>
          <p:cNvSpPr txBox="1">
            <a:spLocks/>
          </p:cNvSpPr>
          <p:nvPr/>
        </p:nvSpPr>
        <p:spPr>
          <a:xfrm>
            <a:off x="2723396" y="5188103"/>
            <a:ext cx="2922132" cy="1554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1100" kern="0" dirty="0">
                <a:solidFill>
                  <a:schemeClr val="accent4">
                    <a:lumMod val="50000"/>
                  </a:schemeClr>
                </a:solidFill>
              </a:rPr>
              <a:t>RUTE KELUAR :</a:t>
            </a:r>
          </a:p>
          <a:p>
            <a:pPr>
              <a:buSzPts val="1100"/>
            </a:pPr>
            <a:endParaRPr lang="en-US" sz="11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REKTORAT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MENARA SAINS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BIOLOGI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BLOK T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BLOK U</a:t>
            </a:r>
          </a:p>
          <a:p>
            <a:pPr>
              <a:buSzPts val="1100"/>
            </a:pPr>
            <a:r>
              <a:rPr lang="en-US" sz="1100" kern="0" dirty="0">
                <a:solidFill>
                  <a:schemeClr val="tx2">
                    <a:lumMod val="10000"/>
                  </a:schemeClr>
                </a:solidFill>
              </a:rPr>
              <a:t>GERBANG SAINS TEKNO PARK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716D4E-C2F8-4AFD-9B98-2AE345CB1ADF}"/>
              </a:ext>
            </a:extLst>
          </p:cNvPr>
          <p:cNvSpPr/>
          <p:nvPr/>
        </p:nvSpPr>
        <p:spPr>
          <a:xfrm>
            <a:off x="3765859" y="540830"/>
            <a:ext cx="2510889" cy="2116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RUTE MASUK</a:t>
            </a:r>
            <a:endParaRPr lang="id-ID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F1D8158-CBE4-4C36-A8C5-405EB24D7CB5}"/>
              </a:ext>
            </a:extLst>
          </p:cNvPr>
          <p:cNvSpPr/>
          <p:nvPr/>
        </p:nvSpPr>
        <p:spPr>
          <a:xfrm>
            <a:off x="5708595" y="4414954"/>
            <a:ext cx="2176176" cy="1917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RUTE KELUAR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732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CC7A8C8D-C28E-4B1E-8BF2-021DFEFA2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70" y="2810786"/>
            <a:ext cx="4601527" cy="3898263"/>
          </a:xfrm>
          <a:prstGeom prst="rect">
            <a:avLst/>
          </a:prstGeom>
        </p:spPr>
      </p:pic>
      <p:sp>
        <p:nvSpPr>
          <p:cNvPr id="19" name="Google Shape;207;p32"/>
          <p:cNvSpPr/>
          <p:nvPr/>
        </p:nvSpPr>
        <p:spPr>
          <a:xfrm rot="-5400000">
            <a:off x="9689918" y="319340"/>
            <a:ext cx="865363" cy="413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09;p32"/>
          <p:cNvSpPr txBox="1">
            <a:spLocks noGrp="1"/>
          </p:cNvSpPr>
          <p:nvPr>
            <p:ph type="ctrTitle"/>
          </p:nvPr>
        </p:nvSpPr>
        <p:spPr>
          <a:xfrm>
            <a:off x="8194067" y="1411422"/>
            <a:ext cx="3850800" cy="146353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DISEDIAKAN </a:t>
            </a:r>
            <a:r>
              <a:rPr lang="en" dirty="0"/>
              <a:t>2</a:t>
            </a:r>
            <a:r>
              <a:rPr lang="en" dirty="0">
                <a:solidFill>
                  <a:schemeClr val="lt1"/>
                </a:solidFill>
              </a:rPr>
              <a:t> TITIK 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AREA </a:t>
            </a:r>
            <a:r>
              <a:rPr lang="en" dirty="0"/>
              <a:t>TRANSIT</a:t>
            </a:r>
            <a:endParaRPr sz="3733" dirty="0">
              <a:solidFill>
                <a:schemeClr val="lt1"/>
              </a:solidFill>
            </a:endParaRPr>
          </a:p>
        </p:txBody>
      </p:sp>
      <p:sp>
        <p:nvSpPr>
          <p:cNvPr id="22" name="Google Shape;210;p32"/>
          <p:cNvSpPr txBox="1">
            <a:spLocks noGrp="1"/>
          </p:cNvSpPr>
          <p:nvPr>
            <p:ph type="subTitle" idx="1"/>
          </p:nvPr>
        </p:nvSpPr>
        <p:spPr>
          <a:xfrm>
            <a:off x="7360797" y="3201639"/>
            <a:ext cx="4919636" cy="31165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1600" b="1" dirty="0">
                <a:latin typeface="Livvic"/>
              </a:rPr>
              <a:t>Sebelum Wisudawan Hadir pada Pemanggilan nama, diharap tetap di dalam mobil atau kendaraan masing-masing untuk mengikuti jalannya pelaksanaan kegiatan melalui zoom atau kanal youtube ITS.</a:t>
            </a:r>
          </a:p>
          <a:p>
            <a:pPr marL="0" indent="0"/>
            <a:endParaRPr lang="en" sz="1600" b="1" dirty="0">
              <a:latin typeface="Livvic"/>
            </a:endParaRPr>
          </a:p>
          <a:p>
            <a:pPr marL="0" indent="0"/>
            <a:r>
              <a:rPr lang="en" sz="1600" b="1" dirty="0">
                <a:latin typeface="Livvic"/>
              </a:rPr>
              <a:t>Tempat area transit : </a:t>
            </a:r>
          </a:p>
          <a:p>
            <a:pPr marL="342900" indent="-342900">
              <a:buAutoNum type="arabicPeriod"/>
            </a:pPr>
            <a:r>
              <a:rPr lang="en" sz="1600" b="1" dirty="0">
                <a:latin typeface="Livvic"/>
              </a:rPr>
              <a:t>Gedung Pusat Robotika</a:t>
            </a:r>
          </a:p>
          <a:p>
            <a:pPr marL="342900" indent="-342900">
              <a:buAutoNum type="arabicPeriod"/>
            </a:pPr>
            <a:r>
              <a:rPr lang="id-ID" sz="1600" b="1" dirty="0">
                <a:latin typeface="Livvic"/>
              </a:rPr>
              <a:t>G</a:t>
            </a:r>
            <a:r>
              <a:rPr lang="en" sz="1600" b="1" dirty="0">
                <a:latin typeface="Livvic"/>
              </a:rPr>
              <a:t>OR Bulutangkis dan Asrama </a:t>
            </a:r>
          </a:p>
          <a:p>
            <a:pPr marL="342900" indent="-342900">
              <a:buAutoNum type="arabicPeriod"/>
            </a:pPr>
            <a:endParaRPr lang="en" sz="1600" b="1" dirty="0">
              <a:latin typeface="Livvic"/>
            </a:endParaRPr>
          </a:p>
        </p:txBody>
      </p:sp>
      <p:sp>
        <p:nvSpPr>
          <p:cNvPr id="23" name="Google Shape;211;p32"/>
          <p:cNvSpPr/>
          <p:nvPr/>
        </p:nvSpPr>
        <p:spPr>
          <a:xfrm rot="-5400000">
            <a:off x="-2715201" y="2715199"/>
            <a:ext cx="6858001" cy="14276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A15799-E887-42DC-8453-B4B3919E14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3" y="614209"/>
            <a:ext cx="6251798" cy="26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6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xmlns="" id="{D6EB37F5-8459-45B1-8303-6A9FB79BC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843" y="0"/>
            <a:ext cx="9700157" cy="6858000"/>
          </a:xfrm>
          <a:prstGeom prst="rect">
            <a:avLst/>
          </a:prstGeom>
        </p:spPr>
      </p:pic>
      <p:sp>
        <p:nvSpPr>
          <p:cNvPr id="21" name="Google Shape;209;p32"/>
          <p:cNvSpPr txBox="1">
            <a:spLocks noGrp="1"/>
          </p:cNvSpPr>
          <p:nvPr>
            <p:ph type="ctrTitle"/>
          </p:nvPr>
        </p:nvSpPr>
        <p:spPr>
          <a:xfrm>
            <a:off x="274743" y="852362"/>
            <a:ext cx="4138800" cy="718809"/>
          </a:xfrm>
          <a:prstGeom prst="rect">
            <a:avLst/>
          </a:prstGeom>
          <a:solidFill>
            <a:srgbClr val="556D96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dirty="0">
                <a:solidFill>
                  <a:schemeClr val="lt1"/>
                </a:solidFill>
              </a:rPr>
              <a:t>AREA PHOTOBOOTH</a:t>
            </a:r>
            <a:endParaRPr sz="3733" dirty="0">
              <a:solidFill>
                <a:schemeClr val="lt1"/>
              </a:solidFill>
            </a:endParaRPr>
          </a:p>
        </p:txBody>
      </p:sp>
      <p:sp>
        <p:nvSpPr>
          <p:cNvPr id="22" name="Google Shape;210;p32"/>
          <p:cNvSpPr txBox="1">
            <a:spLocks noGrp="1"/>
          </p:cNvSpPr>
          <p:nvPr>
            <p:ph type="subTitle" idx="1"/>
          </p:nvPr>
        </p:nvSpPr>
        <p:spPr>
          <a:xfrm>
            <a:off x="274743" y="1571171"/>
            <a:ext cx="4919636" cy="12155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000" b="1" dirty="0">
                <a:latin typeface="Livvic" pitchFamily="2" charset="0"/>
                <a:cs typeface="KoHo" panose="00000500000000000000" pitchFamily="2" charset="-34"/>
              </a:rPr>
              <a:t>Gedung </a:t>
            </a:r>
            <a:r>
              <a:rPr lang="en-US" sz="2000" b="1" dirty="0" err="1">
                <a:latin typeface="Livvic" pitchFamily="2" charset="0"/>
                <a:cs typeface="KoHo" panose="00000500000000000000" pitchFamily="2" charset="-34"/>
              </a:rPr>
              <a:t>Robotika</a:t>
            </a:r>
            <a:r>
              <a:rPr lang="en-US" sz="2000" b="1" dirty="0">
                <a:latin typeface="Livvic" pitchFamily="2" charset="0"/>
                <a:cs typeface="KoHo" panose="00000500000000000000" pitchFamily="2" charset="-34"/>
              </a:rPr>
              <a:t> (3 </a:t>
            </a:r>
            <a:r>
              <a:rPr lang="en-US" sz="2000" b="1" dirty="0" err="1">
                <a:latin typeface="Livvic" pitchFamily="2" charset="0"/>
                <a:cs typeface="KoHo" panose="00000500000000000000" pitchFamily="2" charset="-34"/>
              </a:rPr>
              <a:t>Titik</a:t>
            </a:r>
            <a:r>
              <a:rPr lang="en-US" sz="2000" b="1" dirty="0">
                <a:latin typeface="Livvic" pitchFamily="2" charset="0"/>
                <a:cs typeface="KoHo" panose="00000500000000000000" pitchFamily="2" charset="-34"/>
              </a:rPr>
              <a:t>)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2000" b="1" dirty="0">
                <a:latin typeface="Livvic" pitchFamily="2" charset="0"/>
              </a:rPr>
              <a:t>Masing-masing </a:t>
            </a:r>
            <a:r>
              <a:rPr lang="en-US" sz="2000" b="1" dirty="0" err="1">
                <a:latin typeface="Livvic" pitchFamily="2" charset="0"/>
              </a:rPr>
              <a:t>departemen</a:t>
            </a:r>
            <a:r>
              <a:rPr lang="en-US" sz="2000" b="1" dirty="0">
                <a:latin typeface="Livvic" pitchFamily="2" charset="0"/>
              </a:rPr>
              <a:t> yang </a:t>
            </a:r>
            <a:r>
              <a:rPr lang="en-US" sz="2000" b="1" dirty="0" err="1">
                <a:latin typeface="Livvic" pitchFamily="2" charset="0"/>
              </a:rPr>
              <a:t>menyediakan</a:t>
            </a:r>
            <a:endParaRPr lang="en" sz="2000" b="1" dirty="0">
              <a:latin typeface="Livvic" pitchFamily="2" charset="0"/>
            </a:endParaRPr>
          </a:p>
        </p:txBody>
      </p:sp>
      <p:sp>
        <p:nvSpPr>
          <p:cNvPr id="9" name="Google Shape;210;p32">
            <a:extLst>
              <a:ext uri="{FF2B5EF4-FFF2-40B4-BE49-F238E27FC236}">
                <a16:creationId xmlns:a16="http://schemas.microsoft.com/office/drawing/2014/main" xmlns="" id="{14D5C196-0257-47AD-B7A0-C1F2C4606D18}"/>
              </a:ext>
            </a:extLst>
          </p:cNvPr>
          <p:cNvSpPr txBox="1">
            <a:spLocks/>
          </p:cNvSpPr>
          <p:nvPr/>
        </p:nvSpPr>
        <p:spPr>
          <a:xfrm>
            <a:off x="6979448" y="892183"/>
            <a:ext cx="1016258" cy="6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ctr">
              <a:buSzPct val="100000"/>
            </a:pPr>
            <a:r>
              <a:rPr lang="en-US" sz="1400" kern="0" dirty="0">
                <a:latin typeface="Livvic"/>
                <a:cs typeface="KoHo" panose="00000500000000000000" pitchFamily="2" charset="-34"/>
              </a:rPr>
              <a:t>Gedung</a:t>
            </a:r>
          </a:p>
          <a:p>
            <a:pPr marL="0" indent="0" algn="ctr">
              <a:buSzPct val="100000"/>
            </a:pPr>
            <a:r>
              <a:rPr lang="en-US" sz="1400" kern="0" dirty="0" err="1">
                <a:latin typeface="Livvic"/>
                <a:cs typeface="KoHo" panose="00000500000000000000" pitchFamily="2" charset="-34"/>
              </a:rPr>
              <a:t>Robotika</a:t>
            </a:r>
            <a:endParaRPr lang="en" sz="1200" kern="0" dirty="0">
              <a:latin typeface="Livv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018019-4626-4454-B1BD-D7D20CC630F2}"/>
              </a:ext>
            </a:extLst>
          </p:cNvPr>
          <p:cNvSpPr/>
          <p:nvPr/>
        </p:nvSpPr>
        <p:spPr>
          <a:xfrm>
            <a:off x="6572250" y="2377440"/>
            <a:ext cx="594360" cy="514350"/>
          </a:xfrm>
          <a:prstGeom prst="rect">
            <a:avLst/>
          </a:prstGeom>
          <a:solidFill>
            <a:srgbClr val="ECEEF1"/>
          </a:solidFill>
          <a:ln>
            <a:solidFill>
              <a:srgbClr val="EC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81177-8CC8-4C25-BDA5-07B5CC8E8E5B}"/>
              </a:ext>
            </a:extLst>
          </p:cNvPr>
          <p:cNvSpPr/>
          <p:nvPr/>
        </p:nvSpPr>
        <p:spPr>
          <a:xfrm>
            <a:off x="7319061" y="2423531"/>
            <a:ext cx="327609" cy="363212"/>
          </a:xfrm>
          <a:prstGeom prst="rect">
            <a:avLst/>
          </a:prstGeom>
          <a:solidFill>
            <a:srgbClr val="ECEEF1"/>
          </a:solidFill>
          <a:ln>
            <a:solidFill>
              <a:srgbClr val="EC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1D8E78-4E6B-4670-835D-1686C86E255A}"/>
              </a:ext>
            </a:extLst>
          </p:cNvPr>
          <p:cNvSpPr/>
          <p:nvPr/>
        </p:nvSpPr>
        <p:spPr>
          <a:xfrm rot="426170">
            <a:off x="6457478" y="3161892"/>
            <a:ext cx="594360" cy="998492"/>
          </a:xfrm>
          <a:prstGeom prst="rect">
            <a:avLst/>
          </a:prstGeom>
          <a:solidFill>
            <a:srgbClr val="ECEEF1"/>
          </a:solidFill>
          <a:ln>
            <a:solidFill>
              <a:srgbClr val="EC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AE6CD5-440C-4438-BC1F-21287A26824C}"/>
              </a:ext>
            </a:extLst>
          </p:cNvPr>
          <p:cNvSpPr/>
          <p:nvPr/>
        </p:nvSpPr>
        <p:spPr>
          <a:xfrm>
            <a:off x="7166610" y="3737882"/>
            <a:ext cx="594360" cy="514350"/>
          </a:xfrm>
          <a:prstGeom prst="rect">
            <a:avLst/>
          </a:prstGeom>
          <a:solidFill>
            <a:srgbClr val="ECEEF1"/>
          </a:solidFill>
          <a:ln>
            <a:solidFill>
              <a:srgbClr val="EC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4" name="Graphic 3" descr="Camera with solid fill">
            <a:extLst>
              <a:ext uri="{FF2B5EF4-FFF2-40B4-BE49-F238E27FC236}">
                <a16:creationId xmlns:a16="http://schemas.microsoft.com/office/drawing/2014/main" xmlns="" id="{2046AEF6-1ECC-43F8-B114-0CA18236B3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03084" y="14054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/>
          <p:nvPr/>
        </p:nvSpPr>
        <p:spPr>
          <a:xfrm rot="5400000">
            <a:off x="-1002933" y="2685133"/>
            <a:ext cx="5413200" cy="14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ctrTitle"/>
          </p:nvPr>
        </p:nvSpPr>
        <p:spPr>
          <a:xfrm rot="-5400000">
            <a:off x="232420" y="1607201"/>
            <a:ext cx="2955478" cy="119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PEMANGGILAN WISUDAWAN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774D58E-6CAA-4C67-93A3-32B8373ECBF6}"/>
              </a:ext>
            </a:extLst>
          </p:cNvPr>
          <p:cNvGrpSpPr/>
          <p:nvPr/>
        </p:nvGrpSpPr>
        <p:grpSpPr>
          <a:xfrm>
            <a:off x="2765224" y="722332"/>
            <a:ext cx="9004414" cy="5413201"/>
            <a:chOff x="2765224" y="722332"/>
            <a:chExt cx="9004414" cy="5413201"/>
          </a:xfrm>
        </p:grpSpPr>
        <p:pic>
          <p:nvPicPr>
            <p:cNvPr id="224" name="Google Shape;224;p34"/>
            <p:cNvPicPr preferRelativeResize="0"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5224" y="722332"/>
              <a:ext cx="9004414" cy="5413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765224" y="4229563"/>
              <a:ext cx="8596682" cy="1063023"/>
            </a:xfrm>
            <a:custGeom>
              <a:avLst/>
              <a:gdLst>
                <a:gd name="connsiteX0" fmla="*/ 0 w 7097198"/>
                <a:gd name="connsiteY0" fmla="*/ 0 h 626588"/>
                <a:gd name="connsiteX1" fmla="*/ 7097198 w 7097198"/>
                <a:gd name="connsiteY1" fmla="*/ 0 h 626588"/>
                <a:gd name="connsiteX2" fmla="*/ 7097198 w 7097198"/>
                <a:gd name="connsiteY2" fmla="*/ 626588 h 626588"/>
                <a:gd name="connsiteX3" fmla="*/ 0 w 7097198"/>
                <a:gd name="connsiteY3" fmla="*/ 626588 h 626588"/>
                <a:gd name="connsiteX4" fmla="*/ 0 w 7097198"/>
                <a:gd name="connsiteY4" fmla="*/ 0 h 626588"/>
                <a:gd name="connsiteX0" fmla="*/ 0 w 7097198"/>
                <a:gd name="connsiteY0" fmla="*/ 85241 h 711829"/>
                <a:gd name="connsiteX1" fmla="*/ 7066202 w 7097198"/>
                <a:gd name="connsiteY1" fmla="*/ 0 h 711829"/>
                <a:gd name="connsiteX2" fmla="*/ 7097198 w 7097198"/>
                <a:gd name="connsiteY2" fmla="*/ 711829 h 711829"/>
                <a:gd name="connsiteX3" fmla="*/ 0 w 7097198"/>
                <a:gd name="connsiteY3" fmla="*/ 711829 h 711829"/>
                <a:gd name="connsiteX4" fmla="*/ 0 w 7097198"/>
                <a:gd name="connsiteY4" fmla="*/ 85241 h 711829"/>
                <a:gd name="connsiteX0" fmla="*/ 0 w 7097198"/>
                <a:gd name="connsiteY0" fmla="*/ 85241 h 870687"/>
                <a:gd name="connsiteX1" fmla="*/ 7066202 w 7097198"/>
                <a:gd name="connsiteY1" fmla="*/ 0 h 870687"/>
                <a:gd name="connsiteX2" fmla="*/ 7097198 w 7097198"/>
                <a:gd name="connsiteY2" fmla="*/ 711829 h 870687"/>
                <a:gd name="connsiteX3" fmla="*/ 58118 w 7097198"/>
                <a:gd name="connsiteY3" fmla="*/ 870687 h 870687"/>
                <a:gd name="connsiteX4" fmla="*/ 0 w 7097198"/>
                <a:gd name="connsiteY4" fmla="*/ 85241 h 870687"/>
                <a:gd name="connsiteX0" fmla="*/ 418455 w 7515653"/>
                <a:gd name="connsiteY0" fmla="*/ 85241 h 777697"/>
                <a:gd name="connsiteX1" fmla="*/ 7484657 w 7515653"/>
                <a:gd name="connsiteY1" fmla="*/ 0 h 777697"/>
                <a:gd name="connsiteX2" fmla="*/ 7515653 w 7515653"/>
                <a:gd name="connsiteY2" fmla="*/ 711829 h 777697"/>
                <a:gd name="connsiteX3" fmla="*/ 0 w 7515653"/>
                <a:gd name="connsiteY3" fmla="*/ 777697 h 777697"/>
                <a:gd name="connsiteX4" fmla="*/ 418455 w 7515653"/>
                <a:gd name="connsiteY4" fmla="*/ 85241 h 777697"/>
                <a:gd name="connsiteX0" fmla="*/ 418455 w 7655138"/>
                <a:gd name="connsiteY0" fmla="*/ 85241 h 777697"/>
                <a:gd name="connsiteX1" fmla="*/ 7484657 w 7655138"/>
                <a:gd name="connsiteY1" fmla="*/ 0 h 777697"/>
                <a:gd name="connsiteX2" fmla="*/ 7655138 w 7655138"/>
                <a:gd name="connsiteY2" fmla="*/ 680833 h 777697"/>
                <a:gd name="connsiteX3" fmla="*/ 0 w 7655138"/>
                <a:gd name="connsiteY3" fmla="*/ 777697 h 777697"/>
                <a:gd name="connsiteX4" fmla="*/ 418455 w 7655138"/>
                <a:gd name="connsiteY4" fmla="*/ 85241 h 777697"/>
                <a:gd name="connsiteX0" fmla="*/ 418455 w 7779124"/>
                <a:gd name="connsiteY0" fmla="*/ 85241 h 777697"/>
                <a:gd name="connsiteX1" fmla="*/ 7484657 w 7779124"/>
                <a:gd name="connsiteY1" fmla="*/ 0 h 777697"/>
                <a:gd name="connsiteX2" fmla="*/ 7779124 w 7779124"/>
                <a:gd name="connsiteY2" fmla="*/ 704081 h 777697"/>
                <a:gd name="connsiteX3" fmla="*/ 0 w 7779124"/>
                <a:gd name="connsiteY3" fmla="*/ 777697 h 777697"/>
                <a:gd name="connsiteX4" fmla="*/ 418455 w 7779124"/>
                <a:gd name="connsiteY4" fmla="*/ 85241 h 777697"/>
                <a:gd name="connsiteX0" fmla="*/ 532755 w 7893424"/>
                <a:gd name="connsiteY0" fmla="*/ 85241 h 704081"/>
                <a:gd name="connsiteX1" fmla="*/ 7598957 w 7893424"/>
                <a:gd name="connsiteY1" fmla="*/ 0 h 704081"/>
                <a:gd name="connsiteX2" fmla="*/ 7893424 w 7893424"/>
                <a:gd name="connsiteY2" fmla="*/ 704081 h 704081"/>
                <a:gd name="connsiteX3" fmla="*/ 0 w 7893424"/>
                <a:gd name="connsiteY3" fmla="*/ 663397 h 704081"/>
                <a:gd name="connsiteX4" fmla="*/ 532755 w 7893424"/>
                <a:gd name="connsiteY4" fmla="*/ 85241 h 704081"/>
                <a:gd name="connsiteX0" fmla="*/ 532755 w 7833789"/>
                <a:gd name="connsiteY0" fmla="*/ 85241 h 663397"/>
                <a:gd name="connsiteX1" fmla="*/ 7598957 w 7833789"/>
                <a:gd name="connsiteY1" fmla="*/ 0 h 663397"/>
                <a:gd name="connsiteX2" fmla="*/ 7833789 w 7833789"/>
                <a:gd name="connsiteY2" fmla="*/ 609659 h 663397"/>
                <a:gd name="connsiteX3" fmla="*/ 0 w 7833789"/>
                <a:gd name="connsiteY3" fmla="*/ 663397 h 663397"/>
                <a:gd name="connsiteX4" fmla="*/ 532755 w 7833789"/>
                <a:gd name="connsiteY4" fmla="*/ 85241 h 663397"/>
                <a:gd name="connsiteX0" fmla="*/ 625745 w 7833789"/>
                <a:gd name="connsiteY0" fmla="*/ 57017 h 663397"/>
                <a:gd name="connsiteX1" fmla="*/ 7598957 w 7833789"/>
                <a:gd name="connsiteY1" fmla="*/ 0 h 663397"/>
                <a:gd name="connsiteX2" fmla="*/ 7833789 w 7833789"/>
                <a:gd name="connsiteY2" fmla="*/ 609659 h 663397"/>
                <a:gd name="connsiteX3" fmla="*/ 0 w 7833789"/>
                <a:gd name="connsiteY3" fmla="*/ 663397 h 663397"/>
                <a:gd name="connsiteX4" fmla="*/ 625745 w 7833789"/>
                <a:gd name="connsiteY4" fmla="*/ 57017 h 663397"/>
                <a:gd name="connsiteX0" fmla="*/ 625745 w 8022633"/>
                <a:gd name="connsiteY0" fmla="*/ 57017 h 663397"/>
                <a:gd name="connsiteX1" fmla="*/ 7598957 w 8022633"/>
                <a:gd name="connsiteY1" fmla="*/ 0 h 663397"/>
                <a:gd name="connsiteX2" fmla="*/ 8022633 w 8022633"/>
                <a:gd name="connsiteY2" fmla="*/ 624743 h 663397"/>
                <a:gd name="connsiteX3" fmla="*/ 0 w 8022633"/>
                <a:gd name="connsiteY3" fmla="*/ 663397 h 663397"/>
                <a:gd name="connsiteX4" fmla="*/ 625745 w 8022633"/>
                <a:gd name="connsiteY4" fmla="*/ 57017 h 663397"/>
                <a:gd name="connsiteX0" fmla="*/ 670472 w 8067360"/>
                <a:gd name="connsiteY0" fmla="*/ 57017 h 645297"/>
                <a:gd name="connsiteX1" fmla="*/ 7643684 w 8067360"/>
                <a:gd name="connsiteY1" fmla="*/ 0 h 645297"/>
                <a:gd name="connsiteX2" fmla="*/ 8067360 w 8067360"/>
                <a:gd name="connsiteY2" fmla="*/ 624743 h 645297"/>
                <a:gd name="connsiteX3" fmla="*/ 0 w 8067360"/>
                <a:gd name="connsiteY3" fmla="*/ 645297 h 645297"/>
                <a:gd name="connsiteX4" fmla="*/ 670472 w 8067360"/>
                <a:gd name="connsiteY4" fmla="*/ 57017 h 6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7360" h="645297">
                  <a:moveTo>
                    <a:pt x="670472" y="57017"/>
                  </a:moveTo>
                  <a:lnTo>
                    <a:pt x="7643684" y="0"/>
                  </a:lnTo>
                  <a:lnTo>
                    <a:pt x="8067360" y="624743"/>
                  </a:lnTo>
                  <a:lnTo>
                    <a:pt x="0" y="645297"/>
                  </a:lnTo>
                  <a:lnTo>
                    <a:pt x="670472" y="570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"/>
            <p:cNvSpPr/>
            <p:nvPr/>
          </p:nvSpPr>
          <p:spPr>
            <a:xfrm flipH="1">
              <a:off x="4534672" y="2838826"/>
              <a:ext cx="2008878" cy="1964042"/>
            </a:xfrm>
            <a:custGeom>
              <a:avLst/>
              <a:gdLst>
                <a:gd name="connsiteX0" fmla="*/ 0 w 2077081"/>
                <a:gd name="connsiteY0" fmla="*/ 0 h 1382574"/>
                <a:gd name="connsiteX1" fmla="*/ 2077081 w 2077081"/>
                <a:gd name="connsiteY1" fmla="*/ 0 h 1382574"/>
                <a:gd name="connsiteX2" fmla="*/ 2077081 w 2077081"/>
                <a:gd name="connsiteY2" fmla="*/ 1382574 h 1382574"/>
                <a:gd name="connsiteX3" fmla="*/ 0 w 2077081"/>
                <a:gd name="connsiteY3" fmla="*/ 1382574 h 1382574"/>
                <a:gd name="connsiteX4" fmla="*/ 0 w 2077081"/>
                <a:gd name="connsiteY4" fmla="*/ 0 h 1382574"/>
                <a:gd name="connsiteX0" fmla="*/ 169557 w 2077081"/>
                <a:gd name="connsiteY0" fmla="*/ 90835 h 1382574"/>
                <a:gd name="connsiteX1" fmla="*/ 2077081 w 2077081"/>
                <a:gd name="connsiteY1" fmla="*/ 0 h 1382574"/>
                <a:gd name="connsiteX2" fmla="*/ 2077081 w 2077081"/>
                <a:gd name="connsiteY2" fmla="*/ 1382574 h 1382574"/>
                <a:gd name="connsiteX3" fmla="*/ 0 w 2077081"/>
                <a:gd name="connsiteY3" fmla="*/ 1382574 h 1382574"/>
                <a:gd name="connsiteX4" fmla="*/ 169557 w 2077081"/>
                <a:gd name="connsiteY4" fmla="*/ 90835 h 1382574"/>
                <a:gd name="connsiteX0" fmla="*/ 0 w 1907524"/>
                <a:gd name="connsiteY0" fmla="*/ 90835 h 1382574"/>
                <a:gd name="connsiteX1" fmla="*/ 1907524 w 1907524"/>
                <a:gd name="connsiteY1" fmla="*/ 0 h 1382574"/>
                <a:gd name="connsiteX2" fmla="*/ 1907524 w 1907524"/>
                <a:gd name="connsiteY2" fmla="*/ 1382574 h 1382574"/>
                <a:gd name="connsiteX3" fmla="*/ 54501 w 1907524"/>
                <a:gd name="connsiteY3" fmla="*/ 1007125 h 1382574"/>
                <a:gd name="connsiteX4" fmla="*/ 0 w 1907524"/>
                <a:gd name="connsiteY4" fmla="*/ 90835 h 1382574"/>
                <a:gd name="connsiteX0" fmla="*/ 0 w 1907524"/>
                <a:gd name="connsiteY0" fmla="*/ 90835 h 1473409"/>
                <a:gd name="connsiteX1" fmla="*/ 1907524 w 1907524"/>
                <a:gd name="connsiteY1" fmla="*/ 0 h 1473409"/>
                <a:gd name="connsiteX2" fmla="*/ 1526019 w 1907524"/>
                <a:gd name="connsiteY2" fmla="*/ 1473409 h 1473409"/>
                <a:gd name="connsiteX3" fmla="*/ 54501 w 1907524"/>
                <a:gd name="connsiteY3" fmla="*/ 1007125 h 1473409"/>
                <a:gd name="connsiteX4" fmla="*/ 0 w 1907524"/>
                <a:gd name="connsiteY4" fmla="*/ 90835 h 1473409"/>
                <a:gd name="connsiteX0" fmla="*/ 0 w 1586576"/>
                <a:gd name="connsiteY0" fmla="*/ 24223 h 1406797"/>
                <a:gd name="connsiteX1" fmla="*/ 1586576 w 1586576"/>
                <a:gd name="connsiteY1" fmla="*/ 0 h 1406797"/>
                <a:gd name="connsiteX2" fmla="*/ 1526019 w 1586576"/>
                <a:gd name="connsiteY2" fmla="*/ 1406797 h 1406797"/>
                <a:gd name="connsiteX3" fmla="*/ 54501 w 1586576"/>
                <a:gd name="connsiteY3" fmla="*/ 940513 h 1406797"/>
                <a:gd name="connsiteX4" fmla="*/ 0 w 1586576"/>
                <a:gd name="connsiteY4" fmla="*/ 24223 h 1406797"/>
                <a:gd name="connsiteX0" fmla="*/ 0 w 1659243"/>
                <a:gd name="connsiteY0" fmla="*/ 0 h 1667188"/>
                <a:gd name="connsiteX1" fmla="*/ 1659243 w 1659243"/>
                <a:gd name="connsiteY1" fmla="*/ 260391 h 1667188"/>
                <a:gd name="connsiteX2" fmla="*/ 1598686 w 1659243"/>
                <a:gd name="connsiteY2" fmla="*/ 1667188 h 1667188"/>
                <a:gd name="connsiteX3" fmla="*/ 127168 w 1659243"/>
                <a:gd name="connsiteY3" fmla="*/ 1200904 h 1667188"/>
                <a:gd name="connsiteX4" fmla="*/ 0 w 1659243"/>
                <a:gd name="connsiteY4" fmla="*/ 0 h 1667188"/>
                <a:gd name="connsiteX0" fmla="*/ 0 w 1659243"/>
                <a:gd name="connsiteY0" fmla="*/ 0 h 1667188"/>
                <a:gd name="connsiteX1" fmla="*/ 1659243 w 1659243"/>
                <a:gd name="connsiteY1" fmla="*/ 260391 h 1667188"/>
                <a:gd name="connsiteX2" fmla="*/ 1598686 w 1659243"/>
                <a:gd name="connsiteY2" fmla="*/ 1667188 h 1667188"/>
                <a:gd name="connsiteX3" fmla="*/ 36334 w 1659243"/>
                <a:gd name="connsiteY3" fmla="*/ 1188793 h 1667188"/>
                <a:gd name="connsiteX4" fmla="*/ 0 w 1659243"/>
                <a:gd name="connsiteY4" fmla="*/ 0 h 1667188"/>
                <a:gd name="connsiteX0" fmla="*/ 0 w 1641076"/>
                <a:gd name="connsiteY0" fmla="*/ 18168 h 1685356"/>
                <a:gd name="connsiteX1" fmla="*/ 1641076 w 1641076"/>
                <a:gd name="connsiteY1" fmla="*/ 0 h 1685356"/>
                <a:gd name="connsiteX2" fmla="*/ 1598686 w 1641076"/>
                <a:gd name="connsiteY2" fmla="*/ 1685356 h 1685356"/>
                <a:gd name="connsiteX3" fmla="*/ 36334 w 1641076"/>
                <a:gd name="connsiteY3" fmla="*/ 1206961 h 1685356"/>
                <a:gd name="connsiteX4" fmla="*/ 0 w 1641076"/>
                <a:gd name="connsiteY4" fmla="*/ 18168 h 168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076" h="1685356">
                  <a:moveTo>
                    <a:pt x="0" y="18168"/>
                  </a:moveTo>
                  <a:lnTo>
                    <a:pt x="1641076" y="0"/>
                  </a:lnTo>
                  <a:lnTo>
                    <a:pt x="1598686" y="1685356"/>
                  </a:lnTo>
                  <a:lnTo>
                    <a:pt x="36334" y="1206961"/>
                  </a:lnTo>
                  <a:lnTo>
                    <a:pt x="0" y="18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2"/>
            <p:cNvSpPr/>
            <p:nvPr/>
          </p:nvSpPr>
          <p:spPr>
            <a:xfrm rot="262273" flipH="1">
              <a:off x="4631443" y="3555217"/>
              <a:ext cx="1903904" cy="400110"/>
            </a:xfrm>
            <a:custGeom>
              <a:avLst/>
              <a:gdLst>
                <a:gd name="connsiteX0" fmla="*/ 0 w 2021514"/>
                <a:gd name="connsiteY0" fmla="*/ 0 h 461665"/>
                <a:gd name="connsiteX1" fmla="*/ 2021514 w 2021514"/>
                <a:gd name="connsiteY1" fmla="*/ 0 h 461665"/>
                <a:gd name="connsiteX2" fmla="*/ 2021514 w 2021514"/>
                <a:gd name="connsiteY2" fmla="*/ 461665 h 461665"/>
                <a:gd name="connsiteX3" fmla="*/ 0 w 2021514"/>
                <a:gd name="connsiteY3" fmla="*/ 461665 h 461665"/>
                <a:gd name="connsiteX4" fmla="*/ 0 w 2021514"/>
                <a:gd name="connsiteY4" fmla="*/ 0 h 461665"/>
                <a:gd name="connsiteX0" fmla="*/ 224058 w 2021514"/>
                <a:gd name="connsiteY0" fmla="*/ 0 h 504055"/>
                <a:gd name="connsiteX1" fmla="*/ 2021514 w 2021514"/>
                <a:gd name="connsiteY1" fmla="*/ 42390 h 504055"/>
                <a:gd name="connsiteX2" fmla="*/ 2021514 w 2021514"/>
                <a:gd name="connsiteY2" fmla="*/ 504055 h 504055"/>
                <a:gd name="connsiteX3" fmla="*/ 0 w 2021514"/>
                <a:gd name="connsiteY3" fmla="*/ 504055 h 504055"/>
                <a:gd name="connsiteX4" fmla="*/ 224058 w 2021514"/>
                <a:gd name="connsiteY4" fmla="*/ 0 h 504055"/>
                <a:gd name="connsiteX0" fmla="*/ 12111 w 1809567"/>
                <a:gd name="connsiteY0" fmla="*/ 0 h 504055"/>
                <a:gd name="connsiteX1" fmla="*/ 1809567 w 1809567"/>
                <a:gd name="connsiteY1" fmla="*/ 42390 h 504055"/>
                <a:gd name="connsiteX2" fmla="*/ 1809567 w 1809567"/>
                <a:gd name="connsiteY2" fmla="*/ 504055 h 504055"/>
                <a:gd name="connsiteX3" fmla="*/ 0 w 1809567"/>
                <a:gd name="connsiteY3" fmla="*/ 473777 h 504055"/>
                <a:gd name="connsiteX4" fmla="*/ 12111 w 1809567"/>
                <a:gd name="connsiteY4" fmla="*/ 0 h 504055"/>
                <a:gd name="connsiteX0" fmla="*/ 12111 w 1809567"/>
                <a:gd name="connsiteY0" fmla="*/ 0 h 685724"/>
                <a:gd name="connsiteX1" fmla="*/ 1809567 w 1809567"/>
                <a:gd name="connsiteY1" fmla="*/ 42390 h 685724"/>
                <a:gd name="connsiteX2" fmla="*/ 1343283 w 1809567"/>
                <a:gd name="connsiteY2" fmla="*/ 685724 h 685724"/>
                <a:gd name="connsiteX3" fmla="*/ 0 w 1809567"/>
                <a:gd name="connsiteY3" fmla="*/ 473777 h 685724"/>
                <a:gd name="connsiteX4" fmla="*/ 12111 w 1809567"/>
                <a:gd name="connsiteY4" fmla="*/ 0 h 685724"/>
                <a:gd name="connsiteX0" fmla="*/ 12111 w 1470452"/>
                <a:gd name="connsiteY0" fmla="*/ 0 h 685724"/>
                <a:gd name="connsiteX1" fmla="*/ 1470452 w 1470452"/>
                <a:gd name="connsiteY1" fmla="*/ 30278 h 685724"/>
                <a:gd name="connsiteX2" fmla="*/ 1343283 w 1470452"/>
                <a:gd name="connsiteY2" fmla="*/ 685724 h 685724"/>
                <a:gd name="connsiteX3" fmla="*/ 0 w 1470452"/>
                <a:gd name="connsiteY3" fmla="*/ 473777 h 685724"/>
                <a:gd name="connsiteX4" fmla="*/ 12111 w 1470452"/>
                <a:gd name="connsiteY4" fmla="*/ 0 h 68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452" h="685724">
                  <a:moveTo>
                    <a:pt x="12111" y="0"/>
                  </a:moveTo>
                  <a:lnTo>
                    <a:pt x="1470452" y="30278"/>
                  </a:lnTo>
                  <a:lnTo>
                    <a:pt x="1343283" y="685724"/>
                  </a:lnTo>
                  <a:lnTo>
                    <a:pt x="0" y="473777"/>
                  </a:lnTo>
                  <a:lnTo>
                    <a:pt x="12111" y="0"/>
                  </a:lnTo>
                  <a:close/>
                </a:path>
              </a:pathLst>
            </a:cu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  <a:scene3d>
                <a:camera prst="perspectiveContrastingRightFacing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>
                  <a:ln/>
                  <a:solidFill>
                    <a:schemeClr val="accent3"/>
                  </a:solidFill>
                  <a:effectLst/>
                </a:rPr>
                <a:t>WISUDA 125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9601" y="3017446"/>
              <a:ext cx="1182058" cy="529135"/>
            </a:xfrm>
            <a:prstGeom prst="rect">
              <a:avLst/>
            </a:prstGeom>
            <a:scene3d>
              <a:camera prst="perspectiveLeft" fov="7200000">
                <a:rot lat="21302268" lon="2152228" rev="21300006"/>
              </a:camera>
              <a:lightRig rig="threePt" dir="t"/>
            </a:scene3d>
          </p:spPr>
        </p:pic>
        <p:sp>
          <p:nvSpPr>
            <p:cNvPr id="6" name="Rectangle 5"/>
            <p:cNvSpPr/>
            <p:nvPr/>
          </p:nvSpPr>
          <p:spPr>
            <a:xfrm>
              <a:off x="5946843" y="4253495"/>
              <a:ext cx="2647796" cy="109874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Google Shape;225;p34"/>
          <p:cNvSpPr/>
          <p:nvPr/>
        </p:nvSpPr>
        <p:spPr>
          <a:xfrm rot="-5400000" flipH="1">
            <a:off x="4392624" y="2587733"/>
            <a:ext cx="1920400" cy="51752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27;p34"/>
          <p:cNvSpPr txBox="1">
            <a:spLocks/>
          </p:cNvSpPr>
          <p:nvPr/>
        </p:nvSpPr>
        <p:spPr>
          <a:xfrm>
            <a:off x="2991419" y="4498845"/>
            <a:ext cx="4733629" cy="142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333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sz="1400" kern="0">
                <a:solidFill>
                  <a:schemeClr val="lt1"/>
                </a:solidFill>
              </a:rPr>
              <a:t>Pada Selasar Gedung Rektorat akan di setting tempat untuk prosesi pemanggilan nama wisudawan dan penyerahan ijazah serta penambahan background untuk keperluan foto penyerahan ijazah</a:t>
            </a:r>
            <a:endParaRPr lang="en-US" sz="1400" kern="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5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8" y="722333"/>
            <a:ext cx="8982193" cy="541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/>
          <p:nvPr/>
        </p:nvSpPr>
        <p:spPr>
          <a:xfrm rot="-5400000" flipH="1">
            <a:off x="7781735" y="2685133"/>
            <a:ext cx="5413200" cy="14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 rot="5400000">
            <a:off x="8562934" y="2283766"/>
            <a:ext cx="3850800" cy="72793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VIEW PROSESI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5097" y="2739381"/>
            <a:ext cx="3518320" cy="17678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995" y="2739381"/>
            <a:ext cx="3124006" cy="1760509"/>
          </a:xfrm>
          <a:prstGeom prst="rect">
            <a:avLst/>
          </a:prstGeom>
        </p:spPr>
      </p:pic>
      <p:sp>
        <p:nvSpPr>
          <p:cNvPr id="12" name="Rectangle 4"/>
          <p:cNvSpPr/>
          <p:nvPr/>
        </p:nvSpPr>
        <p:spPr>
          <a:xfrm>
            <a:off x="596189" y="4783602"/>
            <a:ext cx="8694894" cy="1351931"/>
          </a:xfrm>
          <a:custGeom>
            <a:avLst/>
            <a:gdLst>
              <a:gd name="connsiteX0" fmla="*/ 0 w 7097198"/>
              <a:gd name="connsiteY0" fmla="*/ 0 h 626588"/>
              <a:gd name="connsiteX1" fmla="*/ 7097198 w 7097198"/>
              <a:gd name="connsiteY1" fmla="*/ 0 h 626588"/>
              <a:gd name="connsiteX2" fmla="*/ 7097198 w 7097198"/>
              <a:gd name="connsiteY2" fmla="*/ 626588 h 626588"/>
              <a:gd name="connsiteX3" fmla="*/ 0 w 7097198"/>
              <a:gd name="connsiteY3" fmla="*/ 626588 h 626588"/>
              <a:gd name="connsiteX4" fmla="*/ 0 w 7097198"/>
              <a:gd name="connsiteY4" fmla="*/ 0 h 626588"/>
              <a:gd name="connsiteX0" fmla="*/ 0 w 7097198"/>
              <a:gd name="connsiteY0" fmla="*/ 85241 h 711829"/>
              <a:gd name="connsiteX1" fmla="*/ 7066202 w 7097198"/>
              <a:gd name="connsiteY1" fmla="*/ 0 h 711829"/>
              <a:gd name="connsiteX2" fmla="*/ 7097198 w 7097198"/>
              <a:gd name="connsiteY2" fmla="*/ 711829 h 711829"/>
              <a:gd name="connsiteX3" fmla="*/ 0 w 7097198"/>
              <a:gd name="connsiteY3" fmla="*/ 711829 h 711829"/>
              <a:gd name="connsiteX4" fmla="*/ 0 w 7097198"/>
              <a:gd name="connsiteY4" fmla="*/ 85241 h 711829"/>
              <a:gd name="connsiteX0" fmla="*/ 0 w 7097198"/>
              <a:gd name="connsiteY0" fmla="*/ 85241 h 870687"/>
              <a:gd name="connsiteX1" fmla="*/ 7066202 w 7097198"/>
              <a:gd name="connsiteY1" fmla="*/ 0 h 870687"/>
              <a:gd name="connsiteX2" fmla="*/ 7097198 w 7097198"/>
              <a:gd name="connsiteY2" fmla="*/ 711829 h 870687"/>
              <a:gd name="connsiteX3" fmla="*/ 58118 w 7097198"/>
              <a:gd name="connsiteY3" fmla="*/ 870687 h 870687"/>
              <a:gd name="connsiteX4" fmla="*/ 0 w 7097198"/>
              <a:gd name="connsiteY4" fmla="*/ 85241 h 870687"/>
              <a:gd name="connsiteX0" fmla="*/ 418455 w 7515653"/>
              <a:gd name="connsiteY0" fmla="*/ 85241 h 777697"/>
              <a:gd name="connsiteX1" fmla="*/ 7484657 w 7515653"/>
              <a:gd name="connsiteY1" fmla="*/ 0 h 777697"/>
              <a:gd name="connsiteX2" fmla="*/ 7515653 w 7515653"/>
              <a:gd name="connsiteY2" fmla="*/ 711829 h 777697"/>
              <a:gd name="connsiteX3" fmla="*/ 0 w 7515653"/>
              <a:gd name="connsiteY3" fmla="*/ 777697 h 777697"/>
              <a:gd name="connsiteX4" fmla="*/ 418455 w 7515653"/>
              <a:gd name="connsiteY4" fmla="*/ 85241 h 777697"/>
              <a:gd name="connsiteX0" fmla="*/ 418455 w 7655138"/>
              <a:gd name="connsiteY0" fmla="*/ 85241 h 777697"/>
              <a:gd name="connsiteX1" fmla="*/ 7484657 w 7655138"/>
              <a:gd name="connsiteY1" fmla="*/ 0 h 777697"/>
              <a:gd name="connsiteX2" fmla="*/ 7655138 w 7655138"/>
              <a:gd name="connsiteY2" fmla="*/ 680833 h 777697"/>
              <a:gd name="connsiteX3" fmla="*/ 0 w 7655138"/>
              <a:gd name="connsiteY3" fmla="*/ 777697 h 777697"/>
              <a:gd name="connsiteX4" fmla="*/ 418455 w 7655138"/>
              <a:gd name="connsiteY4" fmla="*/ 85241 h 777697"/>
              <a:gd name="connsiteX0" fmla="*/ 418455 w 7779124"/>
              <a:gd name="connsiteY0" fmla="*/ 85241 h 777697"/>
              <a:gd name="connsiteX1" fmla="*/ 7484657 w 7779124"/>
              <a:gd name="connsiteY1" fmla="*/ 0 h 777697"/>
              <a:gd name="connsiteX2" fmla="*/ 7779124 w 7779124"/>
              <a:gd name="connsiteY2" fmla="*/ 704081 h 777697"/>
              <a:gd name="connsiteX3" fmla="*/ 0 w 7779124"/>
              <a:gd name="connsiteY3" fmla="*/ 777697 h 777697"/>
              <a:gd name="connsiteX4" fmla="*/ 418455 w 7779124"/>
              <a:gd name="connsiteY4" fmla="*/ 85241 h 777697"/>
              <a:gd name="connsiteX0" fmla="*/ 532755 w 7893424"/>
              <a:gd name="connsiteY0" fmla="*/ 85241 h 704081"/>
              <a:gd name="connsiteX1" fmla="*/ 7598957 w 7893424"/>
              <a:gd name="connsiteY1" fmla="*/ 0 h 704081"/>
              <a:gd name="connsiteX2" fmla="*/ 7893424 w 7893424"/>
              <a:gd name="connsiteY2" fmla="*/ 704081 h 704081"/>
              <a:gd name="connsiteX3" fmla="*/ 0 w 7893424"/>
              <a:gd name="connsiteY3" fmla="*/ 663397 h 704081"/>
              <a:gd name="connsiteX4" fmla="*/ 532755 w 7893424"/>
              <a:gd name="connsiteY4" fmla="*/ 85241 h 704081"/>
              <a:gd name="connsiteX0" fmla="*/ 532755 w 7833789"/>
              <a:gd name="connsiteY0" fmla="*/ 85241 h 663397"/>
              <a:gd name="connsiteX1" fmla="*/ 7598957 w 7833789"/>
              <a:gd name="connsiteY1" fmla="*/ 0 h 663397"/>
              <a:gd name="connsiteX2" fmla="*/ 7833789 w 7833789"/>
              <a:gd name="connsiteY2" fmla="*/ 609659 h 663397"/>
              <a:gd name="connsiteX3" fmla="*/ 0 w 7833789"/>
              <a:gd name="connsiteY3" fmla="*/ 663397 h 663397"/>
              <a:gd name="connsiteX4" fmla="*/ 532755 w 7833789"/>
              <a:gd name="connsiteY4" fmla="*/ 85241 h 663397"/>
              <a:gd name="connsiteX0" fmla="*/ 625745 w 7833789"/>
              <a:gd name="connsiteY0" fmla="*/ 57017 h 663397"/>
              <a:gd name="connsiteX1" fmla="*/ 7598957 w 7833789"/>
              <a:gd name="connsiteY1" fmla="*/ 0 h 663397"/>
              <a:gd name="connsiteX2" fmla="*/ 7833789 w 7833789"/>
              <a:gd name="connsiteY2" fmla="*/ 609659 h 663397"/>
              <a:gd name="connsiteX3" fmla="*/ 0 w 7833789"/>
              <a:gd name="connsiteY3" fmla="*/ 663397 h 663397"/>
              <a:gd name="connsiteX4" fmla="*/ 625745 w 7833789"/>
              <a:gd name="connsiteY4" fmla="*/ 57017 h 663397"/>
              <a:gd name="connsiteX0" fmla="*/ 625745 w 8022633"/>
              <a:gd name="connsiteY0" fmla="*/ 57017 h 663397"/>
              <a:gd name="connsiteX1" fmla="*/ 7598957 w 8022633"/>
              <a:gd name="connsiteY1" fmla="*/ 0 h 663397"/>
              <a:gd name="connsiteX2" fmla="*/ 8022633 w 8022633"/>
              <a:gd name="connsiteY2" fmla="*/ 624743 h 663397"/>
              <a:gd name="connsiteX3" fmla="*/ 0 w 8022633"/>
              <a:gd name="connsiteY3" fmla="*/ 663397 h 663397"/>
              <a:gd name="connsiteX4" fmla="*/ 625745 w 8022633"/>
              <a:gd name="connsiteY4" fmla="*/ 57017 h 663397"/>
              <a:gd name="connsiteX0" fmla="*/ 670472 w 8067360"/>
              <a:gd name="connsiteY0" fmla="*/ 57017 h 645297"/>
              <a:gd name="connsiteX1" fmla="*/ 7643684 w 8067360"/>
              <a:gd name="connsiteY1" fmla="*/ 0 h 645297"/>
              <a:gd name="connsiteX2" fmla="*/ 8067360 w 8067360"/>
              <a:gd name="connsiteY2" fmla="*/ 624743 h 645297"/>
              <a:gd name="connsiteX3" fmla="*/ 0 w 8067360"/>
              <a:gd name="connsiteY3" fmla="*/ 645297 h 645297"/>
              <a:gd name="connsiteX4" fmla="*/ 670472 w 8067360"/>
              <a:gd name="connsiteY4" fmla="*/ 57017 h 64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360" h="645297">
                <a:moveTo>
                  <a:pt x="670472" y="57017"/>
                </a:moveTo>
                <a:lnTo>
                  <a:pt x="7643684" y="0"/>
                </a:lnTo>
                <a:lnTo>
                  <a:pt x="8067360" y="624743"/>
                </a:lnTo>
                <a:lnTo>
                  <a:pt x="0" y="645297"/>
                </a:lnTo>
                <a:lnTo>
                  <a:pt x="670472" y="5701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8043" y="4857344"/>
            <a:ext cx="2178995" cy="126946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26;p34"/>
          <p:cNvSpPr txBox="1">
            <a:spLocks/>
          </p:cNvSpPr>
          <p:nvPr/>
        </p:nvSpPr>
        <p:spPr>
          <a:xfrm rot="5400000" flipH="1">
            <a:off x="9216502" y="4799470"/>
            <a:ext cx="1968552" cy="91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2133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l"/>
            <a:r>
              <a:rPr lang="en-US" sz="2000" kern="0" dirty="0">
                <a:solidFill>
                  <a:schemeClr val="lt1"/>
                </a:solidFill>
              </a:rPr>
              <a:t>DRIVE THRU</a:t>
            </a:r>
          </a:p>
          <a:p>
            <a:pPr algn="l"/>
            <a:r>
              <a:rPr lang="en-US" sz="2000" kern="0" dirty="0" err="1">
                <a:solidFill>
                  <a:schemeClr val="lt1"/>
                </a:solidFill>
              </a:rPr>
              <a:t>Rektorat</a:t>
            </a:r>
            <a:endParaRPr lang="en-US" sz="2000" kern="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9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 txBox="1">
            <a:spLocks noGrp="1"/>
          </p:cNvSpPr>
          <p:nvPr>
            <p:ph type="ctrTitle"/>
          </p:nvPr>
        </p:nvSpPr>
        <p:spPr>
          <a:xfrm>
            <a:off x="8666526" y="294765"/>
            <a:ext cx="2938982" cy="799513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4000" u="sng" dirty="0">
                <a:latin typeface="Livvic medium" pitchFamily="2" charset="0"/>
              </a:rPr>
              <a:t>PENTING!</a:t>
            </a:r>
            <a:endParaRPr sz="4000" u="sng" dirty="0">
              <a:latin typeface="Livvic medium" pitchFamily="2" charset="0"/>
            </a:endParaRPr>
          </a:p>
        </p:txBody>
      </p:sp>
      <p:sp>
        <p:nvSpPr>
          <p:cNvPr id="400" name="Google Shape;400;p44"/>
          <p:cNvSpPr/>
          <p:nvPr/>
        </p:nvSpPr>
        <p:spPr>
          <a:xfrm>
            <a:off x="1368542" y="4792841"/>
            <a:ext cx="63369" cy="70207"/>
          </a:xfrm>
          <a:custGeom>
            <a:avLst/>
            <a:gdLst/>
            <a:ahLst/>
            <a:cxnLst/>
            <a:rect l="l" t="t" r="r" b="b"/>
            <a:pathLst>
              <a:path w="3337" h="3697" extrusionOk="0">
                <a:moveTo>
                  <a:pt x="361" y="0"/>
                </a:moveTo>
                <a:cubicBezTo>
                  <a:pt x="175" y="0"/>
                  <a:pt x="0" y="151"/>
                  <a:pt x="0" y="380"/>
                </a:cubicBezTo>
                <a:lnTo>
                  <a:pt x="0" y="3349"/>
                </a:lnTo>
                <a:cubicBezTo>
                  <a:pt x="0" y="3551"/>
                  <a:pt x="173" y="3696"/>
                  <a:pt x="358" y="3696"/>
                </a:cubicBezTo>
                <a:cubicBezTo>
                  <a:pt x="417" y="3696"/>
                  <a:pt x="478" y="3681"/>
                  <a:pt x="534" y="3649"/>
                </a:cubicBezTo>
                <a:lnTo>
                  <a:pt x="3103" y="2148"/>
                </a:lnTo>
                <a:cubicBezTo>
                  <a:pt x="3336" y="2015"/>
                  <a:pt x="3336" y="1681"/>
                  <a:pt x="3103" y="1548"/>
                </a:cubicBezTo>
                <a:lnTo>
                  <a:pt x="534" y="47"/>
                </a:lnTo>
                <a:cubicBezTo>
                  <a:pt x="479" y="15"/>
                  <a:pt x="419" y="0"/>
                  <a:pt x="3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1445807" y="4788017"/>
            <a:ext cx="13957" cy="79833"/>
          </a:xfrm>
          <a:custGeom>
            <a:avLst/>
            <a:gdLst/>
            <a:ahLst/>
            <a:cxnLst/>
            <a:rect l="l" t="t" r="r" b="b"/>
            <a:pathLst>
              <a:path w="735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35" y="4037"/>
                  <a:pt x="735" y="3836"/>
                </a:cubicBezTo>
                <a:lnTo>
                  <a:pt x="735" y="367"/>
                </a:lnTo>
                <a:cubicBezTo>
                  <a:pt x="735" y="167"/>
                  <a:pt x="568" y="0"/>
                  <a:pt x="3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1217788" y="4788017"/>
            <a:ext cx="13312" cy="79833"/>
          </a:xfrm>
          <a:custGeom>
            <a:avLst/>
            <a:gdLst/>
            <a:ahLst/>
            <a:cxnLst/>
            <a:rect l="l" t="t" r="r" b="b"/>
            <a:pathLst>
              <a:path w="701" h="4204" extrusionOk="0">
                <a:moveTo>
                  <a:pt x="367" y="0"/>
                </a:moveTo>
                <a:cubicBezTo>
                  <a:pt x="167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67" y="4203"/>
                  <a:pt x="367" y="4203"/>
                </a:cubicBezTo>
                <a:cubicBezTo>
                  <a:pt x="534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7" y="0"/>
                  <a:pt x="3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1182942" y="4788017"/>
            <a:ext cx="13331" cy="79833"/>
          </a:xfrm>
          <a:custGeom>
            <a:avLst/>
            <a:gdLst/>
            <a:ahLst/>
            <a:cxnLst/>
            <a:rect l="l" t="t" r="r" b="b"/>
            <a:pathLst>
              <a:path w="702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8" y="0"/>
                  <a:pt x="3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9069772" y="2818785"/>
            <a:ext cx="39917" cy="79833"/>
          </a:xfrm>
          <a:custGeom>
            <a:avLst/>
            <a:gdLst/>
            <a:ahLst/>
            <a:cxnLst/>
            <a:rect l="l" t="t" r="r" b="b"/>
            <a:pathLst>
              <a:path w="2102" h="4204" extrusionOk="0">
                <a:moveTo>
                  <a:pt x="334" y="0"/>
                </a:moveTo>
                <a:cubicBezTo>
                  <a:pt x="134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34" y="4203"/>
                  <a:pt x="334" y="4203"/>
                </a:cubicBezTo>
                <a:lnTo>
                  <a:pt x="1735" y="4203"/>
                </a:lnTo>
                <a:cubicBezTo>
                  <a:pt x="1935" y="4203"/>
                  <a:pt x="2102" y="4037"/>
                  <a:pt x="2102" y="3836"/>
                </a:cubicBezTo>
                <a:cubicBezTo>
                  <a:pt x="2102" y="3636"/>
                  <a:pt x="1935" y="3503"/>
                  <a:pt x="1735" y="3503"/>
                </a:cubicBezTo>
                <a:lnTo>
                  <a:pt x="701" y="3503"/>
                </a:lnTo>
                <a:lnTo>
                  <a:pt x="701" y="734"/>
                </a:lnTo>
                <a:lnTo>
                  <a:pt x="1735" y="734"/>
                </a:lnTo>
                <a:cubicBezTo>
                  <a:pt x="1935" y="734"/>
                  <a:pt x="2102" y="567"/>
                  <a:pt x="2102" y="367"/>
                </a:cubicBezTo>
                <a:cubicBezTo>
                  <a:pt x="2102" y="167"/>
                  <a:pt x="1935" y="0"/>
                  <a:pt x="17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5" name="Google Shape;405;p44"/>
          <p:cNvSpPr/>
          <p:nvPr/>
        </p:nvSpPr>
        <p:spPr>
          <a:xfrm>
            <a:off x="9120433" y="2818785"/>
            <a:ext cx="40563" cy="79833"/>
          </a:xfrm>
          <a:custGeom>
            <a:avLst/>
            <a:gdLst/>
            <a:ahLst/>
            <a:cxnLst/>
            <a:rect l="l" t="t" r="r" b="b"/>
            <a:pathLst>
              <a:path w="2136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cubicBezTo>
                  <a:pt x="1" y="567"/>
                  <a:pt x="168" y="734"/>
                  <a:pt x="368" y="734"/>
                </a:cubicBezTo>
                <a:lnTo>
                  <a:pt x="1402" y="734"/>
                </a:lnTo>
                <a:lnTo>
                  <a:pt x="1402" y="3503"/>
                </a:lnTo>
                <a:lnTo>
                  <a:pt x="368" y="3503"/>
                </a:lnTo>
                <a:cubicBezTo>
                  <a:pt x="168" y="3503"/>
                  <a:pt x="1" y="3636"/>
                  <a:pt x="1" y="3836"/>
                </a:cubicBezTo>
                <a:cubicBezTo>
                  <a:pt x="1" y="4037"/>
                  <a:pt x="168" y="4203"/>
                  <a:pt x="368" y="4203"/>
                </a:cubicBezTo>
                <a:lnTo>
                  <a:pt x="1769" y="4203"/>
                </a:lnTo>
                <a:cubicBezTo>
                  <a:pt x="1969" y="4203"/>
                  <a:pt x="2136" y="4037"/>
                  <a:pt x="2136" y="3836"/>
                </a:cubicBezTo>
                <a:lnTo>
                  <a:pt x="2136" y="367"/>
                </a:lnTo>
                <a:cubicBezTo>
                  <a:pt x="2136" y="167"/>
                  <a:pt x="1969" y="0"/>
                  <a:pt x="17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50;p28">
            <a:extLst>
              <a:ext uri="{FF2B5EF4-FFF2-40B4-BE49-F238E27FC236}">
                <a16:creationId xmlns:a16="http://schemas.microsoft.com/office/drawing/2014/main" xmlns="" id="{15F9950E-50FE-4B12-8A78-F568D60F04FA}"/>
              </a:ext>
            </a:extLst>
          </p:cNvPr>
          <p:cNvSpPr txBox="1">
            <a:spLocks/>
          </p:cNvSpPr>
          <p:nvPr/>
        </p:nvSpPr>
        <p:spPr>
          <a:xfrm>
            <a:off x="398176" y="2496213"/>
            <a:ext cx="7612199" cy="370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</a:rPr>
              <a:t>Nomor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</a:rPr>
              <a:t>urut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</a:rPr>
              <a:t>pemanggilan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endParaRPr lang="en-US" sz="20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endParaRPr lang="en-US" sz="20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2800" kern="0" dirty="0">
                <a:solidFill>
                  <a:schemeClr val="tx2">
                    <a:lumMod val="10000"/>
                  </a:schemeClr>
                </a:solidFill>
              </a:rPr>
              <a:t>AKAN DIBAGIKAN PADA :</a:t>
            </a:r>
          </a:p>
          <a:p>
            <a:pPr>
              <a:buSzPts val="1100"/>
            </a:pPr>
            <a:endParaRPr lang="en-US" sz="2800" kern="0" dirty="0">
              <a:solidFill>
                <a:schemeClr val="tx2">
                  <a:lumMod val="10000"/>
                </a:schemeClr>
              </a:solidFill>
              <a:latin typeface="Livvic medium" pitchFamily="2" charset="0"/>
            </a:endParaRPr>
          </a:p>
          <a:p>
            <a:pPr>
              <a:buSzPts val="1100"/>
            </a:pP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JUM’AT, 25 MARET 2022</a:t>
            </a:r>
          </a:p>
          <a:p>
            <a:pPr>
              <a:buSzPts val="1100"/>
            </a:pP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09.00 – 12.00 WIB </a:t>
            </a:r>
          </a:p>
          <a:p>
            <a:pPr>
              <a:buSzPts val="1100"/>
            </a:pPr>
            <a:endParaRPr lang="en-US" sz="2800" kern="0" dirty="0">
              <a:solidFill>
                <a:schemeClr val="tx2">
                  <a:lumMod val="10000"/>
                </a:schemeClr>
              </a:solidFill>
              <a:latin typeface="Livvic medium" pitchFamily="2" charset="0"/>
            </a:endParaRPr>
          </a:p>
          <a:p>
            <a:pPr>
              <a:buSzPts val="1100"/>
            </a:pP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Jika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setelah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pukul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12.00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wisudawan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masih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belum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menerima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,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silahkan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menghubungi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panitia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melalui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Whatsapp</a:t>
            </a: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PPID : </a:t>
            </a:r>
          </a:p>
          <a:p>
            <a:pPr>
              <a:buSzPts val="1100"/>
            </a:pPr>
            <a:endParaRPr lang="en-US" sz="2800" kern="0" dirty="0">
              <a:solidFill>
                <a:schemeClr val="tx2">
                  <a:lumMod val="10000"/>
                </a:schemeClr>
              </a:solidFill>
              <a:latin typeface="Livvic medium" pitchFamily="2" charset="0"/>
            </a:endParaRPr>
          </a:p>
          <a:p>
            <a:pPr>
              <a:buSzPts val="1100"/>
            </a:pPr>
            <a:r>
              <a:rPr lang="en-US" sz="2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ivvic medium" pitchFamily="2" charset="0"/>
              </a:rPr>
              <a:t>0811-3055-3555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B326DC-5AA4-4C87-9275-FFDC5B612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49" y="3278072"/>
            <a:ext cx="3335135" cy="31699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CC06412-A44C-4B68-8775-AB5ADB0F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3456" y="1373615"/>
            <a:ext cx="1625120" cy="16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4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FAD015F6-6163-4936-9217-CF7F8754F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165" y="3494896"/>
            <a:ext cx="5608235" cy="3266219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0472E448-F461-4945-822C-5D110FBD90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32" y="208472"/>
            <a:ext cx="5608235" cy="3154632"/>
          </a:xfrm>
          <a:prstGeom prst="rect">
            <a:avLst/>
          </a:prstGeom>
        </p:spPr>
      </p:pic>
      <p:sp>
        <p:nvSpPr>
          <p:cNvPr id="15" name="Google Shape;131;p26"/>
          <p:cNvSpPr/>
          <p:nvPr/>
        </p:nvSpPr>
        <p:spPr>
          <a:xfrm rot="-5400000" flipH="1">
            <a:off x="9805600" y="3222067"/>
            <a:ext cx="4478400" cy="2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8;p26"/>
          <p:cNvSpPr/>
          <p:nvPr/>
        </p:nvSpPr>
        <p:spPr>
          <a:xfrm rot="5400000">
            <a:off x="1759863" y="79619"/>
            <a:ext cx="4478400" cy="6702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30;p26"/>
          <p:cNvSpPr txBox="1">
            <a:spLocks/>
          </p:cNvSpPr>
          <p:nvPr/>
        </p:nvSpPr>
        <p:spPr>
          <a:xfrm>
            <a:off x="909580" y="1586261"/>
            <a:ext cx="6550450" cy="30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2133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z="6000" kern="0" dirty="0">
                <a:solidFill>
                  <a:schemeClr val="lt1"/>
                </a:solidFill>
                <a:latin typeface="Livvic black" pitchFamily="2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3514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26">
            <a:extLst>
              <a:ext uri="{FF2B5EF4-FFF2-40B4-BE49-F238E27FC236}">
                <a16:creationId xmlns:a16="http://schemas.microsoft.com/office/drawing/2014/main" xmlns="" id="{66330392-DD05-42FC-B9F3-727B06E87B9B}"/>
              </a:ext>
            </a:extLst>
          </p:cNvPr>
          <p:cNvSpPr/>
          <p:nvPr/>
        </p:nvSpPr>
        <p:spPr>
          <a:xfrm rot="5400000">
            <a:off x="2810503" y="-2637847"/>
            <a:ext cx="1019951" cy="6503548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31;p26">
            <a:extLst>
              <a:ext uri="{FF2B5EF4-FFF2-40B4-BE49-F238E27FC236}">
                <a16:creationId xmlns:a16="http://schemas.microsoft.com/office/drawing/2014/main" xmlns="" id="{4E8E32DD-9A7E-457F-AB19-1E045650D169}"/>
              </a:ext>
            </a:extLst>
          </p:cNvPr>
          <p:cNvSpPr/>
          <p:nvPr/>
        </p:nvSpPr>
        <p:spPr>
          <a:xfrm rot="-5400000" flipH="1">
            <a:off x="9489915" y="3282507"/>
            <a:ext cx="4478400" cy="2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30;p26">
            <a:extLst>
              <a:ext uri="{FF2B5EF4-FFF2-40B4-BE49-F238E27FC236}">
                <a16:creationId xmlns:a16="http://schemas.microsoft.com/office/drawing/2014/main" xmlns="" id="{6123095C-B64E-4007-B6D1-77EA3BD24CEB}"/>
              </a:ext>
            </a:extLst>
          </p:cNvPr>
          <p:cNvSpPr txBox="1">
            <a:spLocks/>
          </p:cNvSpPr>
          <p:nvPr/>
        </p:nvSpPr>
        <p:spPr>
          <a:xfrm>
            <a:off x="-137160" y="-1870350"/>
            <a:ext cx="6709413" cy="30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id-ID" sz="4400" kern="0" dirty="0">
                <a:solidFill>
                  <a:schemeClr val="lt1"/>
                </a:solidFill>
                <a:latin typeface="Livvic black" pitchFamily="2" charset="0"/>
              </a:rPr>
              <a:t>Timeline Persiapan</a:t>
            </a:r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xmlns="" id="{4CC7EFE7-B7EB-46DD-9F62-A1B75D965073}"/>
              </a:ext>
            </a:extLst>
          </p:cNvPr>
          <p:cNvSpPr txBox="1">
            <a:spLocks/>
          </p:cNvSpPr>
          <p:nvPr/>
        </p:nvSpPr>
        <p:spPr>
          <a:xfrm>
            <a:off x="68704" y="1890874"/>
            <a:ext cx="11191813" cy="390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342900" indent="-342900">
              <a:lnSpc>
                <a:spcPct val="250000"/>
              </a:lnSpc>
              <a:buSzPts val="1100"/>
              <a:buAutoNum type="arabicPeriod"/>
            </a:pP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Selasa, 15 Maret 2022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(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Setelah pengukuhan 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guru 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besar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) :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Tapping Prosesi, Sambutan Rektor, Pembacaan SK Wisudawan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, </a:t>
            </a: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Janji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Wisudawan</a:t>
            </a:r>
            <a:endParaRPr lang="id-ID" sz="2000" kern="0" dirty="0">
              <a:solidFill>
                <a:schemeClr val="tx2">
                  <a:lumMod val="10000"/>
                </a:schemeClr>
              </a:solidFill>
              <a:latin typeface="Livvic medium" pitchFamily="2" charset="0"/>
            </a:endParaRPr>
          </a:p>
          <a:p>
            <a:pPr marL="342900" indent="-342900">
              <a:lnSpc>
                <a:spcPct val="250000"/>
              </a:lnSpc>
              <a:buSzPts val="1100"/>
              <a:buAutoNum type="arabicPeriod"/>
            </a:pP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Rabu, 23 Maret 2022 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: 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Pembekalan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Wisudawan </a:t>
            </a:r>
          </a:p>
          <a:p>
            <a:pPr marL="342900" indent="-342900">
              <a:lnSpc>
                <a:spcPct val="250000"/>
              </a:lnSpc>
              <a:buSzPts val="1100"/>
              <a:buAutoNum type="arabicPeriod"/>
            </a:pP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Jumat, 25 Maret 2022 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: 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Gladi Resik Acara</a:t>
            </a:r>
          </a:p>
          <a:p>
            <a:pPr marL="342900" indent="-342900">
              <a:lnSpc>
                <a:spcPct val="250000"/>
              </a:lnSpc>
              <a:buSzPts val="1100"/>
              <a:buAutoNum type="arabicPeriod"/>
            </a:pP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Sabtu, 26 Maret 2022 dan Minggu, 27 Maret 2022 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: </a:t>
            </a:r>
            <a:r>
              <a:rPr lang="id-ID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Pelaksanaan Wisuda</a:t>
            </a:r>
          </a:p>
        </p:txBody>
      </p:sp>
    </p:spTree>
    <p:extLst>
      <p:ext uri="{BB962C8B-B14F-4D97-AF65-F5344CB8AC3E}">
        <p14:creationId xmlns:p14="http://schemas.microsoft.com/office/powerpoint/2010/main" val="200007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26">
            <a:extLst>
              <a:ext uri="{FF2B5EF4-FFF2-40B4-BE49-F238E27FC236}">
                <a16:creationId xmlns:a16="http://schemas.microsoft.com/office/drawing/2014/main" xmlns="" id="{66330392-DD05-42FC-B9F3-727B06E87B9B}"/>
              </a:ext>
            </a:extLst>
          </p:cNvPr>
          <p:cNvSpPr/>
          <p:nvPr/>
        </p:nvSpPr>
        <p:spPr>
          <a:xfrm rot="5400000">
            <a:off x="2810503" y="-2637847"/>
            <a:ext cx="1019951" cy="6503548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30;p26">
            <a:extLst>
              <a:ext uri="{FF2B5EF4-FFF2-40B4-BE49-F238E27FC236}">
                <a16:creationId xmlns:a16="http://schemas.microsoft.com/office/drawing/2014/main" xmlns="" id="{6123095C-B64E-4007-B6D1-77EA3BD24CEB}"/>
              </a:ext>
            </a:extLst>
          </p:cNvPr>
          <p:cNvSpPr txBox="1">
            <a:spLocks/>
          </p:cNvSpPr>
          <p:nvPr/>
        </p:nvSpPr>
        <p:spPr>
          <a:xfrm>
            <a:off x="-137160" y="-1870350"/>
            <a:ext cx="6709413" cy="299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z="4400" kern="0" dirty="0" err="1">
                <a:solidFill>
                  <a:schemeClr val="lt1"/>
                </a:solidFill>
                <a:latin typeface="Livvic black" pitchFamily="2" charset="0"/>
              </a:rPr>
              <a:t>Konsep</a:t>
            </a:r>
            <a:r>
              <a:rPr lang="en-US" sz="4400" kern="0" dirty="0">
                <a:solidFill>
                  <a:schemeClr val="lt1"/>
                </a:solidFill>
                <a:latin typeface="Livvic black" pitchFamily="2" charset="0"/>
              </a:rPr>
              <a:t> DRIVE THRU</a:t>
            </a:r>
            <a:endParaRPr lang="id-ID" sz="4400" kern="0" dirty="0">
              <a:solidFill>
                <a:schemeClr val="lt1"/>
              </a:solidFill>
              <a:latin typeface="Livvic black" pitchFamily="2" charset="0"/>
            </a:endParaRPr>
          </a:p>
        </p:txBody>
      </p:sp>
      <p:sp>
        <p:nvSpPr>
          <p:cNvPr id="9" name="Google Shape;150;p28">
            <a:extLst>
              <a:ext uri="{FF2B5EF4-FFF2-40B4-BE49-F238E27FC236}">
                <a16:creationId xmlns:a16="http://schemas.microsoft.com/office/drawing/2014/main" xmlns="" id="{4CC7EFE7-B7EB-46DD-9F62-A1B75D965073}"/>
              </a:ext>
            </a:extLst>
          </p:cNvPr>
          <p:cNvSpPr txBox="1">
            <a:spLocks/>
          </p:cNvSpPr>
          <p:nvPr/>
        </p:nvSpPr>
        <p:spPr>
          <a:xfrm>
            <a:off x="9209140" y="263971"/>
            <a:ext cx="35260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lnSpc>
                <a:spcPct val="250000"/>
              </a:lnSpc>
              <a:buSzPts val="1100"/>
            </a:pP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Lokasi : Lobby </a:t>
            </a:r>
            <a:r>
              <a:rPr lang="en-US" sz="2000" kern="0" dirty="0" err="1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Rektorat</a:t>
            </a:r>
            <a:r>
              <a:rPr lang="en-US" sz="2000" kern="0" dirty="0">
                <a:solidFill>
                  <a:schemeClr val="tx2">
                    <a:lumMod val="10000"/>
                  </a:schemeClr>
                </a:solidFill>
                <a:latin typeface="Livvic medium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6C32FE2-6A14-427F-BB3B-F9115A416F2C}"/>
              </a:ext>
            </a:extLst>
          </p:cNvPr>
          <p:cNvGrpSpPr/>
          <p:nvPr/>
        </p:nvGrpSpPr>
        <p:grpSpPr>
          <a:xfrm>
            <a:off x="1751064" y="1028700"/>
            <a:ext cx="10261866" cy="5565329"/>
            <a:chOff x="2765224" y="722332"/>
            <a:chExt cx="9004414" cy="5413201"/>
          </a:xfrm>
        </p:grpSpPr>
        <p:pic>
          <p:nvPicPr>
            <p:cNvPr id="15" name="Google Shape;224;p34">
              <a:extLst>
                <a:ext uri="{FF2B5EF4-FFF2-40B4-BE49-F238E27FC236}">
                  <a16:creationId xmlns:a16="http://schemas.microsoft.com/office/drawing/2014/main" xmlns="" id="{FC4C8CBD-295A-4662-89D3-D7EED8036BB6}"/>
                </a:ext>
              </a:extLst>
            </p:cNvPr>
            <p:cNvPicPr preferRelativeResize="0"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5224" y="722332"/>
              <a:ext cx="9004414" cy="5413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FB9EE91E-51EF-43F1-864C-51851913C9D3}"/>
                </a:ext>
              </a:extLst>
            </p:cNvPr>
            <p:cNvSpPr/>
            <p:nvPr/>
          </p:nvSpPr>
          <p:spPr>
            <a:xfrm>
              <a:off x="2765224" y="4229563"/>
              <a:ext cx="8596682" cy="1063023"/>
            </a:xfrm>
            <a:custGeom>
              <a:avLst/>
              <a:gdLst>
                <a:gd name="connsiteX0" fmla="*/ 0 w 7097198"/>
                <a:gd name="connsiteY0" fmla="*/ 0 h 626588"/>
                <a:gd name="connsiteX1" fmla="*/ 7097198 w 7097198"/>
                <a:gd name="connsiteY1" fmla="*/ 0 h 626588"/>
                <a:gd name="connsiteX2" fmla="*/ 7097198 w 7097198"/>
                <a:gd name="connsiteY2" fmla="*/ 626588 h 626588"/>
                <a:gd name="connsiteX3" fmla="*/ 0 w 7097198"/>
                <a:gd name="connsiteY3" fmla="*/ 626588 h 626588"/>
                <a:gd name="connsiteX4" fmla="*/ 0 w 7097198"/>
                <a:gd name="connsiteY4" fmla="*/ 0 h 626588"/>
                <a:gd name="connsiteX0" fmla="*/ 0 w 7097198"/>
                <a:gd name="connsiteY0" fmla="*/ 85241 h 711829"/>
                <a:gd name="connsiteX1" fmla="*/ 7066202 w 7097198"/>
                <a:gd name="connsiteY1" fmla="*/ 0 h 711829"/>
                <a:gd name="connsiteX2" fmla="*/ 7097198 w 7097198"/>
                <a:gd name="connsiteY2" fmla="*/ 711829 h 711829"/>
                <a:gd name="connsiteX3" fmla="*/ 0 w 7097198"/>
                <a:gd name="connsiteY3" fmla="*/ 711829 h 711829"/>
                <a:gd name="connsiteX4" fmla="*/ 0 w 7097198"/>
                <a:gd name="connsiteY4" fmla="*/ 85241 h 711829"/>
                <a:gd name="connsiteX0" fmla="*/ 0 w 7097198"/>
                <a:gd name="connsiteY0" fmla="*/ 85241 h 870687"/>
                <a:gd name="connsiteX1" fmla="*/ 7066202 w 7097198"/>
                <a:gd name="connsiteY1" fmla="*/ 0 h 870687"/>
                <a:gd name="connsiteX2" fmla="*/ 7097198 w 7097198"/>
                <a:gd name="connsiteY2" fmla="*/ 711829 h 870687"/>
                <a:gd name="connsiteX3" fmla="*/ 58118 w 7097198"/>
                <a:gd name="connsiteY3" fmla="*/ 870687 h 870687"/>
                <a:gd name="connsiteX4" fmla="*/ 0 w 7097198"/>
                <a:gd name="connsiteY4" fmla="*/ 85241 h 870687"/>
                <a:gd name="connsiteX0" fmla="*/ 418455 w 7515653"/>
                <a:gd name="connsiteY0" fmla="*/ 85241 h 777697"/>
                <a:gd name="connsiteX1" fmla="*/ 7484657 w 7515653"/>
                <a:gd name="connsiteY1" fmla="*/ 0 h 777697"/>
                <a:gd name="connsiteX2" fmla="*/ 7515653 w 7515653"/>
                <a:gd name="connsiteY2" fmla="*/ 711829 h 777697"/>
                <a:gd name="connsiteX3" fmla="*/ 0 w 7515653"/>
                <a:gd name="connsiteY3" fmla="*/ 777697 h 777697"/>
                <a:gd name="connsiteX4" fmla="*/ 418455 w 7515653"/>
                <a:gd name="connsiteY4" fmla="*/ 85241 h 777697"/>
                <a:gd name="connsiteX0" fmla="*/ 418455 w 7655138"/>
                <a:gd name="connsiteY0" fmla="*/ 85241 h 777697"/>
                <a:gd name="connsiteX1" fmla="*/ 7484657 w 7655138"/>
                <a:gd name="connsiteY1" fmla="*/ 0 h 777697"/>
                <a:gd name="connsiteX2" fmla="*/ 7655138 w 7655138"/>
                <a:gd name="connsiteY2" fmla="*/ 680833 h 777697"/>
                <a:gd name="connsiteX3" fmla="*/ 0 w 7655138"/>
                <a:gd name="connsiteY3" fmla="*/ 777697 h 777697"/>
                <a:gd name="connsiteX4" fmla="*/ 418455 w 7655138"/>
                <a:gd name="connsiteY4" fmla="*/ 85241 h 777697"/>
                <a:gd name="connsiteX0" fmla="*/ 418455 w 7779124"/>
                <a:gd name="connsiteY0" fmla="*/ 85241 h 777697"/>
                <a:gd name="connsiteX1" fmla="*/ 7484657 w 7779124"/>
                <a:gd name="connsiteY1" fmla="*/ 0 h 777697"/>
                <a:gd name="connsiteX2" fmla="*/ 7779124 w 7779124"/>
                <a:gd name="connsiteY2" fmla="*/ 704081 h 777697"/>
                <a:gd name="connsiteX3" fmla="*/ 0 w 7779124"/>
                <a:gd name="connsiteY3" fmla="*/ 777697 h 777697"/>
                <a:gd name="connsiteX4" fmla="*/ 418455 w 7779124"/>
                <a:gd name="connsiteY4" fmla="*/ 85241 h 777697"/>
                <a:gd name="connsiteX0" fmla="*/ 532755 w 7893424"/>
                <a:gd name="connsiteY0" fmla="*/ 85241 h 704081"/>
                <a:gd name="connsiteX1" fmla="*/ 7598957 w 7893424"/>
                <a:gd name="connsiteY1" fmla="*/ 0 h 704081"/>
                <a:gd name="connsiteX2" fmla="*/ 7893424 w 7893424"/>
                <a:gd name="connsiteY2" fmla="*/ 704081 h 704081"/>
                <a:gd name="connsiteX3" fmla="*/ 0 w 7893424"/>
                <a:gd name="connsiteY3" fmla="*/ 663397 h 704081"/>
                <a:gd name="connsiteX4" fmla="*/ 532755 w 7893424"/>
                <a:gd name="connsiteY4" fmla="*/ 85241 h 704081"/>
                <a:gd name="connsiteX0" fmla="*/ 532755 w 7833789"/>
                <a:gd name="connsiteY0" fmla="*/ 85241 h 663397"/>
                <a:gd name="connsiteX1" fmla="*/ 7598957 w 7833789"/>
                <a:gd name="connsiteY1" fmla="*/ 0 h 663397"/>
                <a:gd name="connsiteX2" fmla="*/ 7833789 w 7833789"/>
                <a:gd name="connsiteY2" fmla="*/ 609659 h 663397"/>
                <a:gd name="connsiteX3" fmla="*/ 0 w 7833789"/>
                <a:gd name="connsiteY3" fmla="*/ 663397 h 663397"/>
                <a:gd name="connsiteX4" fmla="*/ 532755 w 7833789"/>
                <a:gd name="connsiteY4" fmla="*/ 85241 h 663397"/>
                <a:gd name="connsiteX0" fmla="*/ 625745 w 7833789"/>
                <a:gd name="connsiteY0" fmla="*/ 57017 h 663397"/>
                <a:gd name="connsiteX1" fmla="*/ 7598957 w 7833789"/>
                <a:gd name="connsiteY1" fmla="*/ 0 h 663397"/>
                <a:gd name="connsiteX2" fmla="*/ 7833789 w 7833789"/>
                <a:gd name="connsiteY2" fmla="*/ 609659 h 663397"/>
                <a:gd name="connsiteX3" fmla="*/ 0 w 7833789"/>
                <a:gd name="connsiteY3" fmla="*/ 663397 h 663397"/>
                <a:gd name="connsiteX4" fmla="*/ 625745 w 7833789"/>
                <a:gd name="connsiteY4" fmla="*/ 57017 h 663397"/>
                <a:gd name="connsiteX0" fmla="*/ 625745 w 8022633"/>
                <a:gd name="connsiteY0" fmla="*/ 57017 h 663397"/>
                <a:gd name="connsiteX1" fmla="*/ 7598957 w 8022633"/>
                <a:gd name="connsiteY1" fmla="*/ 0 h 663397"/>
                <a:gd name="connsiteX2" fmla="*/ 8022633 w 8022633"/>
                <a:gd name="connsiteY2" fmla="*/ 624743 h 663397"/>
                <a:gd name="connsiteX3" fmla="*/ 0 w 8022633"/>
                <a:gd name="connsiteY3" fmla="*/ 663397 h 663397"/>
                <a:gd name="connsiteX4" fmla="*/ 625745 w 8022633"/>
                <a:gd name="connsiteY4" fmla="*/ 57017 h 663397"/>
                <a:gd name="connsiteX0" fmla="*/ 670472 w 8067360"/>
                <a:gd name="connsiteY0" fmla="*/ 57017 h 645297"/>
                <a:gd name="connsiteX1" fmla="*/ 7643684 w 8067360"/>
                <a:gd name="connsiteY1" fmla="*/ 0 h 645297"/>
                <a:gd name="connsiteX2" fmla="*/ 8067360 w 8067360"/>
                <a:gd name="connsiteY2" fmla="*/ 624743 h 645297"/>
                <a:gd name="connsiteX3" fmla="*/ 0 w 8067360"/>
                <a:gd name="connsiteY3" fmla="*/ 645297 h 645297"/>
                <a:gd name="connsiteX4" fmla="*/ 670472 w 8067360"/>
                <a:gd name="connsiteY4" fmla="*/ 57017 h 6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7360" h="645297">
                  <a:moveTo>
                    <a:pt x="670472" y="57017"/>
                  </a:moveTo>
                  <a:lnTo>
                    <a:pt x="7643684" y="0"/>
                  </a:lnTo>
                  <a:lnTo>
                    <a:pt x="8067360" y="624743"/>
                  </a:lnTo>
                  <a:lnTo>
                    <a:pt x="0" y="645297"/>
                  </a:lnTo>
                  <a:lnTo>
                    <a:pt x="670472" y="570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xmlns="" id="{96070614-A5B8-4E3B-8B2C-558E3BD6B3D3}"/>
                </a:ext>
              </a:extLst>
            </p:cNvPr>
            <p:cNvSpPr/>
            <p:nvPr/>
          </p:nvSpPr>
          <p:spPr>
            <a:xfrm flipH="1">
              <a:off x="4534672" y="2838826"/>
              <a:ext cx="2008878" cy="1964042"/>
            </a:xfrm>
            <a:custGeom>
              <a:avLst/>
              <a:gdLst>
                <a:gd name="connsiteX0" fmla="*/ 0 w 2077081"/>
                <a:gd name="connsiteY0" fmla="*/ 0 h 1382574"/>
                <a:gd name="connsiteX1" fmla="*/ 2077081 w 2077081"/>
                <a:gd name="connsiteY1" fmla="*/ 0 h 1382574"/>
                <a:gd name="connsiteX2" fmla="*/ 2077081 w 2077081"/>
                <a:gd name="connsiteY2" fmla="*/ 1382574 h 1382574"/>
                <a:gd name="connsiteX3" fmla="*/ 0 w 2077081"/>
                <a:gd name="connsiteY3" fmla="*/ 1382574 h 1382574"/>
                <a:gd name="connsiteX4" fmla="*/ 0 w 2077081"/>
                <a:gd name="connsiteY4" fmla="*/ 0 h 1382574"/>
                <a:gd name="connsiteX0" fmla="*/ 169557 w 2077081"/>
                <a:gd name="connsiteY0" fmla="*/ 90835 h 1382574"/>
                <a:gd name="connsiteX1" fmla="*/ 2077081 w 2077081"/>
                <a:gd name="connsiteY1" fmla="*/ 0 h 1382574"/>
                <a:gd name="connsiteX2" fmla="*/ 2077081 w 2077081"/>
                <a:gd name="connsiteY2" fmla="*/ 1382574 h 1382574"/>
                <a:gd name="connsiteX3" fmla="*/ 0 w 2077081"/>
                <a:gd name="connsiteY3" fmla="*/ 1382574 h 1382574"/>
                <a:gd name="connsiteX4" fmla="*/ 169557 w 2077081"/>
                <a:gd name="connsiteY4" fmla="*/ 90835 h 1382574"/>
                <a:gd name="connsiteX0" fmla="*/ 0 w 1907524"/>
                <a:gd name="connsiteY0" fmla="*/ 90835 h 1382574"/>
                <a:gd name="connsiteX1" fmla="*/ 1907524 w 1907524"/>
                <a:gd name="connsiteY1" fmla="*/ 0 h 1382574"/>
                <a:gd name="connsiteX2" fmla="*/ 1907524 w 1907524"/>
                <a:gd name="connsiteY2" fmla="*/ 1382574 h 1382574"/>
                <a:gd name="connsiteX3" fmla="*/ 54501 w 1907524"/>
                <a:gd name="connsiteY3" fmla="*/ 1007125 h 1382574"/>
                <a:gd name="connsiteX4" fmla="*/ 0 w 1907524"/>
                <a:gd name="connsiteY4" fmla="*/ 90835 h 1382574"/>
                <a:gd name="connsiteX0" fmla="*/ 0 w 1907524"/>
                <a:gd name="connsiteY0" fmla="*/ 90835 h 1473409"/>
                <a:gd name="connsiteX1" fmla="*/ 1907524 w 1907524"/>
                <a:gd name="connsiteY1" fmla="*/ 0 h 1473409"/>
                <a:gd name="connsiteX2" fmla="*/ 1526019 w 1907524"/>
                <a:gd name="connsiteY2" fmla="*/ 1473409 h 1473409"/>
                <a:gd name="connsiteX3" fmla="*/ 54501 w 1907524"/>
                <a:gd name="connsiteY3" fmla="*/ 1007125 h 1473409"/>
                <a:gd name="connsiteX4" fmla="*/ 0 w 1907524"/>
                <a:gd name="connsiteY4" fmla="*/ 90835 h 1473409"/>
                <a:gd name="connsiteX0" fmla="*/ 0 w 1586576"/>
                <a:gd name="connsiteY0" fmla="*/ 24223 h 1406797"/>
                <a:gd name="connsiteX1" fmla="*/ 1586576 w 1586576"/>
                <a:gd name="connsiteY1" fmla="*/ 0 h 1406797"/>
                <a:gd name="connsiteX2" fmla="*/ 1526019 w 1586576"/>
                <a:gd name="connsiteY2" fmla="*/ 1406797 h 1406797"/>
                <a:gd name="connsiteX3" fmla="*/ 54501 w 1586576"/>
                <a:gd name="connsiteY3" fmla="*/ 940513 h 1406797"/>
                <a:gd name="connsiteX4" fmla="*/ 0 w 1586576"/>
                <a:gd name="connsiteY4" fmla="*/ 24223 h 1406797"/>
                <a:gd name="connsiteX0" fmla="*/ 0 w 1659243"/>
                <a:gd name="connsiteY0" fmla="*/ 0 h 1667188"/>
                <a:gd name="connsiteX1" fmla="*/ 1659243 w 1659243"/>
                <a:gd name="connsiteY1" fmla="*/ 260391 h 1667188"/>
                <a:gd name="connsiteX2" fmla="*/ 1598686 w 1659243"/>
                <a:gd name="connsiteY2" fmla="*/ 1667188 h 1667188"/>
                <a:gd name="connsiteX3" fmla="*/ 127168 w 1659243"/>
                <a:gd name="connsiteY3" fmla="*/ 1200904 h 1667188"/>
                <a:gd name="connsiteX4" fmla="*/ 0 w 1659243"/>
                <a:gd name="connsiteY4" fmla="*/ 0 h 1667188"/>
                <a:gd name="connsiteX0" fmla="*/ 0 w 1659243"/>
                <a:gd name="connsiteY0" fmla="*/ 0 h 1667188"/>
                <a:gd name="connsiteX1" fmla="*/ 1659243 w 1659243"/>
                <a:gd name="connsiteY1" fmla="*/ 260391 h 1667188"/>
                <a:gd name="connsiteX2" fmla="*/ 1598686 w 1659243"/>
                <a:gd name="connsiteY2" fmla="*/ 1667188 h 1667188"/>
                <a:gd name="connsiteX3" fmla="*/ 36334 w 1659243"/>
                <a:gd name="connsiteY3" fmla="*/ 1188793 h 1667188"/>
                <a:gd name="connsiteX4" fmla="*/ 0 w 1659243"/>
                <a:gd name="connsiteY4" fmla="*/ 0 h 1667188"/>
                <a:gd name="connsiteX0" fmla="*/ 0 w 1641076"/>
                <a:gd name="connsiteY0" fmla="*/ 18168 h 1685356"/>
                <a:gd name="connsiteX1" fmla="*/ 1641076 w 1641076"/>
                <a:gd name="connsiteY1" fmla="*/ 0 h 1685356"/>
                <a:gd name="connsiteX2" fmla="*/ 1598686 w 1641076"/>
                <a:gd name="connsiteY2" fmla="*/ 1685356 h 1685356"/>
                <a:gd name="connsiteX3" fmla="*/ 36334 w 1641076"/>
                <a:gd name="connsiteY3" fmla="*/ 1206961 h 1685356"/>
                <a:gd name="connsiteX4" fmla="*/ 0 w 1641076"/>
                <a:gd name="connsiteY4" fmla="*/ 18168 h 168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076" h="1685356">
                  <a:moveTo>
                    <a:pt x="0" y="18168"/>
                  </a:moveTo>
                  <a:lnTo>
                    <a:pt x="1641076" y="0"/>
                  </a:lnTo>
                  <a:lnTo>
                    <a:pt x="1598686" y="1685356"/>
                  </a:lnTo>
                  <a:lnTo>
                    <a:pt x="36334" y="1206961"/>
                  </a:lnTo>
                  <a:lnTo>
                    <a:pt x="0" y="18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xmlns="" id="{5E023DBD-C6C9-4941-9F09-232B48D3194E}"/>
                </a:ext>
              </a:extLst>
            </p:cNvPr>
            <p:cNvSpPr/>
            <p:nvPr/>
          </p:nvSpPr>
          <p:spPr>
            <a:xfrm rot="262273" flipH="1">
              <a:off x="4631443" y="3555217"/>
              <a:ext cx="1903904" cy="400110"/>
            </a:xfrm>
            <a:custGeom>
              <a:avLst/>
              <a:gdLst>
                <a:gd name="connsiteX0" fmla="*/ 0 w 2021514"/>
                <a:gd name="connsiteY0" fmla="*/ 0 h 461665"/>
                <a:gd name="connsiteX1" fmla="*/ 2021514 w 2021514"/>
                <a:gd name="connsiteY1" fmla="*/ 0 h 461665"/>
                <a:gd name="connsiteX2" fmla="*/ 2021514 w 2021514"/>
                <a:gd name="connsiteY2" fmla="*/ 461665 h 461665"/>
                <a:gd name="connsiteX3" fmla="*/ 0 w 2021514"/>
                <a:gd name="connsiteY3" fmla="*/ 461665 h 461665"/>
                <a:gd name="connsiteX4" fmla="*/ 0 w 2021514"/>
                <a:gd name="connsiteY4" fmla="*/ 0 h 461665"/>
                <a:gd name="connsiteX0" fmla="*/ 224058 w 2021514"/>
                <a:gd name="connsiteY0" fmla="*/ 0 h 504055"/>
                <a:gd name="connsiteX1" fmla="*/ 2021514 w 2021514"/>
                <a:gd name="connsiteY1" fmla="*/ 42390 h 504055"/>
                <a:gd name="connsiteX2" fmla="*/ 2021514 w 2021514"/>
                <a:gd name="connsiteY2" fmla="*/ 504055 h 504055"/>
                <a:gd name="connsiteX3" fmla="*/ 0 w 2021514"/>
                <a:gd name="connsiteY3" fmla="*/ 504055 h 504055"/>
                <a:gd name="connsiteX4" fmla="*/ 224058 w 2021514"/>
                <a:gd name="connsiteY4" fmla="*/ 0 h 504055"/>
                <a:gd name="connsiteX0" fmla="*/ 12111 w 1809567"/>
                <a:gd name="connsiteY0" fmla="*/ 0 h 504055"/>
                <a:gd name="connsiteX1" fmla="*/ 1809567 w 1809567"/>
                <a:gd name="connsiteY1" fmla="*/ 42390 h 504055"/>
                <a:gd name="connsiteX2" fmla="*/ 1809567 w 1809567"/>
                <a:gd name="connsiteY2" fmla="*/ 504055 h 504055"/>
                <a:gd name="connsiteX3" fmla="*/ 0 w 1809567"/>
                <a:gd name="connsiteY3" fmla="*/ 473777 h 504055"/>
                <a:gd name="connsiteX4" fmla="*/ 12111 w 1809567"/>
                <a:gd name="connsiteY4" fmla="*/ 0 h 504055"/>
                <a:gd name="connsiteX0" fmla="*/ 12111 w 1809567"/>
                <a:gd name="connsiteY0" fmla="*/ 0 h 685724"/>
                <a:gd name="connsiteX1" fmla="*/ 1809567 w 1809567"/>
                <a:gd name="connsiteY1" fmla="*/ 42390 h 685724"/>
                <a:gd name="connsiteX2" fmla="*/ 1343283 w 1809567"/>
                <a:gd name="connsiteY2" fmla="*/ 685724 h 685724"/>
                <a:gd name="connsiteX3" fmla="*/ 0 w 1809567"/>
                <a:gd name="connsiteY3" fmla="*/ 473777 h 685724"/>
                <a:gd name="connsiteX4" fmla="*/ 12111 w 1809567"/>
                <a:gd name="connsiteY4" fmla="*/ 0 h 685724"/>
                <a:gd name="connsiteX0" fmla="*/ 12111 w 1470452"/>
                <a:gd name="connsiteY0" fmla="*/ 0 h 685724"/>
                <a:gd name="connsiteX1" fmla="*/ 1470452 w 1470452"/>
                <a:gd name="connsiteY1" fmla="*/ 30278 h 685724"/>
                <a:gd name="connsiteX2" fmla="*/ 1343283 w 1470452"/>
                <a:gd name="connsiteY2" fmla="*/ 685724 h 685724"/>
                <a:gd name="connsiteX3" fmla="*/ 0 w 1470452"/>
                <a:gd name="connsiteY3" fmla="*/ 473777 h 685724"/>
                <a:gd name="connsiteX4" fmla="*/ 12111 w 1470452"/>
                <a:gd name="connsiteY4" fmla="*/ 0 h 68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452" h="685724">
                  <a:moveTo>
                    <a:pt x="12111" y="0"/>
                  </a:moveTo>
                  <a:lnTo>
                    <a:pt x="1470452" y="30278"/>
                  </a:lnTo>
                  <a:lnTo>
                    <a:pt x="1343283" y="685724"/>
                  </a:lnTo>
                  <a:lnTo>
                    <a:pt x="0" y="473777"/>
                  </a:lnTo>
                  <a:lnTo>
                    <a:pt x="12111" y="0"/>
                  </a:lnTo>
                  <a:close/>
                </a:path>
              </a:pathLst>
            </a:cu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  <a:scene3d>
                <a:camera prst="perspectiveContrastingRightFacing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cap="none" spc="0" dirty="0">
                  <a:ln/>
                  <a:solidFill>
                    <a:schemeClr val="accent3"/>
                  </a:solidFill>
                  <a:effectLst/>
                </a:rPr>
                <a:t>WISUDA 125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17E88AF-4265-426E-83CC-950FEA66B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7185">
              <a:off x="4979601" y="3017446"/>
              <a:ext cx="1182058" cy="529135"/>
            </a:xfrm>
            <a:prstGeom prst="rect">
              <a:avLst/>
            </a:prstGeom>
            <a:scene3d>
              <a:camera prst="perspectiveLeft" fov="7200000">
                <a:rot lat="21302268" lon="2152228" rev="21300006"/>
              </a:camera>
              <a:lightRig rig="threePt" dir="t"/>
            </a:scene3d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2F17B64-AF61-4411-B28A-30A792E4C938}"/>
                </a:ext>
              </a:extLst>
            </p:cNvPr>
            <p:cNvSpPr/>
            <p:nvPr/>
          </p:nvSpPr>
          <p:spPr>
            <a:xfrm>
              <a:off x="5946843" y="4253495"/>
              <a:ext cx="2647796" cy="109874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95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8;p26">
            <a:extLst>
              <a:ext uri="{FF2B5EF4-FFF2-40B4-BE49-F238E27FC236}">
                <a16:creationId xmlns:a16="http://schemas.microsoft.com/office/drawing/2014/main" xmlns="" id="{BA8899A1-E381-4511-8C90-CD3837F326A2}"/>
              </a:ext>
            </a:extLst>
          </p:cNvPr>
          <p:cNvSpPr/>
          <p:nvPr/>
        </p:nvSpPr>
        <p:spPr>
          <a:xfrm rot="5400000">
            <a:off x="2233782" y="-2050908"/>
            <a:ext cx="1036767" cy="529834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0;p26">
            <a:extLst>
              <a:ext uri="{FF2B5EF4-FFF2-40B4-BE49-F238E27FC236}">
                <a16:creationId xmlns:a16="http://schemas.microsoft.com/office/drawing/2014/main" xmlns="" id="{B95921D9-43BF-44D1-B4F1-26FB5074E0EA}"/>
              </a:ext>
            </a:extLst>
          </p:cNvPr>
          <p:cNvSpPr txBox="1">
            <a:spLocks/>
          </p:cNvSpPr>
          <p:nvPr/>
        </p:nvSpPr>
        <p:spPr>
          <a:xfrm>
            <a:off x="0" y="249773"/>
            <a:ext cx="4880344" cy="103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z="5400" kern="0" dirty="0">
                <a:solidFill>
                  <a:schemeClr val="lt1"/>
                </a:solidFill>
                <a:latin typeface="Livvic black" pitchFamily="2" charset="0"/>
              </a:rPr>
              <a:t>PERSIAPAN</a:t>
            </a:r>
          </a:p>
        </p:txBody>
      </p:sp>
      <p:sp>
        <p:nvSpPr>
          <p:cNvPr id="21" name="Google Shape;131;p26">
            <a:extLst>
              <a:ext uri="{FF2B5EF4-FFF2-40B4-BE49-F238E27FC236}">
                <a16:creationId xmlns:a16="http://schemas.microsoft.com/office/drawing/2014/main" xmlns="" id="{CE680B53-C5D7-493A-8F74-8DA45EC6C55F}"/>
              </a:ext>
            </a:extLst>
          </p:cNvPr>
          <p:cNvSpPr/>
          <p:nvPr/>
        </p:nvSpPr>
        <p:spPr>
          <a:xfrm rot="-5400000" flipH="1">
            <a:off x="9489915" y="3282507"/>
            <a:ext cx="4478400" cy="2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xmlns="" id="{4D60F2CA-7726-48B3-887A-4E959EE57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33577"/>
              </p:ext>
            </p:extLst>
          </p:nvPr>
        </p:nvGraphicFramePr>
        <p:xfrm>
          <a:off x="600262" y="1326258"/>
          <a:ext cx="10617087" cy="42054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9747">
                  <a:extLst>
                    <a:ext uri="{9D8B030D-6E8A-4147-A177-3AD203B41FA5}">
                      <a16:colId xmlns:a16="http://schemas.microsoft.com/office/drawing/2014/main" xmlns="" val="1558945664"/>
                    </a:ext>
                  </a:extLst>
                </a:gridCol>
                <a:gridCol w="3781360">
                  <a:extLst>
                    <a:ext uri="{9D8B030D-6E8A-4147-A177-3AD203B41FA5}">
                      <a16:colId xmlns:a16="http://schemas.microsoft.com/office/drawing/2014/main" xmlns="" val="1317525788"/>
                    </a:ext>
                  </a:extLst>
                </a:gridCol>
                <a:gridCol w="6125980">
                  <a:extLst>
                    <a:ext uri="{9D8B030D-6E8A-4147-A177-3AD203B41FA5}">
                      <a16:colId xmlns:a16="http://schemas.microsoft.com/office/drawing/2014/main" xmlns="" val="39672610"/>
                    </a:ext>
                  </a:extLst>
                </a:gridCol>
              </a:tblGrid>
              <a:tr h="33994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Livvic" pitchFamily="2" charset="0"/>
                        </a:rPr>
                        <a:t>No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>
                          <a:latin typeface="Livvic" pitchFamily="2" charset="0"/>
                        </a:rPr>
                        <a:t>Direktorat</a:t>
                      </a:r>
                      <a:r>
                        <a:rPr lang="en-US" noProof="0" dirty="0">
                          <a:latin typeface="Livvic" pitchFamily="2" charset="0"/>
                        </a:rPr>
                        <a:t> / Unit </a:t>
                      </a:r>
                      <a:r>
                        <a:rPr lang="en-US" noProof="0" dirty="0" err="1">
                          <a:latin typeface="Livvic" pitchFamily="2" charset="0"/>
                        </a:rPr>
                        <a:t>Kerja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>
                          <a:latin typeface="Livvic" pitchFamily="2" charset="0"/>
                        </a:rPr>
                        <a:t>Tugas</a:t>
                      </a:r>
                      <a:r>
                        <a:rPr lang="en-US" noProof="0" dirty="0">
                          <a:latin typeface="Livvic" pitchFamily="2" charset="0"/>
                        </a:rPr>
                        <a:t> 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6191275"/>
                  </a:ext>
                </a:extLst>
              </a:tr>
              <a:tr h="984479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1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noProof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Direktorat</a:t>
                      </a:r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 Pendidikan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Data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Pembagian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ijazah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Pembekalan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Gladi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Resik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Urutan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(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pintu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masuk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robotika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sampai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area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rektorat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6910828"/>
                  </a:ext>
                </a:extLst>
              </a:tr>
              <a:tr h="854308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2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Unit </a:t>
                      </a:r>
                      <a:r>
                        <a:rPr lang="en-US" sz="1400" b="1" noProof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Komunikasi</a:t>
                      </a:r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 Publik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Tapping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prosesi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,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pembacaan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SK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,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Sambutan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Rektor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Janji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endParaRPr lang="en-US" sz="1400" b="1" noProof="0" dirty="0">
                        <a:solidFill>
                          <a:schemeClr val="accent2"/>
                        </a:solidFill>
                        <a:latin typeface="Livvic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Pengiriman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No.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Urut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Gladi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Resik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pelaksanaan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acara (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Rektorat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932568"/>
                  </a:ext>
                </a:extLst>
              </a:tr>
              <a:tr h="95007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3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noProof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Sarpras</a:t>
                      </a:r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 dan SKK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Pengkondisian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rute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urutan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(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mulai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dari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pintu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masuk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sampai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area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rektorat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Penyediaan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area photobooth (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Robotika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Penjagaan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/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pengkondisian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sepanjang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rute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</a:t>
                      </a:r>
                      <a:endParaRPr lang="en-US" sz="1400" b="1" noProof="0" dirty="0">
                        <a:solidFill>
                          <a:schemeClr val="accent2"/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3237883"/>
                  </a:ext>
                </a:extLst>
              </a:tr>
              <a:tr h="95007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4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noProof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Departemen</a:t>
                      </a:r>
                      <a:endParaRPr lang="id-ID" sz="1400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Mempersiapkan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area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departemen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untuk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wisudawan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yang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akan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datang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selesai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penyerahan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ijazah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Menghimbau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kepada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mahasiswa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untuk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tidak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melakukan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kegiatan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selama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kegiatan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en-US" sz="14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wisuda</a:t>
                      </a:r>
                      <a:r>
                        <a:rPr lang="en-US" sz="14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9841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20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 rot="5400000">
            <a:off x="-518922" y="1935175"/>
            <a:ext cx="4478400" cy="3234565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111048" y="2715408"/>
            <a:ext cx="3226513" cy="30762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>
                <a:solidFill>
                  <a:schemeClr val="lt1"/>
                </a:solidFill>
                <a:latin typeface="Livvic black" pitchFamily="2" charset="0"/>
              </a:rPr>
              <a:t>JADWAL </a:t>
            </a:r>
            <a:br>
              <a:rPr lang="en-US" sz="5400" dirty="0">
                <a:solidFill>
                  <a:schemeClr val="lt1"/>
                </a:solidFill>
                <a:latin typeface="Livvic black" pitchFamily="2" charset="0"/>
              </a:rPr>
            </a:br>
            <a:r>
              <a:rPr lang="en-US" sz="5400" dirty="0">
                <a:solidFill>
                  <a:schemeClr val="lt1"/>
                </a:solidFill>
                <a:latin typeface="Livvic black" pitchFamily="2" charset="0"/>
              </a:rPr>
              <a:t>WISUDA</a:t>
            </a:r>
            <a:endParaRPr sz="5400" dirty="0">
              <a:solidFill>
                <a:schemeClr val="lt1"/>
              </a:solidFill>
              <a:latin typeface="Livvic black" pitchFamily="2" charset="0"/>
              <a:sym typeface="Livvic"/>
            </a:endParaRPr>
          </a:p>
        </p:txBody>
      </p:sp>
      <p:sp>
        <p:nvSpPr>
          <p:cNvPr id="131" name="Google Shape;131;p26"/>
          <p:cNvSpPr/>
          <p:nvPr/>
        </p:nvSpPr>
        <p:spPr>
          <a:xfrm rot="-5400000" flipH="1">
            <a:off x="9489915" y="3282507"/>
            <a:ext cx="4478400" cy="29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70E3C4E4-4DB3-4687-87FF-ED4AD663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9221"/>
              </p:ext>
            </p:extLst>
          </p:nvPr>
        </p:nvGraphicFramePr>
        <p:xfrm>
          <a:off x="3439185" y="2019202"/>
          <a:ext cx="8641767" cy="28352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0589">
                  <a:extLst>
                    <a:ext uri="{9D8B030D-6E8A-4147-A177-3AD203B41FA5}">
                      <a16:colId xmlns:a16="http://schemas.microsoft.com/office/drawing/2014/main" xmlns="" val="1558945664"/>
                    </a:ext>
                  </a:extLst>
                </a:gridCol>
                <a:gridCol w="2198884">
                  <a:extLst>
                    <a:ext uri="{9D8B030D-6E8A-4147-A177-3AD203B41FA5}">
                      <a16:colId xmlns:a16="http://schemas.microsoft.com/office/drawing/2014/main" xmlns="" val="1317525788"/>
                    </a:ext>
                  </a:extLst>
                </a:gridCol>
                <a:gridCol w="3562294">
                  <a:extLst>
                    <a:ext uri="{9D8B030D-6E8A-4147-A177-3AD203B41FA5}">
                      <a16:colId xmlns:a16="http://schemas.microsoft.com/office/drawing/2014/main" xmlns="" val="39672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>
                          <a:latin typeface="Livvic" pitchFamily="2" charset="0"/>
                        </a:rPr>
                        <a:t>TANGGAL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noProof="0" dirty="0">
                          <a:latin typeface="Livvic" pitchFamily="2" charset="0"/>
                        </a:rPr>
                        <a:t>FAKULTAS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Livvic" pitchFamily="2" charset="0"/>
                        </a:rPr>
                        <a:t>JAM KEDATANGAN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619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Sabtu, </a:t>
                      </a: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26 </a:t>
                      </a:r>
                      <a:r>
                        <a:rPr lang="en-US" b="1" noProof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Maret</a:t>
                      </a: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 </a:t>
                      </a:r>
                      <a:r>
                        <a:rPr lang="id-ID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202</a:t>
                      </a: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(521)</a:t>
                      </a:r>
                      <a:endParaRPr lang="id-ID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FSAD - 130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FT-IRS - 196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FDKBD - 103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FV - 92</a:t>
                      </a:r>
                      <a:endParaRPr lang="id-ID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kern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07.30 – 07.45 : FSAD &amp; FT-IRS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kern="0" dirty="0" smtClean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09.00 </a:t>
                      </a:r>
                      <a:r>
                        <a:rPr lang="en-US" sz="1600" b="1" u="none" kern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u="none" kern="0" dirty="0" smtClean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09.15 </a:t>
                      </a:r>
                      <a:r>
                        <a:rPr lang="en-US" sz="1600" b="1" u="none" kern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: FDKBD &amp; FV</a:t>
                      </a:r>
                    </a:p>
                    <a:p>
                      <a:pPr marL="0" indent="0">
                        <a:buNone/>
                      </a:pPr>
                      <a:endParaRPr lang="id-ID" sz="1600" b="1" noProof="0" dirty="0">
                        <a:solidFill>
                          <a:schemeClr val="accent2"/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691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Minggu, </a:t>
                      </a: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27 </a:t>
                      </a:r>
                      <a:r>
                        <a:rPr lang="en-US" b="1" noProof="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Maret</a:t>
                      </a: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 2022</a:t>
                      </a:r>
                    </a:p>
                    <a:p>
                      <a:pPr algn="ctr"/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(560)</a:t>
                      </a:r>
                      <a:endParaRPr lang="id-ID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FT-SPK - 173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FTK - 94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FT-EIC - 193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b="1" noProof="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vvic" pitchFamily="2" charset="0"/>
                        </a:rPr>
                        <a:t>SIMT - 100</a:t>
                      </a:r>
                      <a:endParaRPr lang="id-ID" b="1" noProof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kern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07.30 – 07.45 : FT-SPK &amp; FTK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kern="0" dirty="0" smtClean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09.00 </a:t>
                      </a:r>
                      <a:r>
                        <a:rPr lang="en-US" sz="1600" b="1" u="none" kern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u="none" kern="0" dirty="0" smtClean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09.15 </a:t>
                      </a:r>
                      <a:r>
                        <a:rPr lang="en-US" sz="1600" b="1" u="none" kern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: FT-EIC &amp; SIMT</a:t>
                      </a:r>
                    </a:p>
                    <a:p>
                      <a:pPr marL="0" indent="0">
                        <a:buNone/>
                      </a:pPr>
                      <a:endParaRPr lang="id-ID" sz="1600" b="1" noProof="0" dirty="0">
                        <a:solidFill>
                          <a:schemeClr val="accent2"/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1593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6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 rot="5400000">
            <a:off x="7977385" y="1394052"/>
            <a:ext cx="4478400" cy="395083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8241170" y="2532417"/>
            <a:ext cx="6550450" cy="30762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000" dirty="0">
                <a:solidFill>
                  <a:schemeClr val="lt1"/>
                </a:solidFill>
                <a:latin typeface="Livvic black" pitchFamily="2" charset="0"/>
                <a:sym typeface="Livvic"/>
              </a:rPr>
              <a:t>SUSUNAN</a:t>
            </a:r>
            <a:br>
              <a:rPr lang="en-US" sz="6000" dirty="0">
                <a:solidFill>
                  <a:schemeClr val="lt1"/>
                </a:solidFill>
                <a:latin typeface="Livvic black" pitchFamily="2" charset="0"/>
                <a:sym typeface="Livvic"/>
              </a:rPr>
            </a:br>
            <a:r>
              <a:rPr lang="en-US" sz="6000" dirty="0">
                <a:solidFill>
                  <a:schemeClr val="lt1"/>
                </a:solidFill>
                <a:latin typeface="Livvic black" pitchFamily="2" charset="0"/>
                <a:sym typeface="Livvic"/>
              </a:rPr>
              <a:t>ACARA</a:t>
            </a:r>
            <a:endParaRPr sz="6000" dirty="0">
              <a:solidFill>
                <a:schemeClr val="lt1"/>
              </a:solidFill>
              <a:latin typeface="Livvic black" pitchFamily="2" charset="0"/>
              <a:sym typeface="Livvic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70E3C4E4-4DB3-4687-87FF-ED4AD663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72746"/>
              </p:ext>
            </p:extLst>
          </p:nvPr>
        </p:nvGraphicFramePr>
        <p:xfrm>
          <a:off x="174558" y="361594"/>
          <a:ext cx="7887766" cy="59134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2907">
                  <a:extLst>
                    <a:ext uri="{9D8B030D-6E8A-4147-A177-3AD203B41FA5}">
                      <a16:colId xmlns:a16="http://schemas.microsoft.com/office/drawing/2014/main" xmlns="" val="1558945664"/>
                    </a:ext>
                  </a:extLst>
                </a:gridCol>
                <a:gridCol w="1512907">
                  <a:extLst>
                    <a:ext uri="{9D8B030D-6E8A-4147-A177-3AD203B41FA5}">
                      <a16:colId xmlns:a16="http://schemas.microsoft.com/office/drawing/2014/main" xmlns="" val="2280888403"/>
                    </a:ext>
                  </a:extLst>
                </a:gridCol>
                <a:gridCol w="4861952">
                  <a:extLst>
                    <a:ext uri="{9D8B030D-6E8A-4147-A177-3AD203B41FA5}">
                      <a16:colId xmlns:a16="http://schemas.microsoft.com/office/drawing/2014/main" xmlns="" val="1317525788"/>
                    </a:ext>
                  </a:extLst>
                </a:gridCol>
              </a:tblGrid>
              <a:tr h="427827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Livvic" pitchFamily="2" charset="0"/>
                        </a:rPr>
                        <a:t>WAKTU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Livvic" pitchFamily="2" charset="0"/>
                        </a:rPr>
                        <a:t>DURASI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Livvic" pitchFamily="2" charset="0"/>
                        </a:rPr>
                        <a:t>MATA ACARA</a:t>
                      </a:r>
                      <a:endParaRPr lang="id-ID" noProof="0" dirty="0">
                        <a:latin typeface="Livvic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191275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rgbClr val="FF0000"/>
                          </a:solidFill>
                          <a:latin typeface="Livvic" pitchFamily="2" charset="0"/>
                        </a:rPr>
                        <a:t>07.15</a:t>
                      </a:r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 – 07.30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Pembukaan Acara dan Hiburan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15932568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07.30 – 07.45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en-US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Pembukaan Upacara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09936711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07.45 – 08.00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Pembukaan Upacara oleh Rektor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35478611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08.00 – 08.15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Pembacaan SK Rektor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55125935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08.15 – 08.20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Pengukuhan Wisudawan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49100888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08.20 – 08.40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20 </a:t>
                      </a:r>
                      <a:r>
                        <a:rPr lang="en-US" sz="1600" b="1" noProof="0" dirty="0" err="1">
                          <a:solidFill>
                            <a:schemeClr val="accent2"/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2"/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Sambutan Rektor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34988387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08.40 – 08.45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Hiburan 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92933554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08.45 – </a:t>
                      </a:r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11.45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120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Penyerahan Ijazah</a:t>
                      </a:r>
                      <a:endParaRPr lang="en-US" sz="1600" b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50913944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11.45 </a:t>
                      </a:r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11.50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Hiburan 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81165574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11.50 </a:t>
                      </a:r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12.05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Pengucapan Janji Wisudawan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845556709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12.05 </a:t>
                      </a:r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12.15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10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Penyerahan Wisudawan ke Ketua IKA ITS</a:t>
                      </a:r>
                      <a:endParaRPr lang="fi-FI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82997568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12.15 </a:t>
                      </a:r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12.20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5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Pembacaan Doa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466051437"/>
                  </a:ext>
                </a:extLst>
              </a:tr>
              <a:tr h="42197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12.20 </a:t>
                      </a:r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– </a:t>
                      </a:r>
                      <a:r>
                        <a:rPr lang="en-US" sz="16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12.30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10 </a:t>
                      </a:r>
                      <a:r>
                        <a:rPr lang="en-US" sz="1600" b="1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Livvic" pitchFamily="2" charset="0"/>
                        </a:rPr>
                        <a:t>Menit</a:t>
                      </a:r>
                      <a:endParaRPr lang="id-ID" sz="16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vvic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Livvic" pitchFamily="2" charset="0"/>
                        </a:rPr>
                        <a:t>Penutupan Acara</a:t>
                      </a:r>
                      <a:endParaRPr lang="id-ID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Livvic" pitchFamily="2" charset="0"/>
                      </a:endParaRPr>
                    </a:p>
                  </a:txBody>
                  <a:tcPr marL="6214" marR="6214" marT="6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3469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0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46;p28">
            <a:extLst>
              <a:ext uri="{FF2B5EF4-FFF2-40B4-BE49-F238E27FC236}">
                <a16:creationId xmlns:a16="http://schemas.microsoft.com/office/drawing/2014/main" xmlns="" id="{C436CA34-D410-43A2-91F2-1B6603FD7031}"/>
              </a:ext>
            </a:extLst>
          </p:cNvPr>
          <p:cNvSpPr/>
          <p:nvPr/>
        </p:nvSpPr>
        <p:spPr>
          <a:xfrm rot="-5400000" flipH="1">
            <a:off x="6618500" y="1284500"/>
            <a:ext cx="6854400" cy="42926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7875">
                <a:srgbClr val="C7D1E0"/>
              </a:gs>
              <a:gs pos="95750">
                <a:srgbClr val="C4CEDE"/>
              </a:gs>
              <a:gs pos="6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44"/>
          <p:cNvSpPr txBox="1">
            <a:spLocks noGrp="1"/>
          </p:cNvSpPr>
          <p:nvPr>
            <p:ph type="ctrTitle"/>
          </p:nvPr>
        </p:nvSpPr>
        <p:spPr>
          <a:xfrm>
            <a:off x="-99511" y="2799600"/>
            <a:ext cx="6195511" cy="12587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4000" dirty="0">
                <a:latin typeface="Livvic medium" pitchFamily="2" charset="0"/>
              </a:rPr>
              <a:t>PROTOKOL KESEHATAN</a:t>
            </a:r>
            <a:br>
              <a:rPr lang="en" sz="4000" dirty="0">
                <a:latin typeface="Livvic medium" pitchFamily="2" charset="0"/>
              </a:rPr>
            </a:br>
            <a:r>
              <a:rPr lang="en" sz="4000" dirty="0">
                <a:latin typeface="Livvic medium" pitchFamily="2" charset="0"/>
              </a:rPr>
              <a:t>Sesi Penyerahan Ijazah</a:t>
            </a:r>
            <a:endParaRPr dirty="0">
              <a:latin typeface="Livvic medium" pitchFamily="2" charset="0"/>
            </a:endParaRPr>
          </a:p>
        </p:txBody>
      </p:sp>
      <p:sp>
        <p:nvSpPr>
          <p:cNvPr id="25" name="Google Shape;150;p28">
            <a:extLst>
              <a:ext uri="{FF2B5EF4-FFF2-40B4-BE49-F238E27FC236}">
                <a16:creationId xmlns:a16="http://schemas.microsoft.com/office/drawing/2014/main" xmlns="" id="{80B7D616-9979-4EF0-8D17-93F186B5B965}"/>
              </a:ext>
            </a:extLst>
          </p:cNvPr>
          <p:cNvSpPr txBox="1">
            <a:spLocks/>
          </p:cNvSpPr>
          <p:nvPr/>
        </p:nvSpPr>
        <p:spPr>
          <a:xfrm>
            <a:off x="6309811" y="138223"/>
            <a:ext cx="5691689" cy="662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342900" indent="-342900">
              <a:lnSpc>
                <a:spcPct val="150000"/>
              </a:lnSpc>
              <a:buSzPts val="1100"/>
              <a:buAutoNum type="arabicPeriod"/>
            </a:pPr>
            <a:endParaRPr lang="en-US" sz="1800" kern="0" dirty="0">
              <a:solidFill>
                <a:schemeClr val="tx2">
                  <a:lumMod val="10000"/>
                </a:schemeClr>
              </a:solidFill>
              <a:latin typeface="Livvic" pitchFamily="2" charset="0"/>
            </a:endParaRPr>
          </a:p>
          <a:p>
            <a:pPr marL="342900" indent="-342900">
              <a:lnSpc>
                <a:spcPct val="150000"/>
              </a:lnSpc>
              <a:buSzPts val="1100"/>
              <a:buAutoNum type="arabicPeriod"/>
            </a:pPr>
            <a:endParaRPr lang="en-US" sz="1800" kern="0" dirty="0">
              <a:solidFill>
                <a:schemeClr val="tx2">
                  <a:lumMod val="10000"/>
                </a:schemeClr>
              </a:solidFill>
              <a:latin typeface="Livvic" pitchFamily="2" charset="0"/>
            </a:endParaRPr>
          </a:p>
          <a:p>
            <a:pPr marL="342900" indent="-342900" algn="just">
              <a:lnSpc>
                <a:spcPct val="150000"/>
              </a:lnSpc>
              <a:buSzPts val="1100"/>
              <a:buAutoNum type="arabicPeriod"/>
            </a:pP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wajib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memastikan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bahwa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dalam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keadaan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sehat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sebelum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mengikuti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secara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drivethru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SzPts val="1100"/>
              <a:buAutoNum type="arabicPeriod"/>
            </a:pP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diwajibkan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telah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mendapatkan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vaksinasi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dosis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2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pPr marL="342900" indent="-342900" algn="just">
              <a:lnSpc>
                <a:spcPct val="150000"/>
              </a:lnSpc>
              <a:buSzPts val="1100"/>
              <a:buAutoNum type="arabicPeriod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Jika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terkonfirmasi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positif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(Antigen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maupun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PCR)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maka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wajib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melakukan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pengajuan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permohonan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“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penyerahan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ijazah online”.</a:t>
            </a:r>
          </a:p>
          <a:p>
            <a:pPr marL="342900" indent="-342900" algn="just">
              <a:lnSpc>
                <a:spcPct val="150000"/>
              </a:lnSpc>
              <a:buSzPts val="1100"/>
              <a:buAutoNum type="arabicPeriod"/>
            </a:pP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Sesi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penyerahan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ijazah 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online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akan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dilakukan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setelah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penyerahan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ijazah 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drive thru.</a:t>
            </a:r>
          </a:p>
          <a:p>
            <a:pPr marL="342900" indent="-342900" algn="just">
              <a:lnSpc>
                <a:spcPct val="150000"/>
              </a:lnSpc>
              <a:buSzPts val="1100"/>
              <a:buAutoNum type="arabicPeriod"/>
            </a:pP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Selama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mengikuti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pelaksanaan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wisuda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125,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wajib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menjaga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prokes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secara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ketat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575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46;p28">
            <a:extLst>
              <a:ext uri="{FF2B5EF4-FFF2-40B4-BE49-F238E27FC236}">
                <a16:creationId xmlns:a16="http://schemas.microsoft.com/office/drawing/2014/main" xmlns="" id="{C436CA34-D410-43A2-91F2-1B6603FD7031}"/>
              </a:ext>
            </a:extLst>
          </p:cNvPr>
          <p:cNvSpPr/>
          <p:nvPr/>
        </p:nvSpPr>
        <p:spPr>
          <a:xfrm rot="-5400000" flipH="1">
            <a:off x="6618500" y="1284500"/>
            <a:ext cx="6854400" cy="42926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7875">
                <a:srgbClr val="C7D1E0"/>
              </a:gs>
              <a:gs pos="95750">
                <a:srgbClr val="C4CEDE"/>
              </a:gs>
              <a:gs pos="6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44"/>
          <p:cNvSpPr txBox="1">
            <a:spLocks noGrp="1"/>
          </p:cNvSpPr>
          <p:nvPr>
            <p:ph type="ctrTitle"/>
          </p:nvPr>
        </p:nvSpPr>
        <p:spPr>
          <a:xfrm>
            <a:off x="0" y="318700"/>
            <a:ext cx="6195511" cy="12587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4000" dirty="0">
                <a:latin typeface="Livvic medium" pitchFamily="2" charset="0"/>
              </a:rPr>
              <a:t>TATA TERTIB</a:t>
            </a:r>
            <a:br>
              <a:rPr lang="en" sz="4000" dirty="0">
                <a:latin typeface="Livvic medium" pitchFamily="2" charset="0"/>
              </a:rPr>
            </a:br>
            <a:r>
              <a:rPr lang="en" sz="4000" dirty="0">
                <a:latin typeface="Livvic medium" pitchFamily="2" charset="0"/>
              </a:rPr>
              <a:t>Sesi Penyerahan Ijazah</a:t>
            </a:r>
            <a:endParaRPr dirty="0">
              <a:latin typeface="Livvic medium" pitchFamily="2" charset="0"/>
            </a:endParaRPr>
          </a:p>
        </p:txBody>
      </p:sp>
      <p:sp>
        <p:nvSpPr>
          <p:cNvPr id="25" name="Google Shape;150;p28">
            <a:extLst>
              <a:ext uri="{FF2B5EF4-FFF2-40B4-BE49-F238E27FC236}">
                <a16:creationId xmlns:a16="http://schemas.microsoft.com/office/drawing/2014/main" xmlns="" id="{80B7D616-9979-4EF0-8D17-93F186B5B965}"/>
              </a:ext>
            </a:extLst>
          </p:cNvPr>
          <p:cNvSpPr txBox="1">
            <a:spLocks/>
          </p:cNvSpPr>
          <p:nvPr/>
        </p:nvSpPr>
        <p:spPr>
          <a:xfrm>
            <a:off x="504187" y="1879771"/>
            <a:ext cx="5591813" cy="526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latin typeface="Livvic" pitchFamily="2" charset="0"/>
              </a:rPr>
              <a:t>1.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latin typeface="Livvic" pitchFamily="2" charset="0"/>
              </a:rPr>
              <a:t>Sesi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latin typeface="Livvic" pitchFamily="2" charset="0"/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  <a:latin typeface="Livvic" pitchFamily="2" charset="0"/>
              </a:rPr>
              <a:t>ini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latin typeface="Livvic" pitchFamily="2" charset="0"/>
              </a:rPr>
              <a:t> </a:t>
            </a:r>
            <a:r>
              <a:rPr lang="en-US" sz="1800" kern="0" dirty="0">
                <a:solidFill>
                  <a:schemeClr val="accent2"/>
                </a:solidFill>
                <a:latin typeface="Livvic" pitchFamily="2" charset="0"/>
              </a:rPr>
              <a:t>d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i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l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aksanakan dengan </a:t>
            </a:r>
            <a:r>
              <a:rPr lang="en-US" sz="1800" i="0" u="sng" strike="noStrike" dirty="0" err="1">
                <a:solidFill>
                  <a:srgbClr val="002060"/>
                </a:solidFill>
                <a:effectLst/>
                <a:latin typeface="Livvic" pitchFamily="2" charset="0"/>
              </a:rPr>
              <a:t>Protokol</a:t>
            </a:r>
            <a:r>
              <a:rPr lang="en-US" sz="1800" i="0" u="sng" strike="noStrike" dirty="0">
                <a:solidFill>
                  <a:srgbClr val="002060"/>
                </a:solidFill>
                <a:effectLst/>
                <a:latin typeface="Livvic" pitchFamily="2" charset="0"/>
              </a:rPr>
              <a:t> Kesehatan 5M 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yang 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ketat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. </a:t>
            </a:r>
          </a:p>
          <a:p>
            <a:pPr>
              <a:buSzPts val="1100"/>
            </a:pPr>
            <a:endParaRPr lang="en-US" sz="18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1800" u="sng" kern="0" dirty="0" err="1">
                <a:solidFill>
                  <a:srgbClr val="002060"/>
                </a:solidFill>
              </a:rPr>
              <a:t>Kedatangan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akan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dibagi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menjadi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dua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sesi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: </a:t>
            </a:r>
          </a:p>
          <a:p>
            <a:pPr>
              <a:buSzPts val="1100"/>
            </a:pPr>
            <a:r>
              <a:rPr lang="en-US" sz="1800" u="sng" kern="0" dirty="0">
                <a:solidFill>
                  <a:srgbClr val="002060"/>
                </a:solidFill>
              </a:rPr>
              <a:t>07.30 – 07.45 &amp; 07.45 – 08.00</a:t>
            </a:r>
          </a:p>
          <a:p>
            <a:pPr>
              <a:buSzPts val="1100"/>
            </a:pPr>
            <a:endParaRPr lang="en-US" sz="18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  <a:latin typeface="Livvic" pitchFamily="2" charset="0"/>
              </a:rPr>
              <a:t>3. </a:t>
            </a:r>
            <a:r>
              <a:rPr lang="id-ID" sz="1800" i="0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Kendaraan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yang digunakan harus </a:t>
            </a:r>
            <a:r>
              <a:rPr lang="id-ID" sz="1800" i="0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standar</a:t>
            </a:r>
            <a:r>
              <a:rPr lang="en-US" sz="1800" i="0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, </a:t>
            </a:r>
            <a:r>
              <a:rPr lang="en-US" sz="1800" i="0" u="sng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rendah</a:t>
            </a:r>
            <a:r>
              <a:rPr lang="en-US" sz="1800" i="0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 </a:t>
            </a:r>
            <a:r>
              <a:rPr lang="en-US" sz="1800" i="0" u="sng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emisi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dan </a:t>
            </a:r>
            <a:r>
              <a:rPr lang="id-ID" sz="1800" i="0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tidak boleh menggunakan knalpot RACING</a:t>
            </a:r>
            <a:r>
              <a:rPr lang="en-US" sz="1800" b="0" i="0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Livvic" pitchFamily="2" charset="0"/>
              </a:rPr>
              <a:t>.</a:t>
            </a:r>
          </a:p>
          <a:p>
            <a:pPr>
              <a:buSzPts val="1100"/>
            </a:pPr>
            <a:endParaRPr lang="en-US" sz="1800" kern="0" dirty="0">
              <a:solidFill>
                <a:schemeClr val="accent2"/>
              </a:solidFill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4. 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Orang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Tua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/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Pendamping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wisudawan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dibatasi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berdasarkan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kendaraan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sebagai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berikut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:</a:t>
            </a:r>
          </a:p>
          <a:p>
            <a:pPr>
              <a:buSzPts val="1100"/>
            </a:pP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Roda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4 (Mobil) : 1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Wisudawan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+ 3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Pendamping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SzPts val="1100"/>
            </a:pP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Roda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2 (Motor) : 1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Wisudawan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+ 1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Pendamping</a:t>
            </a:r>
            <a:endParaRPr lang="en-US" sz="1800" u="sng" kern="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SzPts val="1100"/>
            </a:pPr>
            <a:endParaRPr lang="en-US" sz="1800" u="sng" kern="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SzPts val="1100"/>
            </a:pP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Pendamping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wisudawan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wajib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berpakaian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rapi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dilarang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menggunakan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sandal dan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kaos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) </a:t>
            </a:r>
          </a:p>
          <a:p>
            <a:pPr>
              <a:buSzPts val="1100"/>
            </a:pPr>
            <a:endParaRPr lang="en-US" sz="1800" kern="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8" name="Google Shape;150;p28">
            <a:extLst>
              <a:ext uri="{FF2B5EF4-FFF2-40B4-BE49-F238E27FC236}">
                <a16:creationId xmlns:a16="http://schemas.microsoft.com/office/drawing/2014/main" xmlns="" id="{FB409998-B4C4-4C51-96CB-E1BC53AF9C30}"/>
              </a:ext>
            </a:extLst>
          </p:cNvPr>
          <p:cNvSpPr txBox="1">
            <a:spLocks/>
          </p:cNvSpPr>
          <p:nvPr/>
        </p:nvSpPr>
        <p:spPr>
          <a:xfrm>
            <a:off x="6494054" y="0"/>
            <a:ext cx="535368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5. 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No.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urut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pemanggilan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WAJIB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ditempel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pada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bagian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depan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dan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belakang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kendaraan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wisudawan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No.urut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akan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diberikan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melalui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email yang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terdaftar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>
              <a:buSzPts val="1100"/>
            </a:pPr>
            <a:endParaRPr lang="en-US" sz="18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6. </a:t>
            </a:r>
            <a:r>
              <a:rPr lang="en-US" sz="1800" u="sng" kern="0" dirty="0" err="1">
                <a:solidFill>
                  <a:schemeClr val="accent4">
                    <a:lumMod val="50000"/>
                  </a:schemeClr>
                </a:solidFill>
              </a:rPr>
              <a:t>Penyerahan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 ijazah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akan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dilakukan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sesuai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dengan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no.urut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SzPts val="1100"/>
            </a:pPr>
            <a:endParaRPr lang="en-US" sz="18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7. Ketika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penyerahan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ijazah, </a:t>
            </a:r>
            <a:r>
              <a:rPr lang="en-US" sz="1800" kern="0" dirty="0" err="1">
                <a:solidFill>
                  <a:schemeClr val="tx2">
                    <a:lumMod val="10000"/>
                  </a:schemeClr>
                </a:solidFill>
              </a:rPr>
              <a:t>Pendamping</a:t>
            </a:r>
            <a:r>
              <a:rPr lang="en-US" sz="18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u="sng" kern="0" dirty="0" err="1">
                <a:solidFill>
                  <a:srgbClr val="002060"/>
                </a:solidFill>
              </a:rPr>
              <a:t>dilarang</a:t>
            </a:r>
            <a:r>
              <a:rPr lang="en-US" sz="1800" u="sng" kern="0" dirty="0">
                <a:solidFill>
                  <a:srgbClr val="002060"/>
                </a:solidFill>
              </a:rPr>
              <a:t> </a:t>
            </a:r>
            <a:r>
              <a:rPr lang="en-US" sz="1800" u="sng" kern="0" dirty="0" err="1">
                <a:solidFill>
                  <a:srgbClr val="002060"/>
                </a:solidFill>
              </a:rPr>
              <a:t>untuk</a:t>
            </a:r>
            <a:r>
              <a:rPr lang="en-US" sz="1800" u="sng" kern="0" dirty="0">
                <a:solidFill>
                  <a:srgbClr val="002060"/>
                </a:solidFill>
              </a:rPr>
              <a:t> </a:t>
            </a:r>
            <a:r>
              <a:rPr lang="en-US" sz="1800" u="sng" kern="0" dirty="0" err="1">
                <a:solidFill>
                  <a:srgbClr val="002060"/>
                </a:solidFill>
              </a:rPr>
              <a:t>turun</a:t>
            </a:r>
            <a:r>
              <a:rPr lang="en-US" sz="1800" u="sng" kern="0" dirty="0">
                <a:solidFill>
                  <a:srgbClr val="002060"/>
                </a:solidFill>
              </a:rPr>
              <a:t> </a:t>
            </a:r>
            <a:r>
              <a:rPr lang="en-US" sz="1800" u="sng" kern="0" dirty="0" err="1">
                <a:solidFill>
                  <a:srgbClr val="002060"/>
                </a:solidFill>
              </a:rPr>
              <a:t>dari</a:t>
            </a:r>
            <a:r>
              <a:rPr lang="en-US" sz="1800" u="sng" kern="0" dirty="0">
                <a:solidFill>
                  <a:srgbClr val="002060"/>
                </a:solidFill>
              </a:rPr>
              <a:t> </a:t>
            </a:r>
            <a:r>
              <a:rPr lang="en-US" sz="1800" u="sng" kern="0" dirty="0" err="1">
                <a:solidFill>
                  <a:srgbClr val="002060"/>
                </a:solidFill>
              </a:rPr>
              <a:t>kendaraan</a:t>
            </a:r>
            <a:r>
              <a:rPr lang="en-US" sz="1800" u="sng" kern="0" dirty="0">
                <a:solidFill>
                  <a:srgbClr val="002060"/>
                </a:solidFill>
              </a:rPr>
              <a:t> dan </a:t>
            </a:r>
            <a:r>
              <a:rPr lang="en-US" sz="1800" u="sng" kern="0" dirty="0" err="1">
                <a:solidFill>
                  <a:srgbClr val="002060"/>
                </a:solidFill>
              </a:rPr>
              <a:t>mengambil</a:t>
            </a:r>
            <a:r>
              <a:rPr lang="en-US" sz="1800" u="sng" kern="0" dirty="0">
                <a:solidFill>
                  <a:srgbClr val="002060"/>
                </a:solidFill>
              </a:rPr>
              <a:t> </a:t>
            </a:r>
            <a:r>
              <a:rPr lang="en-US" sz="1800" u="sng" kern="0" dirty="0" err="1">
                <a:solidFill>
                  <a:srgbClr val="002060"/>
                </a:solidFill>
              </a:rPr>
              <a:t>foto</a:t>
            </a:r>
            <a:r>
              <a:rPr lang="en-US" sz="1800" kern="0" dirty="0">
                <a:solidFill>
                  <a:srgbClr val="002060"/>
                </a:solidFill>
              </a:rPr>
              <a:t>.</a:t>
            </a:r>
          </a:p>
          <a:p>
            <a:pPr>
              <a:buSzPts val="1100"/>
            </a:pPr>
            <a:endParaRPr lang="en-US" sz="1800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accent2"/>
                </a:solidFill>
              </a:rPr>
              <a:t>8. </a:t>
            </a:r>
            <a:r>
              <a:rPr lang="en-US" sz="1800" kern="0" dirty="0" err="1">
                <a:solidFill>
                  <a:schemeClr val="accent2"/>
                </a:solidFill>
              </a:rPr>
              <a:t>Panitia</a:t>
            </a:r>
            <a:r>
              <a:rPr lang="en-US" sz="1800" kern="0" dirty="0">
                <a:solidFill>
                  <a:schemeClr val="accent2"/>
                </a:solidFill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</a:rPr>
              <a:t>telah</a:t>
            </a:r>
            <a:r>
              <a:rPr lang="en-US" sz="1800" kern="0" dirty="0">
                <a:solidFill>
                  <a:schemeClr val="accent2"/>
                </a:solidFill>
              </a:rPr>
              <a:t> </a:t>
            </a:r>
            <a:r>
              <a:rPr lang="en-US" sz="1800" kern="0" dirty="0" err="1">
                <a:solidFill>
                  <a:schemeClr val="accent2"/>
                </a:solidFill>
              </a:rPr>
              <a:t>menyediakan</a:t>
            </a:r>
            <a:r>
              <a:rPr lang="en-US" sz="1800" kern="0" dirty="0">
                <a:solidFill>
                  <a:schemeClr val="accent2"/>
                </a:solidFill>
              </a:rPr>
              <a:t> </a:t>
            </a:r>
            <a:r>
              <a:rPr lang="en-US" sz="1800" u="sng" kern="0" dirty="0">
                <a:solidFill>
                  <a:schemeClr val="accent4">
                    <a:lumMod val="50000"/>
                  </a:schemeClr>
                </a:solidFill>
              </a:rPr>
              <a:t>photobooth</a:t>
            </a:r>
            <a:r>
              <a:rPr lang="en-US" sz="1800" kern="0" dirty="0">
                <a:solidFill>
                  <a:schemeClr val="accent2"/>
                </a:solidFill>
              </a:rPr>
              <a:t> yang </a:t>
            </a:r>
            <a:r>
              <a:rPr lang="en-US" sz="1800" kern="0" dirty="0" err="1">
                <a:solidFill>
                  <a:schemeClr val="accent2"/>
                </a:solidFill>
              </a:rPr>
              <a:t>tersebar</a:t>
            </a:r>
            <a:r>
              <a:rPr lang="en-US" sz="1800" kern="0" dirty="0">
                <a:solidFill>
                  <a:schemeClr val="accent2"/>
                </a:solidFill>
              </a:rPr>
              <a:t> di </a:t>
            </a:r>
            <a:r>
              <a:rPr lang="en-US" sz="1800" kern="0" dirty="0" err="1">
                <a:solidFill>
                  <a:schemeClr val="accent2"/>
                </a:solidFill>
              </a:rPr>
              <a:t>Robotika</a:t>
            </a:r>
            <a:r>
              <a:rPr lang="en-US" sz="1800" kern="0" dirty="0">
                <a:solidFill>
                  <a:schemeClr val="accent2"/>
                </a:solidFill>
              </a:rPr>
              <a:t> dan </a:t>
            </a:r>
            <a:r>
              <a:rPr lang="en-US" sz="1800" kern="0" dirty="0" err="1">
                <a:solidFill>
                  <a:schemeClr val="accent2"/>
                </a:solidFill>
              </a:rPr>
              <a:t>departemen</a:t>
            </a:r>
            <a:r>
              <a:rPr lang="en-US" sz="1800" kern="0" dirty="0">
                <a:solidFill>
                  <a:schemeClr val="accent2"/>
                </a:solidFill>
              </a:rPr>
              <a:t> yang </a:t>
            </a:r>
            <a:r>
              <a:rPr lang="en-US" sz="1800" kern="0" dirty="0" err="1">
                <a:solidFill>
                  <a:schemeClr val="accent2"/>
                </a:solidFill>
              </a:rPr>
              <a:t>menyediakan</a:t>
            </a:r>
            <a:r>
              <a:rPr lang="en-US" sz="1800" kern="0" dirty="0">
                <a:solidFill>
                  <a:schemeClr val="accent2"/>
                </a:solidFill>
              </a:rPr>
              <a:t>.</a:t>
            </a:r>
          </a:p>
          <a:p>
            <a:pPr>
              <a:buSzPts val="1100"/>
            </a:pPr>
            <a:endParaRPr lang="en-US" sz="1800" i="0" u="none" strike="noStrike" kern="0" dirty="0">
              <a:solidFill>
                <a:schemeClr val="accent2"/>
              </a:solidFill>
              <a:effectLst/>
              <a:latin typeface="Catamaran"/>
            </a:endParaRPr>
          </a:p>
          <a:p>
            <a:pPr>
              <a:buSzPts val="1100"/>
            </a:pPr>
            <a:r>
              <a:rPr lang="en-US" sz="1800" kern="0" dirty="0">
                <a:solidFill>
                  <a:schemeClr val="accent2"/>
                </a:solidFill>
                <a:latin typeface="Livvic" pitchFamily="2" charset="0"/>
              </a:rPr>
              <a:t>9. </a:t>
            </a:r>
            <a:r>
              <a:rPr lang="en-US" sz="1800" kern="0" dirty="0" err="1">
                <a:solidFill>
                  <a:schemeClr val="accent2"/>
                </a:solidFill>
                <a:latin typeface="Livvic" pitchFamily="2" charset="0"/>
              </a:rPr>
              <a:t>Sebelum</a:t>
            </a:r>
            <a:r>
              <a:rPr lang="en-US" sz="1800" kern="0" dirty="0">
                <a:solidFill>
                  <a:schemeClr val="accent2"/>
                </a:solidFill>
                <a:latin typeface="Livvic" pitchFamily="2" charset="0"/>
              </a:rPr>
              <a:t> dan s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etelah pelaksanaan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penyerahan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ijazah, </a:t>
            </a:r>
            <a:r>
              <a:rPr lang="id-ID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dimohon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untuk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dapat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mengikuti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prosesi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wisuda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melalui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kanal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</a:t>
            </a:r>
            <a:r>
              <a:rPr lang="en-US" sz="1800" i="0" u="none" strike="noStrike" dirty="0" err="1">
                <a:solidFill>
                  <a:schemeClr val="accent2"/>
                </a:solidFill>
                <a:effectLst/>
                <a:latin typeface="Livvic" pitchFamily="2" charset="0"/>
              </a:rPr>
              <a:t>Youtube</a:t>
            </a:r>
            <a:r>
              <a:rPr lang="en-US" sz="1800" i="0" u="none" strike="noStrike" dirty="0">
                <a:solidFill>
                  <a:schemeClr val="accent2"/>
                </a:solidFill>
                <a:effectLst/>
                <a:latin typeface="Livvic" pitchFamily="2" charset="0"/>
              </a:rPr>
              <a:t> ITS.</a:t>
            </a:r>
            <a:endParaRPr lang="en-US" sz="1800" kern="0" dirty="0">
              <a:solidFill>
                <a:schemeClr val="accent2"/>
              </a:solidFill>
              <a:latin typeface="Livvic" pitchFamily="2" charset="0"/>
            </a:endParaRPr>
          </a:p>
          <a:p>
            <a:pPr>
              <a:buSzPts val="1100"/>
            </a:pPr>
            <a:endParaRPr lang="en-US" sz="1800" u="sng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endParaRPr lang="en-US" sz="1800" u="sng" kern="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100"/>
            </a:pPr>
            <a:endParaRPr lang="en-US" sz="1800" u="sng" kern="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46;p28">
            <a:extLst>
              <a:ext uri="{FF2B5EF4-FFF2-40B4-BE49-F238E27FC236}">
                <a16:creationId xmlns:a16="http://schemas.microsoft.com/office/drawing/2014/main" xmlns="" id="{C436CA34-D410-43A2-91F2-1B6603FD7031}"/>
              </a:ext>
            </a:extLst>
          </p:cNvPr>
          <p:cNvSpPr/>
          <p:nvPr/>
        </p:nvSpPr>
        <p:spPr>
          <a:xfrm rot="-5400000" flipH="1">
            <a:off x="6618500" y="1284500"/>
            <a:ext cx="6854400" cy="42926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97875">
                <a:srgbClr val="C7D1E0"/>
              </a:gs>
              <a:gs pos="95750">
                <a:srgbClr val="C4CEDE"/>
              </a:gs>
              <a:gs pos="6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150;p28">
            <a:extLst>
              <a:ext uri="{FF2B5EF4-FFF2-40B4-BE49-F238E27FC236}">
                <a16:creationId xmlns:a16="http://schemas.microsoft.com/office/drawing/2014/main" xmlns="" id="{80B7D616-9979-4EF0-8D17-93F186B5B965}"/>
              </a:ext>
            </a:extLst>
          </p:cNvPr>
          <p:cNvSpPr txBox="1">
            <a:spLocks/>
          </p:cNvSpPr>
          <p:nvPr/>
        </p:nvSpPr>
        <p:spPr>
          <a:xfrm>
            <a:off x="207486" y="-773526"/>
            <a:ext cx="10205244" cy="448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3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4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>
              <a:buSzPts val="1100"/>
            </a:pPr>
            <a:r>
              <a:rPr lang="en-US" sz="2800" kern="0" dirty="0">
                <a:solidFill>
                  <a:schemeClr val="tx1">
                    <a:lumMod val="50000"/>
                  </a:schemeClr>
                </a:solidFill>
              </a:rPr>
              <a:t>PEMASANGAN NO. URUT PEMANGGILAN </a:t>
            </a:r>
          </a:p>
          <a:p>
            <a:pPr>
              <a:buSzPts val="1100"/>
            </a:pPr>
            <a:r>
              <a:rPr lang="en-US" sz="2800" kern="0" dirty="0">
                <a:solidFill>
                  <a:schemeClr val="tx1">
                    <a:lumMod val="50000"/>
                  </a:schemeClr>
                </a:solidFill>
              </a:rPr>
              <a:t>PADA KENDARAAN</a:t>
            </a:r>
          </a:p>
          <a:p>
            <a:pPr>
              <a:buSzPts val="1100"/>
            </a:pPr>
            <a:endParaRPr lang="en-US" sz="2400" kern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SzPts val="1100"/>
            </a:pP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Roda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4 (Mobil) : 1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Wisudawan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+ 3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Pendamping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Nomor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Registrasi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yang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telah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dikirim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,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dicetak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di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kertas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ukuran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A4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Ditempel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dibagian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Depan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dan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Belakang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Pojok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Kanan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Atas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Kendaraan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</a:p>
          <a:p>
            <a:pPr>
              <a:buSzPct val="100000"/>
            </a:pPr>
            <a:endParaRPr lang="en-US" sz="1800" u="sng" kern="0" dirty="0">
              <a:solidFill>
                <a:schemeClr val="tx1">
                  <a:lumMod val="50000"/>
                </a:schemeClr>
              </a:solidFill>
              <a:latin typeface="Livvic" pitchFamily="2" charset="0"/>
              <a:cs typeface="KoHo" panose="00000500000000000000" pitchFamily="2" charset="-34"/>
            </a:endParaRPr>
          </a:p>
          <a:p>
            <a:pPr>
              <a:buSzPts val="1100"/>
            </a:pP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Roda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2 (Motor) : 1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Wisudawan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+ 1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Pendamping</a:t>
            </a:r>
            <a:endParaRPr lang="en-US" sz="1800" kern="0" dirty="0">
              <a:solidFill>
                <a:schemeClr val="tx1">
                  <a:lumMod val="50000"/>
                </a:schemeClr>
              </a:solidFill>
              <a:latin typeface="Livvic" pitchFamily="2" charset="0"/>
              <a:cs typeface="KoHo" panose="00000500000000000000" pitchFamily="2" charset="-34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Nomor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Registrasi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yang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telah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dikirim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,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dicetak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di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kertas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ukuran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A5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Ditempel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dibagian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Depan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  <a:r>
              <a:rPr lang="en-US" sz="1800" u="sng" kern="0" dirty="0" err="1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Kendaraan</a:t>
            </a:r>
            <a:r>
              <a:rPr lang="en-US" sz="1800" u="sng" kern="0" dirty="0">
                <a:solidFill>
                  <a:schemeClr val="tx1">
                    <a:lumMod val="50000"/>
                  </a:schemeClr>
                </a:solidFill>
                <a:latin typeface="Livvic" pitchFamily="2" charset="0"/>
                <a:cs typeface="KoHo" panose="00000500000000000000" pitchFamily="2" charset="-34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18986"/>
            <a:ext cx="5682475" cy="31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866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906</Words>
  <Application>Microsoft Office PowerPoint</Application>
  <PresentationFormat>Custom</PresentationFormat>
  <Paragraphs>201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Engineering Project Proposal by Slidesgo</vt:lpstr>
      <vt:lpstr>1_Engineering Project Proposal by Slidesgo</vt:lpstr>
      <vt:lpstr>2_Engineering Project Proposal by Slidesgo</vt:lpstr>
      <vt:lpstr>3_Engineering Project Proposal by Slidesgo</vt:lpstr>
      <vt:lpstr>4_Engineering Project Proposal by Slidesgo</vt:lpstr>
      <vt:lpstr>5_Engineering Project Proposal by Slidesgo</vt:lpstr>
      <vt:lpstr>7_Engineering Project Proposal by Slidesgo</vt:lpstr>
      <vt:lpstr>9_Engineering Project Proposal by Slidesgo</vt:lpstr>
      <vt:lpstr> WISUDA KE-125</vt:lpstr>
      <vt:lpstr>PowerPoint Presentation</vt:lpstr>
      <vt:lpstr>PowerPoint Presentation</vt:lpstr>
      <vt:lpstr>PowerPoint Presentation</vt:lpstr>
      <vt:lpstr>JADWAL  WISUDA</vt:lpstr>
      <vt:lpstr>SUSUNAN ACARA</vt:lpstr>
      <vt:lpstr>PROTOKOL KESEHATAN Sesi Penyerahan Ijazah</vt:lpstr>
      <vt:lpstr>TATA TERTIB Sesi Penyerahan Ijazah</vt:lpstr>
      <vt:lpstr>PowerPoint Presentation</vt:lpstr>
      <vt:lpstr>PowerPoint Presentation</vt:lpstr>
      <vt:lpstr>PowerPoint Presentation</vt:lpstr>
      <vt:lpstr>DISEDIAKAN 2 TITIK  AREA TRANSIT</vt:lpstr>
      <vt:lpstr>AREA PHOTOBOOTH</vt:lpstr>
      <vt:lpstr>PEMANGGILAN WISUDAWAN</vt:lpstr>
      <vt:lpstr>VIEW PROSESI</vt:lpstr>
      <vt:lpstr>PENTING!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PROJECT PROPOSAL</dc:title>
  <dc:creator>UKP ITS</dc:creator>
  <cp:lastModifiedBy>Ramok Lakoro</cp:lastModifiedBy>
  <cp:revision>150</cp:revision>
  <dcterms:created xsi:type="dcterms:W3CDTF">2021-07-12T04:11:34Z</dcterms:created>
  <dcterms:modified xsi:type="dcterms:W3CDTF">2022-03-17T02:31:01Z</dcterms:modified>
</cp:coreProperties>
</file>